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5544800" cy="10058400"/>
  <p:notesSz cx="6858000" cy="9144000"/>
  <p:custDataLst>
    <p:tags r:id="rId4"/>
  </p:custDataLst>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036" y="-96"/>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3124624"/>
            <a:ext cx="1321308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36212029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354407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402803"/>
            <a:ext cx="349758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7240" y="402803"/>
            <a:ext cx="1023366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11345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293631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6463454"/>
            <a:ext cx="13213080" cy="199771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2" y="4263180"/>
            <a:ext cx="13213080" cy="220027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41437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 y="2346961"/>
            <a:ext cx="6865620" cy="6638079"/>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1940" y="2346961"/>
            <a:ext cx="6865620" cy="6638079"/>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21192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8"/>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8"/>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205357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77455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141745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5" y="400474"/>
            <a:ext cx="8689975" cy="858456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4"/>
            <a:ext cx="5114132" cy="688022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9059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dirty="0"/>
          </a:p>
        </p:txBody>
      </p:sp>
      <p:sp>
        <p:nvSpPr>
          <p:cNvPr id="4" name="Text Placeholder 3"/>
          <p:cNvSpPr>
            <a:spLocks noGrp="1"/>
          </p:cNvSpPr>
          <p:nvPr>
            <p:ph type="body" sz="half" idx="2"/>
          </p:nvPr>
        </p:nvSpPr>
        <p:spPr>
          <a:xfrm>
            <a:off x="3046890" y="7872096"/>
            <a:ext cx="9326880" cy="118046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1F389-7752-4AEB-B742-710279E347E1}" type="datetimeFigureOut">
              <a:rPr lang="en-US" smtClean="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49C68-5442-4764-8E47-3706A175C565}" type="slidenum">
              <a:rPr lang="en-US" smtClean="0"/>
              <a:t>‹#›</a:t>
            </a:fld>
            <a:endParaRPr lang="en-US" dirty="0"/>
          </a:p>
        </p:txBody>
      </p:sp>
    </p:spTree>
    <p:extLst>
      <p:ext uri="{BB962C8B-B14F-4D97-AF65-F5344CB8AC3E}">
        <p14:creationId xmlns:p14="http://schemas.microsoft.com/office/powerpoint/2010/main" val="423599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02802"/>
            <a:ext cx="13990320" cy="1676400"/>
          </a:xfrm>
          <a:prstGeom prst="rect">
            <a:avLst/>
          </a:prstGeom>
        </p:spPr>
        <p:txBody>
          <a:bodyPr vert="horz" lIns="146304" tIns="73152" rIns="146304" bIns="731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77240" y="2346961"/>
            <a:ext cx="13990320" cy="6638079"/>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77240" y="9322647"/>
            <a:ext cx="3627120" cy="535517"/>
          </a:xfrm>
          <a:prstGeom prst="rect">
            <a:avLst/>
          </a:prstGeom>
        </p:spPr>
        <p:txBody>
          <a:bodyPr vert="horz" lIns="146304" tIns="73152" rIns="146304" bIns="73152" rtlCol="0" anchor="ctr"/>
          <a:lstStyle>
            <a:lvl1pPr algn="l">
              <a:defRPr sz="1900">
                <a:solidFill>
                  <a:schemeClr val="tx1">
                    <a:tint val="75000"/>
                  </a:schemeClr>
                </a:solidFill>
              </a:defRPr>
            </a:lvl1pPr>
          </a:lstStyle>
          <a:p>
            <a:fld id="{90E1F389-7752-4AEB-B742-710279E347E1}" type="datetimeFigureOut">
              <a:rPr lang="en-US" smtClean="0"/>
              <a:t>3/3/2016</a:t>
            </a:fld>
            <a:endParaRPr lang="en-US" dirty="0"/>
          </a:p>
        </p:txBody>
      </p:sp>
      <p:sp>
        <p:nvSpPr>
          <p:cNvPr id="5" name="Footer Placeholder 4"/>
          <p:cNvSpPr>
            <a:spLocks noGrp="1"/>
          </p:cNvSpPr>
          <p:nvPr>
            <p:ph type="ftr" sz="quarter" idx="3"/>
          </p:nvPr>
        </p:nvSpPr>
        <p:spPr>
          <a:xfrm>
            <a:off x="5311140" y="9322647"/>
            <a:ext cx="4922520" cy="5355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140440" y="9322647"/>
            <a:ext cx="3627120" cy="535517"/>
          </a:xfrm>
          <a:prstGeom prst="rect">
            <a:avLst/>
          </a:prstGeom>
        </p:spPr>
        <p:txBody>
          <a:bodyPr vert="horz" lIns="146304" tIns="73152" rIns="146304" bIns="73152" rtlCol="0" anchor="ctr"/>
          <a:lstStyle>
            <a:lvl1pPr algn="r">
              <a:defRPr sz="1900">
                <a:solidFill>
                  <a:schemeClr val="tx1">
                    <a:tint val="75000"/>
                  </a:schemeClr>
                </a:solidFill>
              </a:defRPr>
            </a:lvl1pPr>
          </a:lstStyle>
          <a:p>
            <a:fld id="{EAD49C68-5442-4764-8E47-3706A175C565}" type="slidenum">
              <a:rPr lang="en-US" smtClean="0"/>
              <a:t>‹#›</a:t>
            </a:fld>
            <a:endParaRPr lang="en-US" dirty="0"/>
          </a:p>
        </p:txBody>
      </p:sp>
    </p:spTree>
    <p:extLst>
      <p:ext uri="{BB962C8B-B14F-4D97-AF65-F5344CB8AC3E}">
        <p14:creationId xmlns:p14="http://schemas.microsoft.com/office/powerpoint/2010/main" val="369743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6096000"/>
            <a:ext cx="4498069" cy="30625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17689" y="6096000"/>
            <a:ext cx="6837997" cy="2585323"/>
          </a:xfrm>
          <a:prstGeom prst="rect">
            <a:avLst/>
          </a:prstGeom>
        </p:spPr>
        <p:txBody>
          <a:bodyPr wrap="square">
            <a:spAutoFit/>
          </a:bodyPr>
          <a:lstStyle/>
          <a:p>
            <a:pPr algn="ctr" hangingPunct="0"/>
            <a:r>
              <a:rPr lang="en-US" sz="1900" b="1" dirty="0"/>
              <a:t>Workshop </a:t>
            </a:r>
            <a:r>
              <a:rPr lang="en-US" sz="1900" b="1" dirty="0" smtClean="0"/>
              <a:t>Agenda</a:t>
            </a:r>
            <a:endParaRPr lang="en-US" sz="1900" b="1" dirty="0"/>
          </a:p>
          <a:p>
            <a:pPr algn="ctr" hangingPunct="0"/>
            <a:r>
              <a:rPr lang="en-US" sz="1900" dirty="0" smtClean="0"/>
              <a:t>Issues and Environmental Change</a:t>
            </a:r>
            <a:endParaRPr lang="en-US" sz="1900" dirty="0"/>
          </a:p>
          <a:p>
            <a:pPr algn="ctr" hangingPunct="0"/>
            <a:r>
              <a:rPr lang="en-US" sz="1900" dirty="0"/>
              <a:t>What, Why, How and Impact of:</a:t>
            </a:r>
          </a:p>
          <a:p>
            <a:pPr algn="ctr" hangingPunct="0"/>
            <a:r>
              <a:rPr lang="en-US" sz="1900" dirty="0"/>
              <a:t>Pop Up Play</a:t>
            </a:r>
          </a:p>
          <a:p>
            <a:pPr algn="ctr" hangingPunct="0"/>
            <a:r>
              <a:rPr lang="en-US" sz="1900" dirty="0"/>
              <a:t>Painted Places</a:t>
            </a:r>
          </a:p>
          <a:p>
            <a:pPr algn="ctr" hangingPunct="0"/>
            <a:r>
              <a:rPr lang="en-US" sz="1900" dirty="0"/>
              <a:t>Wayfinding</a:t>
            </a:r>
          </a:p>
          <a:p>
            <a:pPr algn="ctr" hangingPunct="0"/>
            <a:r>
              <a:rPr lang="en-US" sz="1900" dirty="0"/>
              <a:t>Practice Planning </a:t>
            </a:r>
          </a:p>
          <a:p>
            <a:pPr algn="ctr" hangingPunct="0"/>
            <a:endParaRPr lang="en-US" dirty="0"/>
          </a:p>
        </p:txBody>
      </p:sp>
      <p:sp>
        <p:nvSpPr>
          <p:cNvPr id="7" name="Rectangle 6"/>
          <p:cNvSpPr/>
          <p:nvPr/>
        </p:nvSpPr>
        <p:spPr>
          <a:xfrm>
            <a:off x="8717688" y="381000"/>
            <a:ext cx="6827112" cy="424732"/>
          </a:xfrm>
          <a:prstGeom prst="rect">
            <a:avLst/>
          </a:prstGeom>
        </p:spPr>
        <p:txBody>
          <a:bodyPr wrap="square" lIns="146304" tIns="73152" rIns="146304" bIns="73152">
            <a:spAutoFit/>
          </a:bodyPr>
          <a:lstStyle/>
          <a:p>
            <a:pPr algn="ctr"/>
            <a:r>
              <a:rPr lang="en-US" sz="1800" dirty="0">
                <a:latin typeface="Elephant" panose="02020904090505020303" pitchFamily="18" charset="0"/>
              </a:rPr>
              <a:t>Creating places for</a:t>
            </a:r>
            <a:endParaRPr lang="en-US" sz="1800" dirty="0">
              <a:latin typeface="Elephant" panose="02020904090505020303" pitchFamily="18" charset="0"/>
            </a:endParaRPr>
          </a:p>
        </p:txBody>
      </p:sp>
      <p:sp>
        <p:nvSpPr>
          <p:cNvPr id="8" name="Rectangle 7"/>
          <p:cNvSpPr/>
          <p:nvPr/>
        </p:nvSpPr>
        <p:spPr>
          <a:xfrm>
            <a:off x="8717689" y="609600"/>
            <a:ext cx="6749052" cy="517065"/>
          </a:xfrm>
          <a:prstGeom prst="rect">
            <a:avLst/>
          </a:prstGeom>
        </p:spPr>
        <p:txBody>
          <a:bodyPr wrap="square" lIns="146304" tIns="73152" rIns="146304" bIns="73152">
            <a:spAutoFit/>
          </a:bodyPr>
          <a:lstStyle/>
          <a:p>
            <a:pPr algn="ctr"/>
            <a:r>
              <a:rPr lang="en-US" sz="2400" b="1" dirty="0"/>
              <a:t>PLAY AND P.A.</a:t>
            </a:r>
            <a:endParaRPr lang="en-US" sz="2400" b="1" dirty="0"/>
          </a:p>
        </p:txBody>
      </p:sp>
      <p:sp>
        <p:nvSpPr>
          <p:cNvPr id="9" name="Rectangle 8"/>
          <p:cNvSpPr/>
          <p:nvPr/>
        </p:nvSpPr>
        <p:spPr>
          <a:xfrm>
            <a:off x="8717688" y="990600"/>
            <a:ext cx="6816225" cy="424732"/>
          </a:xfrm>
          <a:prstGeom prst="rect">
            <a:avLst/>
          </a:prstGeom>
        </p:spPr>
        <p:txBody>
          <a:bodyPr wrap="square" lIns="146304" tIns="73152" rIns="146304" bIns="73152">
            <a:spAutoFit/>
          </a:bodyPr>
          <a:lstStyle/>
          <a:p>
            <a:pPr algn="ctr"/>
            <a:r>
              <a:rPr lang="en-US" sz="1800" b="1" dirty="0">
                <a:latin typeface="Bradley Hand ITC" panose="03070402050302030203" pitchFamily="66" charset="0"/>
              </a:rPr>
              <a:t>through community driven </a:t>
            </a:r>
            <a:r>
              <a:rPr lang="en-US" sz="1800" b="1" dirty="0">
                <a:latin typeface="Bradley Hand ITC" panose="03070402050302030203" pitchFamily="66" charset="0"/>
              </a:rPr>
              <a:t>approaches</a:t>
            </a:r>
            <a:endParaRPr lang="en-US" sz="1800" b="1" dirty="0">
              <a:latin typeface="Bradley Hand ITC" panose="03070402050302030203" pitchFamily="66"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0" y="8229600"/>
            <a:ext cx="1591152" cy="741477"/>
          </a:xfrm>
          <a:prstGeom prst="rect">
            <a:avLst/>
          </a:prstGeom>
        </p:spPr>
      </p:pic>
      <p:pic>
        <p:nvPicPr>
          <p:cNvPr id="1029" name="Picture 5" descr="E:\POP UP PLAY PICS\DSC_067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93" r="12828"/>
          <a:stretch/>
        </p:blipFill>
        <p:spPr bwMode="auto">
          <a:xfrm>
            <a:off x="12417450" y="1426218"/>
            <a:ext cx="2860813" cy="2564266"/>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9372600" y="5943600"/>
            <a:ext cx="59056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372600" y="5867400"/>
            <a:ext cx="590566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792119" y="9689068"/>
            <a:ext cx="6752681" cy="369332"/>
          </a:xfrm>
          <a:prstGeom prst="rect">
            <a:avLst/>
          </a:prstGeom>
        </p:spPr>
        <p:txBody>
          <a:bodyPr wrap="square">
            <a:spAutoFit/>
          </a:bodyPr>
          <a:lstStyle/>
          <a:p>
            <a:pPr algn="ctr"/>
            <a:r>
              <a:rPr lang="en-US" sz="900" dirty="0" smtClean="0"/>
              <a:t>Funded  by the Centers for Disease Control (CDC), the Working On Wellness (WOW) grant is working to reduce obesity rates in Hidalgo County by increasing opportunities to engage in physical activity and increasing access to fresh fruits and vegetables..</a:t>
            </a:r>
            <a:endParaRPr lang="en-US" sz="900" dirty="0"/>
          </a:p>
        </p:txBody>
      </p:sp>
      <p:pic>
        <p:nvPicPr>
          <p:cNvPr id="1032" name="Picture 8" descr="E:\EPSCAN\001\Paint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9372600" y="1426218"/>
            <a:ext cx="3023079" cy="43305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30822" t="31995" r="13240" b="23962"/>
          <a:stretch/>
        </p:blipFill>
        <p:spPr bwMode="auto">
          <a:xfrm>
            <a:off x="12420600" y="4070312"/>
            <a:ext cx="2857663" cy="168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t="18094" b="21150"/>
          <a:stretch/>
        </p:blipFill>
        <p:spPr bwMode="auto">
          <a:xfrm>
            <a:off x="12614275" y="9158594"/>
            <a:ext cx="873125" cy="53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10954204" y="9202326"/>
            <a:ext cx="1923596" cy="424732"/>
          </a:xfrm>
          <a:prstGeom prst="rect">
            <a:avLst/>
          </a:prstGeom>
        </p:spPr>
        <p:txBody>
          <a:bodyPr wrap="square" lIns="146304" tIns="73152" rIns="146304" bIns="73152">
            <a:spAutoFit/>
          </a:bodyPr>
          <a:lstStyle/>
          <a:p>
            <a:pPr algn="ctr"/>
            <a:r>
              <a:rPr lang="en-US" sz="1800" b="1" dirty="0" smtClean="0">
                <a:latin typeface="Bradley Hand ITC" panose="03070402050302030203" pitchFamily="66" charset="0"/>
              </a:rPr>
              <a:t>Presented for                 </a:t>
            </a:r>
            <a:endParaRPr lang="en-US" sz="1800" b="1" dirty="0">
              <a:latin typeface="Bradley Hand ITC" panose="03070402050302030203" pitchFamily="66" charset="0"/>
            </a:endParaRPr>
          </a:p>
        </p:txBody>
      </p:sp>
      <p:pic>
        <p:nvPicPr>
          <p:cNvPr id="1038"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4041" y="710130"/>
            <a:ext cx="3992754" cy="362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a:off x="237228" y="240268"/>
            <a:ext cx="6749052" cy="886397"/>
          </a:xfrm>
          <a:prstGeom prst="rect">
            <a:avLst/>
          </a:prstGeom>
        </p:spPr>
        <p:txBody>
          <a:bodyPr wrap="square" lIns="146304" tIns="73152" rIns="146304" bIns="73152">
            <a:spAutoFit/>
          </a:bodyPr>
          <a:lstStyle/>
          <a:p>
            <a:pPr algn="ctr"/>
            <a:r>
              <a:rPr lang="en-US" sz="1600" b="1" dirty="0" smtClean="0"/>
              <a:t>PRACTICE PLANNING</a:t>
            </a:r>
          </a:p>
          <a:p>
            <a:pPr algn="ctr"/>
            <a:r>
              <a:rPr lang="en-US" sz="1600" dirty="0">
                <a:latin typeface="Elephant" panose="02020904090505020303" pitchFamily="18" charset="0"/>
              </a:rPr>
              <a:t>for </a:t>
            </a:r>
          </a:p>
          <a:p>
            <a:pPr algn="ctr"/>
            <a:r>
              <a:rPr lang="en-US" sz="1600" b="1" dirty="0" smtClean="0"/>
              <a:t>PLAY </a:t>
            </a:r>
            <a:r>
              <a:rPr lang="en-US" sz="1600" b="1" dirty="0"/>
              <a:t>AND P.A.</a:t>
            </a:r>
            <a:endParaRPr lang="en-US" sz="1600" b="1" dirty="0"/>
          </a:p>
        </p:txBody>
      </p:sp>
      <p:sp>
        <p:nvSpPr>
          <p:cNvPr id="50" name="Rectangle 49"/>
          <p:cNvSpPr/>
          <p:nvPr/>
        </p:nvSpPr>
        <p:spPr>
          <a:xfrm>
            <a:off x="457200" y="1202966"/>
            <a:ext cx="2631686" cy="461665"/>
          </a:xfrm>
          <a:prstGeom prst="rect">
            <a:avLst/>
          </a:prstGeom>
        </p:spPr>
        <p:txBody>
          <a:bodyPr wrap="square">
            <a:spAutoFit/>
          </a:bodyPr>
          <a:lstStyle/>
          <a:p>
            <a:r>
              <a:rPr lang="en-US" sz="1200" b="1" dirty="0" smtClean="0"/>
              <a:t>Determine Need</a:t>
            </a:r>
          </a:p>
          <a:p>
            <a:r>
              <a:rPr lang="en-US" sz="1200" dirty="0" smtClean="0"/>
              <a:t>Place (s) where intervention is needed:</a:t>
            </a:r>
            <a:endParaRPr lang="en-US" sz="1200" dirty="0"/>
          </a:p>
        </p:txBody>
      </p:sp>
      <p:sp>
        <p:nvSpPr>
          <p:cNvPr id="51" name="Rectangle 50"/>
          <p:cNvSpPr/>
          <p:nvPr/>
        </p:nvSpPr>
        <p:spPr>
          <a:xfrm>
            <a:off x="3070743" y="1362232"/>
            <a:ext cx="923298" cy="276999"/>
          </a:xfrm>
          <a:prstGeom prst="rect">
            <a:avLst/>
          </a:prstGeom>
        </p:spPr>
        <p:txBody>
          <a:bodyPr wrap="square">
            <a:spAutoFit/>
          </a:bodyPr>
          <a:lstStyle/>
          <a:p>
            <a:r>
              <a:rPr lang="en-US" sz="1200" dirty="0" smtClean="0"/>
              <a:t>Why?</a:t>
            </a:r>
            <a:endParaRPr lang="en-US" sz="1200" dirty="0"/>
          </a:p>
        </p:txBody>
      </p:sp>
      <p:sp>
        <p:nvSpPr>
          <p:cNvPr id="52" name="Rectangle 51"/>
          <p:cNvSpPr/>
          <p:nvPr/>
        </p:nvSpPr>
        <p:spPr>
          <a:xfrm>
            <a:off x="490519" y="2032688"/>
            <a:ext cx="2631686" cy="276999"/>
          </a:xfrm>
          <a:prstGeom prst="rect">
            <a:avLst/>
          </a:prstGeom>
        </p:spPr>
        <p:txBody>
          <a:bodyPr wrap="square">
            <a:spAutoFit/>
          </a:bodyPr>
          <a:lstStyle/>
          <a:p>
            <a:r>
              <a:rPr lang="en-US" sz="1200" dirty="0" smtClean="0"/>
              <a:t>Target audience: </a:t>
            </a:r>
            <a:endParaRPr lang="en-US" sz="1200" dirty="0"/>
          </a:p>
        </p:txBody>
      </p:sp>
      <p:sp>
        <p:nvSpPr>
          <p:cNvPr id="53" name="Rectangle 52"/>
          <p:cNvSpPr/>
          <p:nvPr/>
        </p:nvSpPr>
        <p:spPr>
          <a:xfrm>
            <a:off x="457200" y="2667000"/>
            <a:ext cx="4038600" cy="276999"/>
          </a:xfrm>
          <a:prstGeom prst="rect">
            <a:avLst/>
          </a:prstGeom>
        </p:spPr>
        <p:txBody>
          <a:bodyPr wrap="square">
            <a:spAutoFit/>
          </a:bodyPr>
          <a:lstStyle/>
          <a:p>
            <a:r>
              <a:rPr lang="en-US" sz="1200" dirty="0" smtClean="0"/>
              <a:t>Type of intervention (Pop up Play; Painted Place, Wayfinding)</a:t>
            </a:r>
            <a:endParaRPr lang="en-US" sz="1200" dirty="0"/>
          </a:p>
        </p:txBody>
      </p:sp>
      <p:sp>
        <p:nvSpPr>
          <p:cNvPr id="54" name="Rectangle 53"/>
          <p:cNvSpPr/>
          <p:nvPr/>
        </p:nvSpPr>
        <p:spPr>
          <a:xfrm>
            <a:off x="457200" y="3352800"/>
            <a:ext cx="2631686" cy="276999"/>
          </a:xfrm>
          <a:prstGeom prst="rect">
            <a:avLst/>
          </a:prstGeom>
        </p:spPr>
        <p:txBody>
          <a:bodyPr wrap="square">
            <a:spAutoFit/>
          </a:bodyPr>
          <a:lstStyle/>
          <a:p>
            <a:r>
              <a:rPr lang="en-US" sz="1200" dirty="0" smtClean="0"/>
              <a:t>Key intended outcome(s)</a:t>
            </a:r>
            <a:endParaRPr lang="en-US" sz="1200" dirty="0"/>
          </a:p>
        </p:txBody>
      </p:sp>
      <p:sp>
        <p:nvSpPr>
          <p:cNvPr id="55" name="Rectangle 54"/>
          <p:cNvSpPr/>
          <p:nvPr/>
        </p:nvSpPr>
        <p:spPr>
          <a:xfrm>
            <a:off x="457200" y="5334000"/>
            <a:ext cx="3641758" cy="276999"/>
          </a:xfrm>
          <a:prstGeom prst="rect">
            <a:avLst/>
          </a:prstGeom>
        </p:spPr>
        <p:txBody>
          <a:bodyPr wrap="square">
            <a:spAutoFit/>
          </a:bodyPr>
          <a:lstStyle/>
          <a:p>
            <a:r>
              <a:rPr lang="en-US" sz="1200" dirty="0" smtClean="0"/>
              <a:t>Physical resources available (from who/ what agency?  </a:t>
            </a:r>
            <a:endParaRPr lang="en-US" sz="1200" dirty="0"/>
          </a:p>
        </p:txBody>
      </p:sp>
      <p:sp>
        <p:nvSpPr>
          <p:cNvPr id="56" name="Rectangle 55"/>
          <p:cNvSpPr/>
          <p:nvPr/>
        </p:nvSpPr>
        <p:spPr>
          <a:xfrm>
            <a:off x="444676" y="5943600"/>
            <a:ext cx="3088886" cy="276999"/>
          </a:xfrm>
          <a:prstGeom prst="rect">
            <a:avLst/>
          </a:prstGeom>
        </p:spPr>
        <p:txBody>
          <a:bodyPr wrap="square">
            <a:spAutoFit/>
          </a:bodyPr>
          <a:lstStyle/>
          <a:p>
            <a:r>
              <a:rPr lang="en-US" sz="1200" dirty="0" smtClean="0"/>
              <a:t>Key Players (leaders, sponsors, partners)</a:t>
            </a:r>
            <a:endParaRPr lang="en-US" sz="1200" dirty="0"/>
          </a:p>
        </p:txBody>
      </p:sp>
      <p:sp>
        <p:nvSpPr>
          <p:cNvPr id="57" name="Rectangle 56"/>
          <p:cNvSpPr/>
          <p:nvPr/>
        </p:nvSpPr>
        <p:spPr>
          <a:xfrm>
            <a:off x="444676" y="7571601"/>
            <a:ext cx="3158183" cy="276999"/>
          </a:xfrm>
          <a:prstGeom prst="rect">
            <a:avLst/>
          </a:prstGeom>
        </p:spPr>
        <p:txBody>
          <a:bodyPr wrap="square">
            <a:spAutoFit/>
          </a:bodyPr>
          <a:lstStyle/>
          <a:p>
            <a:r>
              <a:rPr lang="en-US" sz="1200" dirty="0" smtClean="0"/>
              <a:t>How would you program or change the site?</a:t>
            </a:r>
            <a:endParaRPr lang="en-US" sz="1200" dirty="0"/>
          </a:p>
        </p:txBody>
      </p:sp>
      <p:sp>
        <p:nvSpPr>
          <p:cNvPr id="58" name="Rectangle 57"/>
          <p:cNvSpPr/>
          <p:nvPr/>
        </p:nvSpPr>
        <p:spPr>
          <a:xfrm>
            <a:off x="457200" y="4038600"/>
            <a:ext cx="5533218" cy="461665"/>
          </a:xfrm>
          <a:prstGeom prst="rect">
            <a:avLst/>
          </a:prstGeom>
        </p:spPr>
        <p:txBody>
          <a:bodyPr wrap="square">
            <a:spAutoFit/>
          </a:bodyPr>
          <a:lstStyle/>
          <a:p>
            <a:r>
              <a:rPr lang="en-US" sz="1200" dirty="0" smtClean="0"/>
              <a:t>Who are the decision makers, permitted agencies, permissions grantors you need to get approvals from?</a:t>
            </a:r>
            <a:endParaRPr lang="en-US" sz="1200" dirty="0"/>
          </a:p>
        </p:txBody>
      </p:sp>
      <p:sp>
        <p:nvSpPr>
          <p:cNvPr id="59" name="Rectangle 58"/>
          <p:cNvSpPr/>
          <p:nvPr/>
        </p:nvSpPr>
        <p:spPr>
          <a:xfrm>
            <a:off x="457200" y="4800600"/>
            <a:ext cx="3641758" cy="276999"/>
          </a:xfrm>
          <a:prstGeom prst="rect">
            <a:avLst/>
          </a:prstGeom>
        </p:spPr>
        <p:txBody>
          <a:bodyPr wrap="square">
            <a:spAutoFit/>
          </a:bodyPr>
          <a:lstStyle/>
          <a:p>
            <a:r>
              <a:rPr lang="en-US" sz="1200" dirty="0" smtClean="0"/>
              <a:t>Who/ what agencies can assist with a safety plan? </a:t>
            </a:r>
            <a:endParaRPr lang="en-US" sz="1200" dirty="0"/>
          </a:p>
        </p:txBody>
      </p:sp>
      <p:sp>
        <p:nvSpPr>
          <p:cNvPr id="60" name="Rectangle 59"/>
          <p:cNvSpPr/>
          <p:nvPr/>
        </p:nvSpPr>
        <p:spPr>
          <a:xfrm>
            <a:off x="381000" y="6629400"/>
            <a:ext cx="5545742" cy="461665"/>
          </a:xfrm>
          <a:prstGeom prst="rect">
            <a:avLst/>
          </a:prstGeom>
        </p:spPr>
        <p:txBody>
          <a:bodyPr wrap="square">
            <a:spAutoFit/>
          </a:bodyPr>
          <a:lstStyle/>
          <a:p>
            <a:r>
              <a:rPr lang="en-US" sz="1200" dirty="0" smtClean="0"/>
              <a:t>How would you get citizen input and participation</a:t>
            </a:r>
            <a:r>
              <a:rPr lang="en-US" sz="1200" dirty="0" smtClean="0"/>
              <a:t> for design, volunteers, and attendance/use? </a:t>
            </a:r>
            <a:endParaRPr lang="en-US" sz="1200" dirty="0"/>
          </a:p>
        </p:txBody>
      </p:sp>
      <p:sp>
        <p:nvSpPr>
          <p:cNvPr id="61" name="Rectangle 60"/>
          <p:cNvSpPr/>
          <p:nvPr/>
        </p:nvSpPr>
        <p:spPr>
          <a:xfrm>
            <a:off x="457200" y="8638401"/>
            <a:ext cx="3158183" cy="276999"/>
          </a:xfrm>
          <a:prstGeom prst="rect">
            <a:avLst/>
          </a:prstGeom>
        </p:spPr>
        <p:txBody>
          <a:bodyPr wrap="square">
            <a:spAutoFit/>
          </a:bodyPr>
          <a:lstStyle/>
          <a:p>
            <a:r>
              <a:rPr lang="en-US" sz="1200" dirty="0" smtClean="0"/>
              <a:t>How will you sustain the change/ program? </a:t>
            </a:r>
            <a:endParaRPr lang="en-US" sz="1200" dirty="0"/>
          </a:p>
        </p:txBody>
      </p:sp>
      <p:sp>
        <p:nvSpPr>
          <p:cNvPr id="62" name="Rectangle 61"/>
          <p:cNvSpPr/>
          <p:nvPr/>
        </p:nvSpPr>
        <p:spPr>
          <a:xfrm>
            <a:off x="490519" y="9324201"/>
            <a:ext cx="3158183" cy="276999"/>
          </a:xfrm>
          <a:prstGeom prst="rect">
            <a:avLst/>
          </a:prstGeom>
        </p:spPr>
        <p:txBody>
          <a:bodyPr wrap="square">
            <a:spAutoFit/>
          </a:bodyPr>
          <a:lstStyle/>
          <a:p>
            <a:r>
              <a:rPr lang="en-US" sz="1200" dirty="0" smtClean="0"/>
              <a:t>How would you measure the impact?</a:t>
            </a:r>
            <a:endParaRPr lang="en-US" sz="1200" dirty="0"/>
          </a:p>
        </p:txBody>
      </p:sp>
    </p:spTree>
    <p:extLst>
      <p:ext uri="{BB962C8B-B14F-4D97-AF65-F5344CB8AC3E}">
        <p14:creationId xmlns:p14="http://schemas.microsoft.com/office/powerpoint/2010/main" val="2116315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486400" y="4357115"/>
            <a:ext cx="4498069" cy="56307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453203" y="4427658"/>
            <a:ext cx="4498069" cy="56307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318126" y="808954"/>
            <a:ext cx="5074274" cy="23621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13291" y="826582"/>
            <a:ext cx="4537982" cy="23445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4910" y="76200"/>
            <a:ext cx="15249890" cy="424732"/>
          </a:xfrm>
          <a:prstGeom prst="rect">
            <a:avLst/>
          </a:prstGeom>
        </p:spPr>
        <p:txBody>
          <a:bodyPr wrap="square" lIns="146304" tIns="73152" rIns="146304" bIns="73152">
            <a:spAutoFit/>
          </a:bodyPr>
          <a:lstStyle/>
          <a:p>
            <a:pPr algn="ctr"/>
            <a:r>
              <a:rPr lang="en-US" sz="1800" dirty="0">
                <a:latin typeface="Elephant" panose="02020904090505020303" pitchFamily="18" charset="0"/>
              </a:rPr>
              <a:t>Creating places </a:t>
            </a:r>
            <a:r>
              <a:rPr lang="en-US" sz="1800" dirty="0" smtClean="0">
                <a:latin typeface="Elephant" panose="02020904090505020303" pitchFamily="18" charset="0"/>
              </a:rPr>
              <a:t>for </a:t>
            </a:r>
            <a:r>
              <a:rPr lang="en-US" sz="1800" b="1" dirty="0" smtClean="0"/>
              <a:t>PLAY AND P.A </a:t>
            </a:r>
            <a:r>
              <a:rPr lang="en-US" sz="1800" b="1" dirty="0" smtClean="0">
                <a:latin typeface="Bradley Hand ITC" panose="03070402050302030203" pitchFamily="66" charset="0"/>
              </a:rPr>
              <a:t>through community driven approaches</a:t>
            </a:r>
            <a:endParaRPr lang="en-US" sz="1800" b="1" dirty="0" smtClean="0"/>
          </a:p>
        </p:txBody>
      </p:sp>
      <p:sp>
        <p:nvSpPr>
          <p:cNvPr id="10" name="Rectangle 9"/>
          <p:cNvSpPr/>
          <p:nvPr/>
        </p:nvSpPr>
        <p:spPr>
          <a:xfrm>
            <a:off x="953949" y="838200"/>
            <a:ext cx="3444239" cy="2332946"/>
          </a:xfrm>
          <a:prstGeom prst="rect">
            <a:avLst/>
          </a:prstGeom>
        </p:spPr>
        <p:txBody>
          <a:bodyPr wrap="square" lIns="146304" tIns="73152" rIns="146304" bIns="73152">
            <a:spAutoFit/>
          </a:bodyPr>
          <a:lstStyle/>
          <a:p>
            <a:pPr marL="367746" indent="-367746" algn="ctr" defTabSz="650630">
              <a:spcBef>
                <a:spcPts val="3262"/>
              </a:spcBef>
              <a:defRPr sz="1800">
                <a:solidFill>
                  <a:srgbClr val="000000"/>
                </a:solidFill>
              </a:defRPr>
            </a:pPr>
            <a:r>
              <a:rPr lang="en-US" sz="1200" b="1" dirty="0" smtClean="0"/>
              <a:t>Issues</a:t>
            </a:r>
            <a:endParaRPr lang="en-US" sz="1200" b="1" dirty="0"/>
          </a:p>
          <a:p>
            <a:pPr marL="367746" indent="-367746" algn="ctr" defTabSz="650630">
              <a:spcBef>
                <a:spcPts val="1200"/>
              </a:spcBef>
              <a:defRPr sz="1800">
                <a:solidFill>
                  <a:srgbClr val="000000"/>
                </a:solidFill>
              </a:defRPr>
            </a:pPr>
            <a:r>
              <a:rPr lang="en-US" sz="1200" dirty="0"/>
              <a:t>Increasing need versus scarcity of land</a:t>
            </a:r>
          </a:p>
          <a:p>
            <a:pPr marL="367746" indent="-367746" algn="ctr" defTabSz="650630">
              <a:defRPr sz="1800">
                <a:solidFill>
                  <a:srgbClr val="000000"/>
                </a:solidFill>
              </a:defRPr>
            </a:pPr>
            <a:endParaRPr lang="en-US" sz="1200" dirty="0" smtClean="0"/>
          </a:p>
          <a:p>
            <a:pPr marL="367746" indent="-367746" algn="ctr" defTabSz="650630">
              <a:defRPr sz="1800">
                <a:solidFill>
                  <a:srgbClr val="000000"/>
                </a:solidFill>
              </a:defRPr>
            </a:pPr>
            <a:r>
              <a:rPr lang="en-US" sz="1200" dirty="0" smtClean="0"/>
              <a:t>Community Issues: Community </a:t>
            </a:r>
            <a:r>
              <a:rPr lang="en-US" sz="1200" dirty="0"/>
              <a:t>interaction / </a:t>
            </a:r>
            <a:r>
              <a:rPr lang="en-US" sz="1200" dirty="0" smtClean="0"/>
              <a:t>support; Physical </a:t>
            </a:r>
            <a:r>
              <a:rPr lang="en-US" sz="1200" dirty="0"/>
              <a:t>Activity </a:t>
            </a:r>
            <a:r>
              <a:rPr lang="en-US" sz="1200" dirty="0" smtClean="0"/>
              <a:t>; Economic </a:t>
            </a:r>
            <a:r>
              <a:rPr lang="en-US" sz="1200" dirty="0"/>
              <a:t>Impacts </a:t>
            </a:r>
          </a:p>
          <a:p>
            <a:pPr marL="367746" indent="-367746" algn="ctr" defTabSz="650630">
              <a:defRPr sz="1800">
                <a:solidFill>
                  <a:srgbClr val="000000"/>
                </a:solidFill>
              </a:defRPr>
            </a:pPr>
            <a:endParaRPr lang="en-US" sz="1200" dirty="0" smtClean="0"/>
          </a:p>
          <a:p>
            <a:pPr marL="367746" indent="-367746" algn="ctr" defTabSz="650630">
              <a:defRPr sz="1800">
                <a:solidFill>
                  <a:srgbClr val="000000"/>
                </a:solidFill>
              </a:defRPr>
            </a:pPr>
            <a:r>
              <a:rPr lang="en-US" sz="1200" dirty="0" smtClean="0"/>
              <a:t>Cost </a:t>
            </a:r>
            <a:r>
              <a:rPr lang="en-US" sz="1200" dirty="0"/>
              <a:t>of install and upkeep</a:t>
            </a:r>
          </a:p>
          <a:p>
            <a:pPr marL="367746" indent="-367746" algn="ctr" defTabSz="650630">
              <a:defRPr sz="1800">
                <a:solidFill>
                  <a:srgbClr val="000000"/>
                </a:solidFill>
              </a:defRPr>
            </a:pPr>
            <a:endParaRPr lang="en-US" sz="1200" dirty="0" smtClean="0"/>
          </a:p>
          <a:p>
            <a:pPr marL="367746" indent="-367746" algn="ctr" defTabSz="650630">
              <a:defRPr sz="1800">
                <a:solidFill>
                  <a:srgbClr val="000000"/>
                </a:solidFill>
              </a:defRPr>
            </a:pPr>
            <a:r>
              <a:rPr lang="en-US" sz="1200" dirty="0" smtClean="0"/>
              <a:t>Gauge </a:t>
            </a:r>
            <a:r>
              <a:rPr lang="en-US" sz="1200" dirty="0"/>
              <a:t>community capacity </a:t>
            </a:r>
          </a:p>
          <a:p>
            <a:pPr marL="367746" indent="-367746" algn="ctr" defTabSz="650630">
              <a:defRPr sz="1800">
                <a:solidFill>
                  <a:srgbClr val="000000"/>
                </a:solidFill>
              </a:defRPr>
            </a:pPr>
            <a:endParaRPr lang="en-US" sz="1200" dirty="0" smtClean="0"/>
          </a:p>
          <a:p>
            <a:pPr marL="367746" indent="-367746" algn="ctr" defTabSz="650630">
              <a:defRPr sz="1800">
                <a:solidFill>
                  <a:srgbClr val="000000"/>
                </a:solidFill>
              </a:defRPr>
            </a:pPr>
            <a:r>
              <a:rPr lang="en-US" sz="1200" dirty="0" smtClean="0"/>
              <a:t>Figure </a:t>
            </a:r>
            <a:r>
              <a:rPr lang="en-US" sz="1200" dirty="0"/>
              <a:t>out what works quickly </a:t>
            </a:r>
            <a:endParaRPr lang="en-US" sz="12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808954"/>
            <a:ext cx="6400800" cy="31310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114" y="1053000"/>
            <a:ext cx="1477883" cy="267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143000"/>
            <a:ext cx="3027998" cy="237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468281" y="762000"/>
            <a:ext cx="2523319" cy="332399"/>
          </a:xfrm>
          <a:prstGeom prst="rect">
            <a:avLst/>
          </a:prstGeom>
        </p:spPr>
        <p:txBody>
          <a:bodyPr wrap="none" lIns="146304" tIns="73152" rIns="146304" bIns="73152">
            <a:spAutoFit/>
          </a:bodyPr>
          <a:lstStyle/>
          <a:p>
            <a:pPr marL="367746" indent="-367746" defTabSz="650630">
              <a:spcBef>
                <a:spcPts val="3262"/>
              </a:spcBef>
              <a:defRPr sz="1800">
                <a:solidFill>
                  <a:srgbClr val="000000"/>
                </a:solidFill>
              </a:defRPr>
            </a:pPr>
            <a:r>
              <a:rPr lang="en-US" sz="1200" b="1" dirty="0"/>
              <a:t>Health and Social Ecological Model</a:t>
            </a:r>
          </a:p>
        </p:txBody>
      </p:sp>
      <p:sp>
        <p:nvSpPr>
          <p:cNvPr id="15" name="Rectangle 14"/>
          <p:cNvSpPr/>
          <p:nvPr/>
        </p:nvSpPr>
        <p:spPr>
          <a:xfrm>
            <a:off x="6858000" y="3505200"/>
            <a:ext cx="2081211" cy="301621"/>
          </a:xfrm>
          <a:prstGeom prst="rect">
            <a:avLst/>
          </a:prstGeom>
        </p:spPr>
        <p:txBody>
          <a:bodyPr wrap="none" lIns="146304" tIns="73152" rIns="146304" bIns="73152">
            <a:spAutoFit/>
          </a:bodyPr>
          <a:lstStyle/>
          <a:p>
            <a:pPr marL="367746" indent="-367746" defTabSz="650630">
              <a:defRPr sz="1800">
                <a:solidFill>
                  <a:srgbClr val="000000"/>
                </a:solidFill>
              </a:defRPr>
            </a:pPr>
            <a:r>
              <a:rPr lang="en-US" sz="1000" dirty="0"/>
              <a:t>From everyday health and cdc.gov</a:t>
            </a:r>
            <a:endParaRPr lang="en-US" sz="1000" dirty="0"/>
          </a:p>
        </p:txBody>
      </p:sp>
      <p:sp>
        <p:nvSpPr>
          <p:cNvPr id="19" name="Shape 50"/>
          <p:cNvSpPr txBox="1">
            <a:spLocks/>
          </p:cNvSpPr>
          <p:nvPr/>
        </p:nvSpPr>
        <p:spPr>
          <a:xfrm>
            <a:off x="10841704" y="381000"/>
            <a:ext cx="4093496" cy="3370293"/>
          </a:xfrm>
          <a:prstGeom prst="rect">
            <a:avLst/>
          </a:prstGeom>
        </p:spPr>
        <p:txBody>
          <a:bodyPr vert="horz" lIns="146304" tIns="73152" rIns="146304" bIns="73152"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pPr>
            <a:r>
              <a:rPr lang="en-US" sz="1200" b="1" dirty="0" smtClean="0"/>
              <a:t>Tactical</a:t>
            </a:r>
            <a:endParaRPr lang="en-US" sz="1200" b="1" dirty="0"/>
          </a:p>
          <a:p>
            <a:pPr>
              <a:defRPr sz="1800"/>
            </a:pPr>
            <a:r>
              <a:rPr lang="en-US" sz="1200" dirty="0"/>
              <a:t/>
            </a:r>
            <a:br>
              <a:rPr lang="en-US" sz="1200" dirty="0"/>
            </a:br>
            <a:r>
              <a:rPr lang="en-US" sz="1200" dirty="0"/>
              <a:t>1) of or relating to small- scale actions serving a larger purpose</a:t>
            </a:r>
            <a:br>
              <a:rPr lang="en-US" sz="1200" dirty="0"/>
            </a:br>
            <a:r>
              <a:rPr lang="en-US" sz="1200" dirty="0"/>
              <a:t/>
            </a:r>
            <a:br>
              <a:rPr lang="en-US" sz="1200" dirty="0"/>
            </a:br>
            <a:r>
              <a:rPr lang="en-US" sz="1200" dirty="0"/>
              <a:t>2) androit in planning or maneuvering to accomplish a purpose </a:t>
            </a:r>
          </a:p>
          <a:p>
            <a:r>
              <a:rPr lang="en-US" sz="1200" b="1" dirty="0"/>
              <a:t>     Principles:	</a:t>
            </a:r>
          </a:p>
          <a:p>
            <a:r>
              <a:rPr lang="en-US" sz="1200" dirty="0"/>
              <a:t>-participatory </a:t>
            </a:r>
            <a:endParaRPr lang="en-US" sz="1200" b="1" dirty="0"/>
          </a:p>
          <a:p>
            <a:r>
              <a:rPr lang="en-US" sz="1200" dirty="0"/>
              <a:t>-temporary 	- low cost</a:t>
            </a:r>
          </a:p>
          <a:p>
            <a:r>
              <a:rPr lang="en-US" sz="1200" dirty="0"/>
              <a:t>-flexible	- iterative </a:t>
            </a:r>
          </a:p>
          <a:p>
            <a:pPr>
              <a:defRPr sz="1800"/>
            </a:pPr>
            <a:endParaRPr lang="en-US" sz="1900" dirty="0"/>
          </a:p>
        </p:txBody>
      </p:sp>
      <p:sp>
        <p:nvSpPr>
          <p:cNvPr id="16" name="Rectangle 15"/>
          <p:cNvSpPr/>
          <p:nvPr/>
        </p:nvSpPr>
        <p:spPr>
          <a:xfrm>
            <a:off x="1406914" y="3886200"/>
            <a:ext cx="2631686" cy="640175"/>
          </a:xfrm>
          <a:prstGeom prst="rect">
            <a:avLst/>
          </a:prstGeom>
        </p:spPr>
        <p:txBody>
          <a:bodyPr wrap="square" lIns="146304" tIns="73152" rIns="146304" bIns="73152">
            <a:spAutoFit/>
          </a:bodyPr>
          <a:lstStyle/>
          <a:p>
            <a:pPr algn="ctr"/>
            <a:r>
              <a:rPr lang="en-US" sz="1600" b="1" dirty="0"/>
              <a:t>Play streets, </a:t>
            </a:r>
            <a:r>
              <a:rPr lang="en-US" sz="1600" b="1" dirty="0" smtClean="0"/>
              <a:t>Pop </a:t>
            </a:r>
            <a:r>
              <a:rPr lang="en-US" sz="1600" b="1" dirty="0"/>
              <a:t>up </a:t>
            </a:r>
            <a:r>
              <a:rPr lang="en-US" sz="1600" b="1" dirty="0" smtClean="0"/>
              <a:t>Play</a:t>
            </a:r>
            <a:r>
              <a:rPr lang="en-US" sz="1600" b="1" dirty="0"/>
              <a:t>, </a:t>
            </a:r>
            <a:r>
              <a:rPr lang="en-US" sz="1600" b="1" dirty="0" smtClean="0"/>
              <a:t>Open </a:t>
            </a:r>
            <a:r>
              <a:rPr lang="en-US" sz="1600" b="1" dirty="0"/>
              <a:t>S</a:t>
            </a:r>
            <a:r>
              <a:rPr lang="en-US" sz="1600" b="1" dirty="0" smtClean="0"/>
              <a:t>treets</a:t>
            </a:r>
            <a:endParaRPr lang="en-US" sz="1600" b="1" dirty="0"/>
          </a:p>
        </p:txBody>
      </p:sp>
      <p:sp>
        <p:nvSpPr>
          <p:cNvPr id="17" name="Rectangle 16"/>
          <p:cNvSpPr/>
          <p:nvPr/>
        </p:nvSpPr>
        <p:spPr>
          <a:xfrm>
            <a:off x="1286681" y="5029200"/>
            <a:ext cx="2904319" cy="1625060"/>
          </a:xfrm>
          <a:prstGeom prst="rect">
            <a:avLst/>
          </a:prstGeom>
        </p:spPr>
        <p:txBody>
          <a:bodyPr wrap="square" lIns="146304" tIns="73152" rIns="146304" bIns="73152">
            <a:spAutoFit/>
          </a:bodyPr>
          <a:lstStyle/>
          <a:p>
            <a:pPr algn="ctr">
              <a:defRPr sz="1800">
                <a:solidFill>
                  <a:srgbClr val="000000"/>
                </a:solidFill>
              </a:defRPr>
            </a:pPr>
            <a:r>
              <a:rPr lang="en-US" sz="1200" b="1" dirty="0" smtClean="0"/>
              <a:t>Grassroots</a:t>
            </a:r>
            <a:endParaRPr lang="en-US" sz="1200" b="1" dirty="0"/>
          </a:p>
          <a:p>
            <a:pPr algn="ctr">
              <a:defRPr sz="1800">
                <a:solidFill>
                  <a:srgbClr val="000000"/>
                </a:solidFill>
              </a:defRPr>
            </a:pPr>
            <a:r>
              <a:rPr lang="en-US" sz="1200" dirty="0"/>
              <a:t>Do “for” yourself</a:t>
            </a:r>
          </a:p>
          <a:p>
            <a:pPr algn="ctr">
              <a:defRPr sz="1800">
                <a:solidFill>
                  <a:srgbClr val="000000"/>
                </a:solidFill>
              </a:defRPr>
            </a:pPr>
            <a:r>
              <a:rPr lang="en-US" sz="1200" dirty="0"/>
              <a:t>Small win</a:t>
            </a:r>
          </a:p>
          <a:p>
            <a:pPr algn="ctr">
              <a:defRPr sz="1800">
                <a:solidFill>
                  <a:srgbClr val="000000"/>
                </a:solidFill>
              </a:defRPr>
            </a:pPr>
            <a:r>
              <a:rPr lang="en-US" sz="1200" dirty="0"/>
              <a:t>Using existing resources– working with what you have</a:t>
            </a:r>
          </a:p>
          <a:p>
            <a:pPr algn="ctr">
              <a:defRPr sz="1800">
                <a:solidFill>
                  <a:srgbClr val="000000"/>
                </a:solidFill>
              </a:defRPr>
            </a:pPr>
            <a:r>
              <a:rPr lang="en-US" sz="1200" dirty="0"/>
              <a:t>Gauge impact/ usability/ feasibility </a:t>
            </a:r>
          </a:p>
          <a:p>
            <a:pPr algn="ctr">
              <a:defRPr sz="1800">
                <a:solidFill>
                  <a:srgbClr val="000000"/>
                </a:solidFill>
              </a:defRPr>
            </a:pPr>
            <a:r>
              <a:rPr lang="en-US" sz="1200" dirty="0"/>
              <a:t>Accessible </a:t>
            </a:r>
          </a:p>
          <a:p>
            <a:pPr algn="ctr">
              <a:defRPr sz="1800">
                <a:solidFill>
                  <a:srgbClr val="000000"/>
                </a:solidFill>
              </a:defRPr>
            </a:pPr>
            <a:r>
              <a:rPr lang="en-US" sz="1200" dirty="0"/>
              <a:t>Builds community </a:t>
            </a:r>
            <a:endParaRPr lang="en-US" sz="1200" dirty="0"/>
          </a:p>
        </p:txBody>
      </p:sp>
      <p:sp>
        <p:nvSpPr>
          <p:cNvPr id="18" name="Rectangle 17"/>
          <p:cNvSpPr/>
          <p:nvPr/>
        </p:nvSpPr>
        <p:spPr>
          <a:xfrm>
            <a:off x="953949" y="6629400"/>
            <a:ext cx="3541851" cy="1625060"/>
          </a:xfrm>
          <a:prstGeom prst="rect">
            <a:avLst/>
          </a:prstGeom>
        </p:spPr>
        <p:txBody>
          <a:bodyPr wrap="square" lIns="146304" tIns="73152" rIns="146304" bIns="73152">
            <a:spAutoFit/>
          </a:bodyPr>
          <a:lstStyle/>
          <a:p>
            <a:pPr algn="ctr">
              <a:defRPr sz="1800">
                <a:solidFill>
                  <a:srgbClr val="000000"/>
                </a:solidFill>
              </a:defRPr>
            </a:pPr>
            <a:r>
              <a:rPr lang="en-US" sz="1200" b="1" dirty="0"/>
              <a:t>Basic Overview of Logistics</a:t>
            </a:r>
          </a:p>
          <a:p>
            <a:pPr marL="274320" indent="-274320" algn="ctr">
              <a:buFont typeface="Arial" panose="020B0604020202020204" pitchFamily="34" charset="0"/>
              <a:buChar char="•"/>
              <a:defRPr sz="1800">
                <a:solidFill>
                  <a:srgbClr val="000000"/>
                </a:solidFill>
              </a:defRPr>
            </a:pPr>
            <a:r>
              <a:rPr lang="en-US" sz="1200" dirty="0"/>
              <a:t>Identify where needed</a:t>
            </a:r>
          </a:p>
          <a:p>
            <a:pPr marL="274320" indent="-274320" algn="ctr">
              <a:buFont typeface="Arial" panose="020B0604020202020204" pitchFamily="34" charset="0"/>
              <a:buChar char="•"/>
              <a:defRPr sz="1800">
                <a:solidFill>
                  <a:srgbClr val="000000"/>
                </a:solidFill>
              </a:defRPr>
            </a:pPr>
            <a:r>
              <a:rPr lang="en-US" sz="1200" dirty="0"/>
              <a:t>Get location, permits, permission, safety plan</a:t>
            </a:r>
          </a:p>
          <a:p>
            <a:pPr marL="274320" indent="-274320" algn="ctr">
              <a:buFont typeface="Arial" panose="020B0604020202020204" pitchFamily="34" charset="0"/>
              <a:buChar char="•"/>
              <a:defRPr sz="1800">
                <a:solidFill>
                  <a:srgbClr val="000000"/>
                </a:solidFill>
              </a:defRPr>
            </a:pPr>
            <a:r>
              <a:rPr lang="en-US" sz="1200" dirty="0"/>
              <a:t>Input, support, partners, volunteers</a:t>
            </a:r>
          </a:p>
          <a:p>
            <a:pPr marL="274320" indent="-274320" algn="ctr">
              <a:buFont typeface="Arial" panose="020B0604020202020204" pitchFamily="34" charset="0"/>
              <a:buChar char="•"/>
              <a:defRPr sz="1800">
                <a:solidFill>
                  <a:srgbClr val="000000"/>
                </a:solidFill>
              </a:defRPr>
            </a:pPr>
            <a:r>
              <a:rPr lang="en-US" sz="1200" dirty="0"/>
              <a:t>Account for equipment, supervision, police, and safety</a:t>
            </a:r>
          </a:p>
          <a:p>
            <a:pPr marL="274320" indent="-274320" algn="ctr">
              <a:buFont typeface="Arial" panose="020B0604020202020204" pitchFamily="34" charset="0"/>
              <a:buChar char="•"/>
              <a:defRPr sz="1800">
                <a:solidFill>
                  <a:srgbClr val="000000"/>
                </a:solidFill>
              </a:defRPr>
            </a:pPr>
            <a:r>
              <a:rPr lang="en-US" sz="1200" dirty="0"/>
              <a:t>Publicize, communicate, have kick off event</a:t>
            </a:r>
          </a:p>
          <a:p>
            <a:pPr marL="274320" indent="-274320" algn="ctr">
              <a:buFont typeface="Arial" panose="020B0604020202020204" pitchFamily="34" charset="0"/>
              <a:buChar char="•"/>
              <a:defRPr sz="1800">
                <a:solidFill>
                  <a:srgbClr val="000000"/>
                </a:solidFill>
              </a:defRPr>
            </a:pPr>
            <a:r>
              <a:rPr lang="en-US" sz="1200" dirty="0"/>
              <a:t>Repetition is key***</a:t>
            </a:r>
            <a:endParaRPr lang="en-US" sz="1200" dirty="0"/>
          </a:p>
        </p:txBody>
      </p:sp>
      <p:sp>
        <p:nvSpPr>
          <p:cNvPr id="22" name="Rectangle 21"/>
          <p:cNvSpPr/>
          <p:nvPr/>
        </p:nvSpPr>
        <p:spPr>
          <a:xfrm>
            <a:off x="5257800" y="4343400"/>
            <a:ext cx="5051737" cy="332399"/>
          </a:xfrm>
          <a:prstGeom prst="rect">
            <a:avLst/>
          </a:prstGeom>
        </p:spPr>
        <p:txBody>
          <a:bodyPr wrap="square" lIns="146304" tIns="73152" rIns="146304" bIns="73152">
            <a:spAutoFit/>
          </a:bodyPr>
          <a:lstStyle/>
          <a:p>
            <a:pPr algn="ctr"/>
            <a:r>
              <a:rPr lang="en-US" sz="1200" dirty="0"/>
              <a:t>Bright games or art work painted on cement or asphalt surfaces. </a:t>
            </a:r>
            <a:endParaRPr lang="en-US" sz="1200" dirty="0"/>
          </a:p>
        </p:txBody>
      </p:sp>
      <p:sp>
        <p:nvSpPr>
          <p:cNvPr id="2" name="Rectangle 1"/>
          <p:cNvSpPr/>
          <p:nvPr/>
        </p:nvSpPr>
        <p:spPr>
          <a:xfrm>
            <a:off x="1406914" y="4423671"/>
            <a:ext cx="2631686" cy="646331"/>
          </a:xfrm>
          <a:prstGeom prst="rect">
            <a:avLst/>
          </a:prstGeom>
        </p:spPr>
        <p:txBody>
          <a:bodyPr wrap="square">
            <a:spAutoFit/>
          </a:bodyPr>
          <a:lstStyle/>
          <a:p>
            <a:r>
              <a:rPr lang="en-US" sz="1200" dirty="0" smtClean="0"/>
              <a:t>When a city street or area is closed to traffic or other uses to create an area where kids can play and be active. </a:t>
            </a:r>
            <a:endParaRPr lang="en-US" sz="1200"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6888" y="8189925"/>
            <a:ext cx="2345512" cy="15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5486401" y="4033704"/>
            <a:ext cx="4498068" cy="393954"/>
          </a:xfrm>
          <a:prstGeom prst="rect">
            <a:avLst/>
          </a:prstGeom>
        </p:spPr>
        <p:txBody>
          <a:bodyPr wrap="square" lIns="146304" tIns="73152" rIns="146304" bIns="73152">
            <a:spAutoFit/>
          </a:bodyPr>
          <a:lstStyle/>
          <a:p>
            <a:pPr algn="ctr"/>
            <a:r>
              <a:rPr lang="en-US" sz="1600" b="1" dirty="0" smtClean="0"/>
              <a:t>Painted Places</a:t>
            </a:r>
            <a:endParaRPr lang="en-US" sz="1600" b="1" dirty="0"/>
          </a:p>
        </p:txBody>
      </p:sp>
      <p:sp>
        <p:nvSpPr>
          <p:cNvPr id="28" name="TextBox 27"/>
          <p:cNvSpPr txBox="1"/>
          <p:nvPr/>
        </p:nvSpPr>
        <p:spPr>
          <a:xfrm>
            <a:off x="1678492" y="9806820"/>
            <a:ext cx="2222304" cy="184666"/>
          </a:xfrm>
          <a:prstGeom prst="rect">
            <a:avLst/>
          </a:prstGeom>
          <a:noFill/>
        </p:spPr>
        <p:txBody>
          <a:bodyPr wrap="square" rtlCol="0">
            <a:spAutoFit/>
          </a:bodyPr>
          <a:lstStyle/>
          <a:p>
            <a:pPr algn="ctr"/>
            <a:r>
              <a:rPr lang="en-US" sz="600" dirty="0" smtClean="0"/>
              <a:t>http://www.nyc.gov/html/doh/images/cdp/hula-hoop.jpg</a:t>
            </a:r>
            <a:endParaRPr lang="en-US" sz="600" dirty="0"/>
          </a:p>
        </p:txBody>
      </p:sp>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634" y="8449327"/>
            <a:ext cx="1771166" cy="132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6691004" y="9753600"/>
            <a:ext cx="2148196" cy="215444"/>
          </a:xfrm>
          <a:prstGeom prst="rect">
            <a:avLst/>
          </a:prstGeom>
        </p:spPr>
        <p:txBody>
          <a:bodyPr wrap="square">
            <a:spAutoFit/>
          </a:bodyPr>
          <a:lstStyle/>
          <a:p>
            <a:pPr algn="ctr"/>
            <a:r>
              <a:rPr lang="en-US" sz="800" dirty="0" smtClean="0"/>
              <a:t>storybookmural.co.uk</a:t>
            </a:r>
            <a:endParaRPr lang="en-US" sz="800" dirty="0"/>
          </a:p>
        </p:txBody>
      </p:sp>
      <p:sp>
        <p:nvSpPr>
          <p:cNvPr id="3" name="Rectangle 2"/>
          <p:cNvSpPr/>
          <p:nvPr/>
        </p:nvSpPr>
        <p:spPr>
          <a:xfrm>
            <a:off x="5486401" y="4495800"/>
            <a:ext cx="4498067" cy="1938992"/>
          </a:xfrm>
          <a:prstGeom prst="rect">
            <a:avLst/>
          </a:prstGeom>
        </p:spPr>
        <p:txBody>
          <a:bodyPr wrap="square">
            <a:spAutoFit/>
          </a:bodyPr>
          <a:lstStyle/>
          <a:p>
            <a:pPr algn="ctr"/>
            <a:r>
              <a:rPr lang="en-US" sz="1200" b="1" dirty="0" smtClean="0"/>
              <a:t>Impacts</a:t>
            </a:r>
          </a:p>
          <a:p>
            <a:pPr algn="ctr"/>
            <a:r>
              <a:rPr lang="en-US" sz="1200" dirty="0" smtClean="0"/>
              <a:t>Welcome addition and improves safety </a:t>
            </a:r>
          </a:p>
          <a:p>
            <a:pPr algn="ctr"/>
            <a:r>
              <a:rPr lang="en-US" sz="1200" dirty="0" smtClean="0"/>
              <a:t>Make the dullest of school grounds seem more vibrant </a:t>
            </a:r>
          </a:p>
          <a:p>
            <a:pPr algn="ctr"/>
            <a:r>
              <a:rPr lang="en-US" sz="1200" dirty="0" smtClean="0"/>
              <a:t>Add curriculum, learning and teaching opportunities</a:t>
            </a:r>
          </a:p>
          <a:p>
            <a:pPr algn="ctr"/>
            <a:r>
              <a:rPr lang="en-US" sz="1200" dirty="0" smtClean="0"/>
              <a:t>Encourage physical activity and creativity and play </a:t>
            </a:r>
          </a:p>
          <a:p>
            <a:pPr algn="ctr"/>
            <a:r>
              <a:rPr lang="en-US" sz="1200" dirty="0" smtClean="0"/>
              <a:t>Community partners and community projects</a:t>
            </a:r>
          </a:p>
          <a:p>
            <a:pPr algn="ctr"/>
            <a:r>
              <a:rPr lang="en-US" sz="1200" dirty="0" smtClean="0"/>
              <a:t>See the school as wider community resource </a:t>
            </a:r>
          </a:p>
          <a:p>
            <a:pPr algn="ctr"/>
            <a:r>
              <a:rPr lang="en-US" sz="1200" dirty="0" smtClean="0"/>
              <a:t>Inclusive project to school staff, community , parents, &amp; students </a:t>
            </a:r>
          </a:p>
          <a:p>
            <a:pPr algn="ctr"/>
            <a:endParaRPr lang="en-US" sz="1200" dirty="0" smtClean="0"/>
          </a:p>
          <a:p>
            <a:pPr algn="ctr"/>
            <a:endParaRPr lang="en-US" sz="1200" dirty="0" smtClean="0"/>
          </a:p>
        </p:txBody>
      </p:sp>
      <p:sp>
        <p:nvSpPr>
          <p:cNvPr id="6" name="Rectangle 5"/>
          <p:cNvSpPr/>
          <p:nvPr/>
        </p:nvSpPr>
        <p:spPr>
          <a:xfrm>
            <a:off x="5867400" y="5924774"/>
            <a:ext cx="3657600" cy="2492990"/>
          </a:xfrm>
          <a:prstGeom prst="rect">
            <a:avLst/>
          </a:prstGeom>
        </p:spPr>
        <p:txBody>
          <a:bodyPr wrap="square">
            <a:spAutoFit/>
          </a:bodyPr>
          <a:lstStyle/>
          <a:p>
            <a:pPr algn="ctr"/>
            <a:r>
              <a:rPr lang="en-US" sz="1200" b="1" dirty="0" smtClean="0"/>
              <a:t>Basic Overview of Logistics</a:t>
            </a:r>
          </a:p>
          <a:p>
            <a:pPr algn="ctr"/>
            <a:r>
              <a:rPr lang="en-US" sz="1200" dirty="0" smtClean="0"/>
              <a:t>G</a:t>
            </a:r>
            <a:r>
              <a:rPr lang="en-US" sz="1200" dirty="0" smtClean="0"/>
              <a:t>et permission and approvals</a:t>
            </a:r>
          </a:p>
          <a:p>
            <a:pPr algn="ctr"/>
            <a:r>
              <a:rPr lang="en-US" sz="1200" dirty="0" smtClean="0"/>
              <a:t>Review case studies or other  painted places</a:t>
            </a:r>
          </a:p>
          <a:p>
            <a:pPr algn="ctr"/>
            <a:r>
              <a:rPr lang="en-US" sz="1200" dirty="0" smtClean="0"/>
              <a:t>Brain storm ideas and get input</a:t>
            </a:r>
          </a:p>
          <a:p>
            <a:pPr algn="ctr"/>
            <a:r>
              <a:rPr lang="en-US" sz="1200" dirty="0" smtClean="0"/>
              <a:t>Practice ideas with chalk / pilot test</a:t>
            </a:r>
          </a:p>
          <a:p>
            <a:pPr algn="ctr"/>
            <a:r>
              <a:rPr lang="en-US" sz="1200" dirty="0" smtClean="0"/>
              <a:t>Have the right leaders approve for safety, etc. </a:t>
            </a:r>
          </a:p>
          <a:p>
            <a:pPr algn="ctr"/>
            <a:r>
              <a:rPr lang="en-US" sz="1200" dirty="0" smtClean="0"/>
              <a:t>Devise and get application guidelines approved</a:t>
            </a:r>
          </a:p>
          <a:p>
            <a:pPr algn="ctr"/>
            <a:r>
              <a:rPr lang="en-US" sz="1200" dirty="0" smtClean="0"/>
              <a:t>Get community support</a:t>
            </a:r>
          </a:p>
          <a:p>
            <a:pPr algn="ctr"/>
            <a:r>
              <a:rPr lang="en-US" sz="1200" dirty="0" smtClean="0"/>
              <a:t>Plan day/ time and gather materials needed </a:t>
            </a:r>
          </a:p>
          <a:p>
            <a:pPr algn="ctr"/>
            <a:r>
              <a:rPr lang="en-US" sz="1200" dirty="0" smtClean="0"/>
              <a:t>Recruit volunteers and host the “paint day”</a:t>
            </a:r>
          </a:p>
          <a:p>
            <a:pPr algn="ctr"/>
            <a:r>
              <a:rPr lang="en-US" sz="1200" dirty="0" smtClean="0"/>
              <a:t>Train teachers and community leaders on ways to integrate the painted spaces</a:t>
            </a:r>
          </a:p>
          <a:p>
            <a:pPr algn="ctr"/>
            <a:r>
              <a:rPr lang="en-US" sz="1200" dirty="0"/>
              <a:t>w</a:t>
            </a:r>
            <a:r>
              <a:rPr lang="en-US" sz="1200" dirty="0" smtClean="0"/>
              <a:t>ith curriculum and physical activity </a:t>
            </a:r>
          </a:p>
        </p:txBody>
      </p:sp>
      <p:pic>
        <p:nvPicPr>
          <p:cNvPr id="33"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0286999" y="4423671"/>
            <a:ext cx="4498069" cy="56307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11277600" y="4009310"/>
            <a:ext cx="2669268" cy="393954"/>
          </a:xfrm>
          <a:prstGeom prst="rect">
            <a:avLst/>
          </a:prstGeom>
        </p:spPr>
        <p:txBody>
          <a:bodyPr wrap="square" lIns="146304" tIns="73152" rIns="146304" bIns="73152">
            <a:spAutoFit/>
          </a:bodyPr>
          <a:lstStyle/>
          <a:p>
            <a:pPr algn="ctr"/>
            <a:r>
              <a:rPr lang="en-US" sz="1600" b="1" dirty="0" smtClean="0"/>
              <a:t>Wayfinding</a:t>
            </a:r>
            <a:endParaRPr lang="en-US" sz="1600" b="1" dirty="0"/>
          </a:p>
        </p:txBody>
      </p:sp>
      <p:sp>
        <p:nvSpPr>
          <p:cNvPr id="21" name="Rectangle 20"/>
          <p:cNvSpPr/>
          <p:nvPr/>
        </p:nvSpPr>
        <p:spPr>
          <a:xfrm>
            <a:off x="11125200" y="4411682"/>
            <a:ext cx="2821668" cy="2123658"/>
          </a:xfrm>
          <a:prstGeom prst="rect">
            <a:avLst/>
          </a:prstGeom>
        </p:spPr>
        <p:txBody>
          <a:bodyPr wrap="square">
            <a:spAutoFit/>
          </a:bodyPr>
          <a:lstStyle/>
          <a:p>
            <a:pPr algn="ctr"/>
            <a:r>
              <a:rPr lang="en-US" sz="1200" dirty="0" smtClean="0"/>
              <a:t>Knowing where you are and where you are going </a:t>
            </a:r>
          </a:p>
          <a:p>
            <a:pPr algn="ctr"/>
            <a:r>
              <a:rPr lang="en-US" sz="1200" b="1" dirty="0" smtClean="0"/>
              <a:t>Impacts </a:t>
            </a:r>
            <a:endParaRPr lang="en-US" sz="1200" b="1" dirty="0" smtClean="0"/>
          </a:p>
          <a:p>
            <a:pPr algn="ctr"/>
            <a:r>
              <a:rPr lang="en-US" sz="1200" dirty="0" smtClean="0"/>
              <a:t>Encouragement ; Increased Knowledge ;</a:t>
            </a:r>
          </a:p>
          <a:p>
            <a:pPr algn="ctr"/>
            <a:r>
              <a:rPr lang="en-US" sz="1200" dirty="0" smtClean="0"/>
              <a:t>Increased Use, and Community Pride</a:t>
            </a:r>
          </a:p>
          <a:p>
            <a:pPr algn="ctr"/>
            <a:r>
              <a:rPr lang="en-US" sz="1200" b="1" dirty="0" smtClean="0"/>
              <a:t>Principles </a:t>
            </a:r>
          </a:p>
          <a:p>
            <a:pPr algn="ctr"/>
            <a:r>
              <a:rPr lang="en-US" sz="1200" dirty="0" smtClean="0"/>
              <a:t>Connect places; be predictable; be inclusive; keep information simple</a:t>
            </a:r>
          </a:p>
          <a:p>
            <a:pPr algn="ctr"/>
            <a:r>
              <a:rPr lang="en-US" sz="1200" dirty="0" smtClean="0"/>
              <a:t>Provide support for decision; confirmation, turn, and mile marker</a:t>
            </a:r>
            <a:endParaRPr lang="en-US" sz="1200" dirty="0" smtClean="0"/>
          </a:p>
          <a:p>
            <a:pPr algn="ctr"/>
            <a:r>
              <a:rPr lang="en-US" sz="1200" b="1" dirty="0" smtClean="0"/>
              <a:t>Basic Overview of Logistics</a:t>
            </a:r>
          </a:p>
        </p:txBody>
      </p:sp>
      <p:sp>
        <p:nvSpPr>
          <p:cNvPr id="23" name="Rectangle 22"/>
          <p:cNvSpPr/>
          <p:nvPr/>
        </p:nvSpPr>
        <p:spPr>
          <a:xfrm>
            <a:off x="10591800" y="6629400"/>
            <a:ext cx="3962400" cy="1938992"/>
          </a:xfrm>
          <a:prstGeom prst="rect">
            <a:avLst/>
          </a:prstGeom>
        </p:spPr>
        <p:txBody>
          <a:bodyPr wrap="square">
            <a:spAutoFit/>
          </a:bodyPr>
          <a:lstStyle/>
          <a:p>
            <a:pPr algn="ctr"/>
            <a:r>
              <a:rPr lang="en-US" sz="1200" dirty="0" smtClean="0"/>
              <a:t>Get permission and approvals</a:t>
            </a:r>
          </a:p>
          <a:p>
            <a:pPr algn="ctr"/>
            <a:r>
              <a:rPr lang="en-US" sz="1200" dirty="0" smtClean="0"/>
              <a:t>Review case studies on wayfinding</a:t>
            </a:r>
          </a:p>
          <a:p>
            <a:pPr algn="ctr"/>
            <a:r>
              <a:rPr lang="en-US" sz="1200" dirty="0" smtClean="0"/>
              <a:t>Brain storm ideas and get input</a:t>
            </a:r>
          </a:p>
          <a:p>
            <a:pPr algn="ctr"/>
            <a:r>
              <a:rPr lang="en-US" sz="1200" dirty="0" smtClean="0"/>
              <a:t>Practice ideas / pilot test</a:t>
            </a:r>
          </a:p>
          <a:p>
            <a:pPr algn="ctr"/>
            <a:r>
              <a:rPr lang="en-US" sz="1200" dirty="0" smtClean="0"/>
              <a:t>Have the right leaders approve for safety, etc. </a:t>
            </a:r>
          </a:p>
          <a:p>
            <a:pPr algn="ctr"/>
            <a:r>
              <a:rPr lang="en-US" sz="1200" dirty="0" smtClean="0"/>
              <a:t>Devise and get prep and application guidelines approved </a:t>
            </a:r>
          </a:p>
          <a:p>
            <a:pPr algn="ctr"/>
            <a:r>
              <a:rPr lang="en-US" sz="1200" dirty="0" smtClean="0"/>
              <a:t>Get community support and community input</a:t>
            </a:r>
          </a:p>
          <a:p>
            <a:pPr algn="ctr"/>
            <a:r>
              <a:rPr lang="en-US" sz="1200" dirty="0" smtClean="0"/>
              <a:t>Gather materials needed </a:t>
            </a:r>
          </a:p>
          <a:p>
            <a:pPr algn="ctr"/>
            <a:r>
              <a:rPr lang="en-US" sz="1200" dirty="0" smtClean="0"/>
              <a:t>Recruit volunteers</a:t>
            </a:r>
          </a:p>
          <a:p>
            <a:pPr algn="ctr"/>
            <a:r>
              <a:rPr lang="en-US" sz="1200" dirty="0" smtClean="0"/>
              <a:t>Host the events or special days </a:t>
            </a:r>
            <a:endParaRPr lang="en-US" sz="1200" dirty="0" smtClean="0"/>
          </a:p>
        </p:txBody>
      </p:sp>
      <p:sp>
        <p:nvSpPr>
          <p:cNvPr id="24" name="Rectangle 23"/>
          <p:cNvSpPr/>
          <p:nvPr/>
        </p:nvSpPr>
        <p:spPr>
          <a:xfrm>
            <a:off x="10744200" y="6460193"/>
            <a:ext cx="3581400" cy="276999"/>
          </a:xfrm>
          <a:prstGeom prst="rect">
            <a:avLst/>
          </a:prstGeom>
        </p:spPr>
        <p:txBody>
          <a:bodyPr wrap="square">
            <a:spAutoFit/>
          </a:bodyPr>
          <a:lstStyle/>
          <a:p>
            <a:pPr algn="ctr"/>
            <a:r>
              <a:rPr lang="en-US" sz="1200" dirty="0" smtClean="0"/>
              <a:t>Observe where people are walking or could walk</a:t>
            </a:r>
            <a:endParaRPr lang="en-US" sz="1200" dirty="0" smtClean="0"/>
          </a:p>
        </p:txBody>
      </p:sp>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3473" y="8626804"/>
            <a:ext cx="1697521" cy="127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243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a293c74f39a82927c4f8cb855baa5a696af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591</Words>
  <Application>Microsoft Office PowerPoint</Application>
  <PresentationFormat>Custom</PresentationFormat>
  <Paragraphs>108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 Walker</dc:creator>
  <cp:lastModifiedBy>W.E. Walker</cp:lastModifiedBy>
  <cp:revision>14</cp:revision>
  <dcterms:created xsi:type="dcterms:W3CDTF">2016-03-04T02:38:44Z</dcterms:created>
  <dcterms:modified xsi:type="dcterms:W3CDTF">2016-03-04T04:45:56Z</dcterms:modified>
</cp:coreProperties>
</file>