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sldIdLst>
    <p:sldId id="311" r:id="rId2"/>
    <p:sldId id="380" r:id="rId3"/>
    <p:sldId id="351" r:id="rId4"/>
    <p:sldId id="262" r:id="rId5"/>
    <p:sldId id="323" r:id="rId6"/>
    <p:sldId id="324" r:id="rId7"/>
    <p:sldId id="387" r:id="rId8"/>
    <p:sldId id="388" r:id="rId9"/>
    <p:sldId id="330" r:id="rId10"/>
    <p:sldId id="352" r:id="rId11"/>
    <p:sldId id="332" r:id="rId12"/>
    <p:sldId id="399" r:id="rId13"/>
    <p:sldId id="334" r:id="rId14"/>
    <p:sldId id="337" r:id="rId15"/>
    <p:sldId id="331" r:id="rId16"/>
    <p:sldId id="376" r:id="rId17"/>
    <p:sldId id="338" r:id="rId18"/>
    <p:sldId id="348" r:id="rId19"/>
    <p:sldId id="349" r:id="rId20"/>
    <p:sldId id="339" r:id="rId21"/>
    <p:sldId id="345" r:id="rId22"/>
    <p:sldId id="400" r:id="rId23"/>
    <p:sldId id="343" r:id="rId24"/>
    <p:sldId id="340" r:id="rId25"/>
    <p:sldId id="401" r:id="rId26"/>
    <p:sldId id="392" r:id="rId27"/>
    <p:sldId id="363" r:id="rId28"/>
    <p:sldId id="393" r:id="rId29"/>
    <p:sldId id="394" r:id="rId30"/>
    <p:sldId id="366" r:id="rId31"/>
    <p:sldId id="367" r:id="rId32"/>
    <p:sldId id="395" r:id="rId33"/>
    <p:sldId id="369" r:id="rId34"/>
    <p:sldId id="370" r:id="rId35"/>
    <p:sldId id="396" r:id="rId36"/>
    <p:sldId id="372" r:id="rId37"/>
    <p:sldId id="373" r:id="rId38"/>
    <p:sldId id="397" r:id="rId39"/>
    <p:sldId id="398" r:id="rId40"/>
    <p:sldId id="378" r:id="rId41"/>
    <p:sldId id="382" r:id="rId42"/>
    <p:sldId id="289" r:id="rId43"/>
    <p:sldId id="384" r:id="rId44"/>
    <p:sldId id="327" r:id="rId45"/>
    <p:sldId id="310" r:id="rId46"/>
    <p:sldId id="287" r:id="rId47"/>
    <p:sldId id="383"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66"/>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6" autoAdjust="0"/>
    <p:restoredTop sz="80824" autoAdjust="0"/>
  </p:normalViewPr>
  <p:slideViewPr>
    <p:cSldViewPr>
      <p:cViewPr varScale="1">
        <p:scale>
          <a:sx n="40" d="100"/>
          <a:sy n="40" d="100"/>
        </p:scale>
        <p:origin x="124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60F27A8B-9732-47E1-B895-1CF679B663E1}" type="slidenum">
              <a:rPr lang="en-US" altLang="en-US"/>
              <a:pPr>
                <a:defRPr/>
              </a:pPr>
              <a:t>‹#›</a:t>
            </a:fld>
            <a:endParaRPr lang="en-US" altLang="en-US"/>
          </a:p>
        </p:txBody>
      </p:sp>
    </p:spTree>
    <p:extLst>
      <p:ext uri="{BB962C8B-B14F-4D97-AF65-F5344CB8AC3E}">
        <p14:creationId xmlns:p14="http://schemas.microsoft.com/office/powerpoint/2010/main" val="1867199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E5F4F4-95AD-49BC-A46F-2ACBD0EEAB07}" type="slidenum">
              <a:rPr lang="en-US" altLang="en-US" sz="1200" smtClean="0"/>
              <a:pPr/>
              <a:t>1</a:t>
            </a:fld>
            <a:endParaRPr lang="en-US" alt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dirty="0" smtClean="0"/>
              <a:t>Ask about audience composition</a:t>
            </a:r>
          </a:p>
          <a:p>
            <a:pPr eaLnBrk="1" hangingPunct="1"/>
            <a:r>
              <a:rPr lang="en-US" altLang="en-US" dirty="0" smtClean="0"/>
              <a:t>Raise your hand if you are an evaluator, money folks (there to talk to OGFM, some PDs</a:t>
            </a:r>
          </a:p>
        </p:txBody>
      </p:sp>
    </p:spTree>
    <p:extLst>
      <p:ext uri="{BB962C8B-B14F-4D97-AF65-F5344CB8AC3E}">
        <p14:creationId xmlns:p14="http://schemas.microsoft.com/office/powerpoint/2010/main" val="368483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smtClean="0"/>
              <a:t>As I mentioned before, classifications are used to report our Portfolios at NIFA.  Using an Example, The  </a:t>
            </a:r>
            <a:r>
              <a:rPr lang="en-US" altLang="en-US" b="1" dirty="0" err="1" smtClean="0"/>
              <a:t>Bioeconomy</a:t>
            </a:r>
            <a:r>
              <a:rPr lang="en-US" altLang="en-US" b="1" dirty="0" smtClean="0"/>
              <a:t>-Bioenergy-</a:t>
            </a:r>
            <a:r>
              <a:rPr lang="en-US" altLang="en-US" b="1" dirty="0" err="1" smtClean="0"/>
              <a:t>Bioproducts</a:t>
            </a:r>
            <a:r>
              <a:rPr lang="en-US" altLang="en-US" dirty="0" smtClean="0"/>
              <a:t> Portfolio only has two Knowledge Areas that apply to this topic, both are in the Non-Food category of the classifications, which only has these two Knowledge Areas.  Any project assigning these KAs to the work performed, has the associated percentage for that classification set, used to weight the funding of the project applied to this Portfolio and these Knowledge Areas.  </a:t>
            </a:r>
            <a:r>
              <a:rPr lang="en-US" altLang="en-US" dirty="0" smtClean="0"/>
              <a:t>But what does that mean?</a:t>
            </a:r>
            <a:endParaRPr lang="en-US" altLang="en-US" dirty="0" smtClean="0"/>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EF5834-1FB6-4834-8675-673AAB4EDC5F}" type="slidenum">
              <a:rPr lang="en-US" altLang="en-US" sz="1200" smtClean="0"/>
              <a:pPr/>
              <a:t>11</a:t>
            </a:fld>
            <a:endParaRPr lang="en-US" altLang="en-US" sz="1200" smtClean="0"/>
          </a:p>
        </p:txBody>
      </p:sp>
    </p:spTree>
    <p:extLst>
      <p:ext uri="{BB962C8B-B14F-4D97-AF65-F5344CB8AC3E}">
        <p14:creationId xmlns:p14="http://schemas.microsoft.com/office/powerpoint/2010/main" val="302546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t>The</a:t>
            </a:r>
            <a:r>
              <a:rPr lang="en-US" altLang="en-US" baseline="0" dirty="0" smtClean="0"/>
              <a:t> classifications of our projects allow us to report by topic in a structured way.  They also provide continuity so programs can be articulated over the long-term, allowing results to be captured over time to show how the topic moves forward in an area or field.</a:t>
            </a:r>
            <a:endParaRPr lang="en-US" altLang="en-US" dirty="0" smtClean="0"/>
          </a:p>
          <a:p>
            <a:pPr marL="171450" indent="-171450">
              <a:buFont typeface="Arial" panose="020B0604020202020204" pitchFamily="34" charset="0"/>
              <a:buChar char="•"/>
            </a:pPr>
            <a:r>
              <a:rPr lang="en-US" altLang="en-US" dirty="0" smtClean="0"/>
              <a:t>Continuing with our Bioenergy Example:  When a project is entered into REEport…</a:t>
            </a:r>
          </a:p>
          <a:p>
            <a:pPr marL="171450" indent="-171450">
              <a:buFont typeface="Arial" panose="020B0604020202020204" pitchFamily="34" charset="0"/>
              <a:buChar char="•"/>
            </a:pPr>
            <a:r>
              <a:rPr lang="en-US" altLang="en-US" dirty="0" smtClean="0"/>
              <a:t>Each of the Classification Sets that can be assigned on the Classification page of Project Initiations, are used to describe the work of a project.  Each set includes a KA, SOI, FOS and the</a:t>
            </a:r>
            <a:r>
              <a:rPr lang="en-US" altLang="en-US" baseline="0" dirty="0" smtClean="0"/>
              <a:t> percent of the project going toward that aspect of the project.  Up to 10 Classification Sets can be used to describe the work.  But keep in mind that if you use different Knowledge Areas, you are breaking up how the funding will be reported.</a:t>
            </a:r>
            <a:endParaRPr lang="en-US" altLang="en-US" dirty="0" smtClean="0"/>
          </a:p>
          <a:p>
            <a:pPr marL="171450" indent="-171450">
              <a:buFont typeface="Arial" panose="020B0604020202020204" pitchFamily="34" charset="0"/>
              <a:buChar char="•"/>
            </a:pPr>
            <a:r>
              <a:rPr lang="en-US" altLang="en-US" dirty="0" smtClean="0"/>
              <a:t>In this example, the Information in Bold text is entered on one line in the REEport Project Initiation.</a:t>
            </a:r>
          </a:p>
          <a:p>
            <a:pPr marL="171450" indent="-171450">
              <a:buFont typeface="Arial" panose="020B0604020202020204" pitchFamily="34" charset="0"/>
              <a:buChar char="•"/>
            </a:pPr>
            <a:r>
              <a:rPr lang="en-US" altLang="en-US" dirty="0" smtClean="0"/>
              <a:t>This information tells me that 25% of this project is dedicated to breeding Perennial Grasses for Bioenergy/</a:t>
            </a:r>
            <a:r>
              <a:rPr lang="en-US" altLang="en-US" dirty="0" err="1" smtClean="0"/>
              <a:t>Bioproducts</a:t>
            </a:r>
            <a:r>
              <a:rPr lang="en-US" altLang="en-US" dirty="0" smtClean="0"/>
              <a:t> Production.</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EFD1B5-A396-4A97-AA2E-EE77C5E21EFD}" type="slidenum">
              <a:rPr lang="en-US" altLang="en-US" sz="1200" smtClean="0"/>
              <a:pPr/>
              <a:t>12</a:t>
            </a:fld>
            <a:endParaRPr lang="en-US" altLang="en-US" sz="1200" smtClean="0"/>
          </a:p>
        </p:txBody>
      </p:sp>
    </p:spTree>
    <p:extLst>
      <p:ext uri="{BB962C8B-B14F-4D97-AF65-F5344CB8AC3E}">
        <p14:creationId xmlns:p14="http://schemas.microsoft.com/office/powerpoint/2010/main" val="342991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t>But what happens when the CRIS topics, Knowledge Areas, Subjects, or Fields fall short?  For bioenergy, if people don’t use these KA’s then we must find the projects another way.  We use Keywords to supplement classifications.  Some of our staff depend on the keywords to quickly find their projects.  For reporting, we try to use a combination of both. If I need tell</a:t>
            </a:r>
            <a:r>
              <a:rPr lang="en-US" altLang="en-US" baseline="0" dirty="0" smtClean="0"/>
              <a:t> Congress</a:t>
            </a:r>
            <a:r>
              <a:rPr lang="en-US" altLang="en-US" dirty="0" smtClean="0"/>
              <a:t> how much work we are funding about Stink bugs.  We would use the pest management KA, but stink bug isn’t a subject.  I would have to use insects, which is too general.  I would use these classifications, but I</a:t>
            </a:r>
            <a:r>
              <a:rPr lang="en-US" altLang="en-US" baseline="0" dirty="0" smtClean="0"/>
              <a:t> also need to use </a:t>
            </a:r>
            <a:r>
              <a:rPr lang="en-US" altLang="en-US" dirty="0" smtClean="0"/>
              <a:t>the name of the insect in a keyword search too.</a:t>
            </a:r>
          </a:p>
          <a:p>
            <a:r>
              <a:rPr lang="en-US" altLang="en-US" b="1" dirty="0" smtClean="0"/>
              <a:t>Can Anyone tell me Why I added quotes around these example Keywords or phrases that have more than one word?</a:t>
            </a:r>
            <a:endParaRPr lang="en-US" altLang="en-US" dirty="0" smtClean="0"/>
          </a:p>
          <a:p>
            <a:pPr marL="171450" indent="-171450">
              <a:buFont typeface="Arial" panose="020B0604020202020204" pitchFamily="34" charset="0"/>
              <a:buChar char="•"/>
            </a:pPr>
            <a:r>
              <a:rPr lang="en-US" altLang="en-US" dirty="0" smtClean="0"/>
              <a:t>if you search the Data Gateway for a phrase like these, you must enclose it in quotes  or the results will</a:t>
            </a:r>
            <a:r>
              <a:rPr lang="en-US" altLang="en-US" baseline="0" dirty="0" smtClean="0"/>
              <a:t> return projects with both words occurring anywhere in the text fields searched</a:t>
            </a:r>
            <a:r>
              <a:rPr lang="en-US" altLang="en-US" baseline="0" dirty="0" smtClean="0"/>
              <a:t>.  The difference between these two searches is over 1000 projects.</a:t>
            </a:r>
            <a:endParaRPr lang="en-US" altLang="en-US" dirty="0" smtClean="0"/>
          </a:p>
          <a:p>
            <a:r>
              <a:rPr lang="en-US" altLang="en-US" b="1" dirty="0" smtClean="0"/>
              <a:t>By default the term search box will add the joiner AND between each word of a two word phrase: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Renewable Resources = 1554 Projects,  “Renewable Resources” = 545 Projects</a:t>
            </a:r>
          </a:p>
          <a:p>
            <a:pPr marL="171450" indent="-171450">
              <a:buFont typeface="Arial" panose="020B0604020202020204" pitchFamily="34" charset="0"/>
              <a:buChar char="•"/>
            </a:pPr>
            <a:r>
              <a:rPr lang="en-US" altLang="en-US" b="1" dirty="0" smtClean="0"/>
              <a:t>If using the phrase in a series with other keywords, separated by a comma, it will place the AND joiner where the comma is.</a:t>
            </a:r>
          </a:p>
          <a:p>
            <a:r>
              <a:rPr lang="en-US" altLang="en-US" dirty="0" smtClean="0"/>
              <a:t>i.e. Renewable Resources, Bioenergy = Renewable Resources AND Bioenergy =Renewable AND Resources AND Bioenergy= 506 projects</a:t>
            </a:r>
          </a:p>
          <a:p>
            <a:r>
              <a:rPr lang="en-US" altLang="en-US" dirty="0" smtClean="0"/>
              <a:t>"Renewable Resources" AND Bioenergy = 121 Projects     "Renewable Resources" OR Bioenergy = 2932 Projects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Renewable Resources = 1554 Projects, “Renewable Resources” = 545 Projects ;</a:t>
            </a:r>
            <a:r>
              <a:rPr lang="en-US" altLang="en-US" baseline="0" dirty="0" smtClean="0"/>
              <a:t> </a:t>
            </a:r>
            <a:r>
              <a:rPr lang="en-US" altLang="en-US" dirty="0" smtClean="0"/>
              <a:t>Bioenergy = 2,508 Projects   If you add these up you get 3,053 projects.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Why the difference.  Some of the projects result from both searches and are only counted once in the combined search.</a:t>
            </a:r>
          </a:p>
        </p:txBody>
      </p:sp>
      <p:sp>
        <p:nvSpPr>
          <p:cNvPr id="2765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8953E0-84F2-4B96-B01D-BBE33F7821BC}" type="slidenum">
              <a:rPr lang="en-US" altLang="en-US" sz="1200" smtClean="0"/>
              <a:pPr/>
              <a:t>13</a:t>
            </a:fld>
            <a:endParaRPr lang="en-US" altLang="en-US" sz="1200" smtClean="0"/>
          </a:p>
        </p:txBody>
      </p:sp>
    </p:spTree>
    <p:extLst>
      <p:ext uri="{BB962C8B-B14F-4D97-AF65-F5344CB8AC3E}">
        <p14:creationId xmlns:p14="http://schemas.microsoft.com/office/powerpoint/2010/main" val="111645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t>Next I would like to talk about the award number information.  NIFA still reports grant funding by using the amount we award to</a:t>
            </a:r>
            <a:r>
              <a:rPr lang="en-US" altLang="en-US" baseline="0" dirty="0" smtClean="0"/>
              <a:t> each project.</a:t>
            </a:r>
            <a:endParaRPr lang="en-US" altLang="en-US" dirty="0" smtClean="0"/>
          </a:p>
          <a:p>
            <a:pPr marL="171450" indent="-171450">
              <a:buFont typeface="Arial" panose="020B0604020202020204" pitchFamily="34" charset="0"/>
              <a:buChar char="•"/>
            </a:pPr>
            <a:r>
              <a:rPr lang="en-US" altLang="en-US" dirty="0" smtClean="0"/>
              <a:t>Within the award number you can find the FY = Fiscal Year  that the award was made,</a:t>
            </a:r>
            <a:r>
              <a:rPr lang="en-US" altLang="en-US" baseline="0" dirty="0" smtClean="0"/>
              <a:t> and the</a:t>
            </a:r>
            <a:r>
              <a:rPr lang="en-US" altLang="en-US" dirty="0" smtClean="0"/>
              <a:t>- FDC = Funding Data Code;</a:t>
            </a:r>
            <a:r>
              <a:rPr lang="en-US" altLang="en-US" baseline="0" dirty="0" smtClean="0"/>
              <a:t> </a:t>
            </a:r>
            <a:r>
              <a:rPr lang="en-US" altLang="en-US" dirty="0" smtClean="0"/>
              <a:t>This code has a description that includes the Program title information with the FDC number that is embedded in the award number. </a:t>
            </a:r>
          </a:p>
          <a:p>
            <a:pPr marL="171450" indent="-171450">
              <a:buFont typeface="Arial" panose="020B0604020202020204" pitchFamily="34" charset="0"/>
              <a:buChar char="•"/>
            </a:pPr>
            <a:r>
              <a:rPr lang="en-US" altLang="en-US" dirty="0" smtClean="0"/>
              <a:t>To</a:t>
            </a:r>
            <a:r>
              <a:rPr lang="en-US" altLang="en-US" baseline="0" dirty="0" smtClean="0"/>
              <a:t> review:  </a:t>
            </a:r>
            <a:r>
              <a:rPr lang="en-US" altLang="en-US" dirty="0" smtClean="0"/>
              <a:t>The Classifications determine the Portfolio projects fall under, and the subjects of investigation, with the Knowledge Areas are used to break out funding by topic.</a:t>
            </a:r>
          </a:p>
          <a:p>
            <a:pPr marL="171450" indent="-171450">
              <a:buFont typeface="Arial" panose="020B0604020202020204" pitchFamily="34" charset="0"/>
              <a:buChar char="•"/>
            </a:pPr>
            <a:r>
              <a:rPr lang="en-US" altLang="en-US" dirty="0" smtClean="0"/>
              <a:t>Using these two elements and the </a:t>
            </a:r>
            <a:r>
              <a:rPr lang="en-US" altLang="en-US" dirty="0" smtClean="0"/>
              <a:t>award</a:t>
            </a:r>
            <a:r>
              <a:rPr lang="en-US" altLang="en-US" baseline="0" dirty="0" smtClean="0"/>
              <a:t> number information</a:t>
            </a:r>
            <a:r>
              <a:rPr lang="en-US" altLang="en-US" dirty="0" smtClean="0"/>
              <a:t>, </a:t>
            </a:r>
            <a:r>
              <a:rPr lang="en-US" altLang="en-US" dirty="0" smtClean="0"/>
              <a:t>I can isolate the projects for a topic in</a:t>
            </a:r>
            <a:r>
              <a:rPr lang="en-US" altLang="en-US" baseline="0" dirty="0" smtClean="0"/>
              <a:t> most programs at NIFA</a:t>
            </a:r>
            <a:r>
              <a:rPr lang="en-US" altLang="en-US" dirty="0" smtClean="0"/>
              <a:t> for example.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If you type in Bioenergy in the FDC filter search box, then you will see all the current and past programs that funded Bioenergy projects since 2002, the earliest data available in the Data Gateway.  I can tell some of these details by looking at the FDC name and seeing that</a:t>
            </a:r>
            <a:r>
              <a:rPr lang="en-US" altLang="en-US" baseline="0" dirty="0" smtClean="0"/>
              <a:t> one FDC is</a:t>
            </a:r>
            <a:r>
              <a:rPr lang="en-US" altLang="en-US" dirty="0" smtClean="0"/>
              <a:t> integrated and another is FASE funding.  These are AFRI FDCs.  If I filter by Program Area first for AFRI, then search the Bioenergy FDC codes, I will only see 6 results in the FDC filter box.  Representing the 5 AFRI programs for Bioenergy and 1</a:t>
            </a:r>
            <a:r>
              <a:rPr lang="en-US" altLang="en-US" baseline="30000" dirty="0" smtClean="0"/>
              <a:t>st</a:t>
            </a:r>
            <a:r>
              <a:rPr lang="en-US" altLang="en-US" dirty="0" smtClean="0"/>
              <a:t> </a:t>
            </a:r>
            <a:r>
              <a:rPr lang="en-US" altLang="en-US" dirty="0" err="1" smtClean="0"/>
              <a:t>Bioproduct</a:t>
            </a:r>
            <a:r>
              <a:rPr lang="en-US" altLang="en-US" baseline="0" dirty="0" smtClean="0"/>
              <a:t> program after </a:t>
            </a:r>
            <a:r>
              <a:rPr lang="en-US" altLang="en-US" dirty="0" smtClean="0"/>
              <a:t>AFRI was created.</a:t>
            </a:r>
          </a:p>
          <a:p>
            <a:endParaRPr lang="en-US" altLang="en-US" dirty="0" smtClean="0"/>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963D69-42A5-4B03-AEBD-CEFEA8AD1004}" type="slidenum">
              <a:rPr lang="en-US" altLang="en-US" sz="1200" smtClean="0"/>
              <a:pPr/>
              <a:t>14</a:t>
            </a:fld>
            <a:endParaRPr lang="en-US" altLang="en-US" sz="1200" smtClean="0"/>
          </a:p>
        </p:txBody>
      </p:sp>
    </p:spTree>
    <p:extLst>
      <p:ext uri="{BB962C8B-B14F-4D97-AF65-F5344CB8AC3E}">
        <p14:creationId xmlns:p14="http://schemas.microsoft.com/office/powerpoint/2010/main" val="317296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A8D91B-7D19-4493-BD53-2DB5625A6F13}" type="slidenum">
              <a:rPr lang="en-US" altLang="en-US" sz="1200" smtClean="0"/>
              <a:pPr/>
              <a:t>15</a:t>
            </a:fld>
            <a:endParaRPr lang="en-US" altLang="en-US" sz="1200" smtClean="0"/>
          </a:p>
        </p:txBody>
      </p:sp>
    </p:spTree>
    <p:extLst>
      <p:ext uri="{BB962C8B-B14F-4D97-AF65-F5344CB8AC3E}">
        <p14:creationId xmlns:p14="http://schemas.microsoft.com/office/powerpoint/2010/main" val="204420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E9C0B1-57D1-4685-887A-EF577C5BA128}" type="slidenum">
              <a:rPr lang="en-US" altLang="en-US" sz="1200" smtClean="0"/>
              <a:pPr/>
              <a:t>16</a:t>
            </a:fld>
            <a:endParaRPr lang="en-US" altLang="en-US" sz="1200" smtClean="0"/>
          </a:p>
        </p:txBody>
      </p:sp>
    </p:spTree>
    <p:extLst>
      <p:ext uri="{BB962C8B-B14F-4D97-AF65-F5344CB8AC3E}">
        <p14:creationId xmlns:p14="http://schemas.microsoft.com/office/powerpoint/2010/main" val="250421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t>There are no grants.gov</a:t>
            </a:r>
            <a:r>
              <a:rPr lang="en-US" altLang="en-US" baseline="0" dirty="0" smtClean="0"/>
              <a:t> or</a:t>
            </a:r>
            <a:r>
              <a:rPr lang="en-US" altLang="en-US" dirty="0" smtClean="0"/>
              <a:t> proposal numbers in the Data Gateway for grants.</a:t>
            </a:r>
            <a:r>
              <a:rPr lang="en-US" altLang="en-US" baseline="0" dirty="0" smtClean="0"/>
              <a:t>  This slide shows which are the numbers are available, but only the </a:t>
            </a:r>
            <a:r>
              <a:rPr lang="en-US" altLang="en-US" dirty="0" smtClean="0"/>
              <a:t>Accession number,</a:t>
            </a:r>
            <a:r>
              <a:rPr lang="en-US" altLang="en-US" baseline="0" dirty="0" smtClean="0"/>
              <a:t> which </a:t>
            </a:r>
            <a:r>
              <a:rPr lang="en-US" altLang="en-US" dirty="0" smtClean="0"/>
              <a:t>is still the award identifier used to track both grants and capacity funding, and the Project Director are selected</a:t>
            </a:r>
            <a:r>
              <a:rPr lang="en-US" altLang="en-US" baseline="0" dirty="0" smtClean="0"/>
              <a:t> when you open the Data Gateway to search. By default.  If you search by these other numbers you must also select that field in the “Search in these fields box’ to match the number you use</a:t>
            </a:r>
            <a:r>
              <a:rPr lang="en-US" altLang="en-US" dirty="0" smtClean="0"/>
              <a:t>.</a:t>
            </a:r>
          </a:p>
          <a:p>
            <a:pPr marL="171450" indent="-171450">
              <a:buFont typeface="Arial" panose="020B0604020202020204" pitchFamily="34" charset="0"/>
              <a:buChar char="•"/>
            </a:pPr>
            <a:r>
              <a:rPr lang="en-US" altLang="en-US" dirty="0" smtClean="0"/>
              <a:t>Our Program Staff tend</a:t>
            </a:r>
            <a:r>
              <a:rPr lang="en-US" altLang="en-US" baseline="0" dirty="0" smtClean="0"/>
              <a:t> to look at projects by </a:t>
            </a:r>
            <a:r>
              <a:rPr lang="en-US" altLang="en-US" dirty="0" smtClean="0"/>
              <a:t>program code,</a:t>
            </a:r>
            <a:r>
              <a:rPr lang="en-US" altLang="en-US" baseline="0" dirty="0" smtClean="0"/>
              <a:t> or </a:t>
            </a:r>
            <a:r>
              <a:rPr lang="en-US" altLang="en-US" dirty="0" smtClean="0"/>
              <a:t>project director for grants</a:t>
            </a:r>
          </a:p>
          <a:p>
            <a:pPr marL="171450" indent="-171450">
              <a:buFont typeface="Arial" panose="020B0604020202020204" pitchFamily="34" charset="0"/>
              <a:buChar char="•"/>
            </a:pPr>
            <a:r>
              <a:rPr lang="en-US" altLang="en-US" dirty="0" smtClean="0"/>
              <a:t>When searching for a specific project, whatever </a:t>
            </a:r>
            <a:r>
              <a:rPr lang="en-US" altLang="en-US" baseline="0" dirty="0" smtClean="0"/>
              <a:t>n</a:t>
            </a:r>
            <a:r>
              <a:rPr lang="en-US" altLang="en-US" dirty="0" smtClean="0"/>
              <a:t>umber</a:t>
            </a:r>
            <a:r>
              <a:rPr lang="en-US" altLang="en-US" baseline="0" dirty="0" smtClean="0"/>
              <a:t> you use</a:t>
            </a:r>
            <a:r>
              <a:rPr lang="en-US" altLang="en-US" dirty="0" smtClean="0"/>
              <a:t> must be entered in the Search these terms…box.  To search for more than one project by number, separate each one with “OR” to produce results that include any of the projects.  </a:t>
            </a:r>
          </a:p>
          <a:p>
            <a:pPr marL="171450" indent="-171450">
              <a:buFont typeface="Arial" panose="020B0604020202020204" pitchFamily="34" charset="0"/>
              <a:buChar char="•"/>
            </a:pPr>
            <a:r>
              <a:rPr lang="en-US" altLang="en-US" dirty="0" smtClean="0"/>
              <a:t>To exclude a project from the results use “NOT”.  </a:t>
            </a:r>
          </a:p>
        </p:txBody>
      </p:sp>
      <p:sp>
        <p:nvSpPr>
          <p:cNvPr id="358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AA21B7-E911-4DFA-9341-B63E2351758C}" type="slidenum">
              <a:rPr lang="en-US" altLang="en-US" sz="1200" smtClean="0"/>
              <a:pPr/>
              <a:t>17</a:t>
            </a:fld>
            <a:endParaRPr lang="en-US" altLang="en-US" sz="1200" smtClean="0"/>
          </a:p>
        </p:txBody>
      </p:sp>
    </p:spTree>
    <p:extLst>
      <p:ext uri="{BB962C8B-B14F-4D97-AF65-F5344CB8AC3E}">
        <p14:creationId xmlns:p14="http://schemas.microsoft.com/office/powerpoint/2010/main" val="70699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find multiple projects at once, you can search a specific topic or term,</a:t>
            </a:r>
            <a:r>
              <a:rPr lang="en-US" baseline="0" dirty="0" smtClean="0"/>
              <a:t> and select which fields to search for the term in the “Search in these fields” boxes.  </a:t>
            </a:r>
          </a:p>
          <a:p>
            <a:pPr marL="171450" indent="-171450">
              <a:buFont typeface="Arial" panose="020B0604020202020204" pitchFamily="34" charset="0"/>
              <a:buChar char="•"/>
            </a:pPr>
            <a:r>
              <a:rPr lang="en-US" baseline="0" dirty="0" smtClean="0"/>
              <a:t>This slide lists some of the key fields and what report they come from.</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You can select any of the fields in this box, and unselect the rest of the fields, to see all the projects with data for that field.  That means I can select only patents, and all the projects reporting patents will be returned in my results.  Then you can filter by your institution, year, program area, classification or other fields to see what is happening in a smaller subset of projects.</a:t>
            </a:r>
          </a:p>
        </p:txBody>
      </p:sp>
      <p:sp>
        <p:nvSpPr>
          <p:cNvPr id="4" name="Slide Number Placeholder 3"/>
          <p:cNvSpPr>
            <a:spLocks noGrp="1"/>
          </p:cNvSpPr>
          <p:nvPr>
            <p:ph type="sldNum" sz="quarter" idx="10"/>
          </p:nvPr>
        </p:nvSpPr>
        <p:spPr/>
        <p:txBody>
          <a:bodyPr/>
          <a:lstStyle/>
          <a:p>
            <a:pPr>
              <a:defRPr/>
            </a:pPr>
            <a:fld id="{60F27A8B-9732-47E1-B895-1CF679B663E1}" type="slidenum">
              <a:rPr lang="en-US" altLang="en-US" smtClean="0"/>
              <a:pPr>
                <a:defRPr/>
              </a:pPr>
              <a:t>18</a:t>
            </a:fld>
            <a:endParaRPr lang="en-US" altLang="en-US"/>
          </a:p>
        </p:txBody>
      </p:sp>
    </p:spTree>
    <p:extLst>
      <p:ext uri="{BB962C8B-B14F-4D97-AF65-F5344CB8AC3E}">
        <p14:creationId xmlns:p14="http://schemas.microsoft.com/office/powerpoint/2010/main" val="415786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t>You can now multi-select filter values in the Data Gateway.  Previously, you cold only choose one</a:t>
            </a:r>
            <a:r>
              <a:rPr lang="en-US" altLang="en-US" baseline="0" dirty="0" smtClean="0"/>
              <a:t> program, or one knowledge area at a time.  Now you select more than one under each and every filter.</a:t>
            </a:r>
            <a:endParaRPr lang="en-US" altLang="en-US" dirty="0" smtClean="0"/>
          </a:p>
          <a:p>
            <a:pPr marL="171450" indent="-171450">
              <a:buFont typeface="Arial" panose="020B0604020202020204" pitchFamily="34" charset="0"/>
              <a:buChar char="•"/>
            </a:pPr>
            <a:r>
              <a:rPr lang="en-US" altLang="en-US" dirty="0" smtClean="0"/>
              <a:t>There are filters for all three types of classifications, and You can apply one or more values of each one, to filter your results. </a:t>
            </a:r>
          </a:p>
          <a:p>
            <a:pPr marL="171450" indent="-171450">
              <a:buFont typeface="Arial" panose="020B0604020202020204" pitchFamily="34" charset="0"/>
              <a:buChar char="•"/>
            </a:pPr>
            <a:r>
              <a:rPr lang="en-US" altLang="en-US" baseline="0" dirty="0" smtClean="0"/>
              <a:t>You can do it quickly to select more than one at a time, or you can select them slowly allowing it to search as each selection is added, to watch the results change with each selection</a:t>
            </a:r>
            <a:endParaRPr lang="en-US" altLang="en-US" dirty="0" smtClean="0"/>
          </a:p>
          <a:p>
            <a:pPr marL="171450" indent="-171450">
              <a:buFont typeface="Arial" panose="020B0604020202020204" pitchFamily="34" charset="0"/>
              <a:buChar char="•"/>
            </a:pPr>
            <a:r>
              <a:rPr lang="en-US" altLang="en-US" dirty="0" smtClean="0"/>
              <a:t>Make sure all your selections shows up next to the Filters: line in the Search Box at the top of the page.</a:t>
            </a:r>
          </a:p>
          <a:p>
            <a:pPr marL="171450" indent="-171450">
              <a:buFont typeface="Arial" panose="020B0604020202020204" pitchFamily="34" charset="0"/>
              <a:buChar char="•"/>
            </a:pPr>
            <a:r>
              <a:rPr lang="en-US" altLang="en-US" dirty="0" smtClean="0"/>
              <a:t>Grants have many fields that capacity projects don’t,</a:t>
            </a:r>
            <a:r>
              <a:rPr lang="en-US" altLang="en-US" baseline="0" dirty="0" smtClean="0"/>
              <a:t> such as the initial award year, Program Area, and Award Amounts.  Capacity projects can be broken out by funding source, and for both kinds of projects, we can search by progress report.</a:t>
            </a:r>
            <a:endParaRPr lang="en-US" altLang="en-US" dirty="0" smtClean="0"/>
          </a:p>
        </p:txBody>
      </p:sp>
      <p:sp>
        <p:nvSpPr>
          <p:cNvPr id="3891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61A2B4-E0E7-4706-A16F-27915BC31E82}" type="slidenum">
              <a:rPr lang="en-US" altLang="en-US" sz="1200" smtClean="0"/>
              <a:pPr/>
              <a:t>19</a:t>
            </a:fld>
            <a:endParaRPr lang="en-US" altLang="en-US" sz="1200" smtClean="0"/>
          </a:p>
        </p:txBody>
      </p:sp>
    </p:spTree>
    <p:extLst>
      <p:ext uri="{BB962C8B-B14F-4D97-AF65-F5344CB8AC3E}">
        <p14:creationId xmlns:p14="http://schemas.microsoft.com/office/powerpoint/2010/main" val="383115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dirty="0" smtClean="0"/>
              <a:t>There are now three types of searches.  The first one released was the Project Details.  This mimics the old CRIS system’s, Assisted Search.</a:t>
            </a:r>
          </a:p>
          <a:p>
            <a:endParaRPr lang="en-US" altLang="en-US" dirty="0" smtClean="0"/>
          </a:p>
          <a:p>
            <a:r>
              <a:rPr lang="en-US" altLang="en-US" dirty="0" smtClean="0"/>
              <a:t>This</a:t>
            </a:r>
            <a:r>
              <a:rPr lang="en-US" altLang="en-US" baseline="0" dirty="0" smtClean="0"/>
              <a:t> is where I recommend most people search.  It is the most developed page, and offers almost all the fields available in REEport.  </a:t>
            </a:r>
          </a:p>
          <a:p>
            <a:endParaRPr lang="en-US" altLang="en-US" baseline="0" dirty="0" smtClean="0"/>
          </a:p>
          <a:p>
            <a:r>
              <a:rPr lang="en-US" altLang="en-US" baseline="0" dirty="0" smtClean="0"/>
              <a:t>It includes the Project Initiation and Progress report fields for the results output, so you can export a spreadsheet with the text of the project non-technical summaries of all the projects you select at once.</a:t>
            </a:r>
          </a:p>
          <a:p>
            <a:endParaRPr lang="en-US" altLang="en-US" baseline="0" dirty="0" smtClean="0"/>
          </a:p>
          <a:p>
            <a:r>
              <a:rPr lang="en-US" altLang="en-US" baseline="0" dirty="0" smtClean="0"/>
              <a:t>Now that this page includes multi-select functionality, and a search box for each filter, I am having trouble finding a reason to use the new Advanced Search.</a:t>
            </a:r>
            <a:endParaRPr lang="en-US" altLang="en-US" dirty="0" smtClean="0"/>
          </a:p>
          <a:p>
            <a:endParaRPr lang="en-US" altLang="en-US" dirty="0" smtClean="0"/>
          </a:p>
        </p:txBody>
      </p:sp>
      <p:sp>
        <p:nvSpPr>
          <p:cNvPr id="4096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E55D91-5881-4428-B8FC-1123DFBA9AA3}" type="slidenum">
              <a:rPr lang="en-US" altLang="en-US" sz="1200" smtClean="0"/>
              <a:pPr/>
              <a:t>20</a:t>
            </a:fld>
            <a:endParaRPr lang="en-US" altLang="en-US" sz="1200" smtClean="0"/>
          </a:p>
        </p:txBody>
      </p:sp>
    </p:spTree>
    <p:extLst>
      <p:ext uri="{BB962C8B-B14F-4D97-AF65-F5344CB8AC3E}">
        <p14:creationId xmlns:p14="http://schemas.microsoft.com/office/powerpoint/2010/main" val="135562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dirty="0" smtClean="0"/>
          </a:p>
        </p:txBody>
      </p:sp>
      <p:sp>
        <p:nvSpPr>
          <p:cNvPr id="717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B85004-B8C6-471D-891E-92DFCB73B3DC}" type="slidenum">
              <a:rPr lang="en-US" altLang="en-US" sz="1200" smtClean="0"/>
              <a:pPr/>
              <a:t>3</a:t>
            </a:fld>
            <a:endParaRPr lang="en-US" altLang="en-US" sz="1200" dirty="0" smtClean="0"/>
          </a:p>
        </p:txBody>
      </p:sp>
    </p:spTree>
    <p:extLst>
      <p:ext uri="{BB962C8B-B14F-4D97-AF65-F5344CB8AC3E}">
        <p14:creationId xmlns:p14="http://schemas.microsoft.com/office/powerpoint/2010/main" val="419335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major new feature of</a:t>
            </a:r>
            <a:r>
              <a:rPr lang="en-US" baseline="0" dirty="0" smtClean="0"/>
              <a:t> the project details search are two potential views for the results.  The Tabular view presents the information in a table, and does not fit the large text fields.  </a:t>
            </a:r>
          </a:p>
          <a:p>
            <a:endParaRPr lang="en-US" baseline="0" dirty="0" smtClean="0"/>
          </a:p>
          <a:p>
            <a:r>
              <a:rPr lang="en-US" baseline="0" dirty="0" smtClean="0"/>
              <a:t>The Document view is the original view.  You must use this view to see fields with a lot of text, like the Progress Details fields, or if the data element has multiple values such as the classifications, patents, or publications which can have more than one entry.</a:t>
            </a:r>
            <a:endParaRPr lang="en-US" dirty="0"/>
          </a:p>
        </p:txBody>
      </p:sp>
      <p:sp>
        <p:nvSpPr>
          <p:cNvPr id="4" name="Slide Number Placeholder 3"/>
          <p:cNvSpPr>
            <a:spLocks noGrp="1"/>
          </p:cNvSpPr>
          <p:nvPr>
            <p:ph type="sldNum" sz="quarter" idx="10"/>
          </p:nvPr>
        </p:nvSpPr>
        <p:spPr/>
        <p:txBody>
          <a:bodyPr/>
          <a:lstStyle/>
          <a:p>
            <a:pPr>
              <a:defRPr/>
            </a:pPr>
            <a:fld id="{60F27A8B-9732-47E1-B895-1CF679B663E1}" type="slidenum">
              <a:rPr lang="en-US" altLang="en-US" smtClean="0"/>
              <a:pPr>
                <a:defRPr/>
              </a:pPr>
              <a:t>21</a:t>
            </a:fld>
            <a:endParaRPr lang="en-US" altLang="en-US"/>
          </a:p>
        </p:txBody>
      </p:sp>
    </p:spTree>
    <p:extLst>
      <p:ext uri="{BB962C8B-B14F-4D97-AF65-F5344CB8AC3E}">
        <p14:creationId xmlns:p14="http://schemas.microsoft.com/office/powerpoint/2010/main" val="2886535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dirty="0" smtClean="0"/>
              <a:t>There are so many results fields now, that I can’t fit it on a slide.  Project Details has the ability to view virtually all the information you enter into REEport.  If you ever have any questions please reach out to me for guidance.</a:t>
            </a:r>
          </a:p>
        </p:txBody>
      </p:sp>
      <p:sp>
        <p:nvSpPr>
          <p:cNvPr id="4403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FA6891-3B7D-4FDE-8275-D9475DEE5F93}" type="slidenum">
              <a:rPr lang="en-US" altLang="en-US" sz="1200" smtClean="0"/>
              <a:pPr/>
              <a:t>22</a:t>
            </a:fld>
            <a:endParaRPr lang="en-US" altLang="en-US" sz="1200" smtClean="0"/>
          </a:p>
        </p:txBody>
      </p:sp>
    </p:spTree>
    <p:extLst>
      <p:ext uri="{BB962C8B-B14F-4D97-AF65-F5344CB8AC3E}">
        <p14:creationId xmlns:p14="http://schemas.microsoft.com/office/powerpoint/2010/main" val="3346581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t>The nice thing about the</a:t>
            </a:r>
            <a:r>
              <a:rPr lang="en-US" altLang="en-US" baseline="0" dirty="0" smtClean="0"/>
              <a:t> Data Gateway is you can download the information into Excel, for your own Reports.</a:t>
            </a:r>
          </a:p>
          <a:p>
            <a:pPr marL="171450" indent="-171450">
              <a:buFont typeface="Arial" panose="020B0604020202020204" pitchFamily="34" charset="0"/>
              <a:buChar char="•"/>
            </a:pPr>
            <a:r>
              <a:rPr lang="en-US" altLang="en-US" dirty="0" smtClean="0"/>
              <a:t>The</a:t>
            </a:r>
            <a:r>
              <a:rPr lang="en-US" altLang="en-US" baseline="0" dirty="0" smtClean="0"/>
              <a:t> financial details search is the only search that allows you to export funding right now.  You can search by any of the project numbers I showed before, or by department.  </a:t>
            </a:r>
          </a:p>
          <a:p>
            <a:pPr marL="171450" indent="-171450">
              <a:buFont typeface="Arial" panose="020B0604020202020204" pitchFamily="34" charset="0"/>
              <a:buChar char="•"/>
            </a:pPr>
            <a:r>
              <a:rPr lang="en-US" altLang="en-US" baseline="0" dirty="0" smtClean="0"/>
              <a:t>Please be aware that you must go into the “show these fields in results” and select the </a:t>
            </a:r>
            <a:r>
              <a:rPr lang="en-US" altLang="en-US" dirty="0" smtClean="0"/>
              <a:t>Project Classifications field to see the project funding weighted by the Classification string (KA, SOI, FOS and Percentage).  When you export fields like the Classifications</a:t>
            </a:r>
            <a:r>
              <a:rPr lang="en-US" altLang="en-US" baseline="0" dirty="0" smtClean="0"/>
              <a:t> with multiple values, it adds </a:t>
            </a:r>
            <a:r>
              <a:rPr lang="en-US" altLang="en-US" dirty="0" smtClean="0"/>
              <a:t>a new line to each project, for each</a:t>
            </a:r>
            <a:r>
              <a:rPr lang="en-US" altLang="en-US" baseline="0" dirty="0" smtClean="0"/>
              <a:t> item.</a:t>
            </a:r>
            <a:endParaRPr lang="en-US" altLang="en-US" dirty="0" smtClean="0"/>
          </a:p>
          <a:p>
            <a:pPr marL="171450" indent="-171450">
              <a:buFont typeface="Arial" panose="020B0604020202020204" pitchFamily="34" charset="0"/>
              <a:buChar char="•"/>
            </a:pPr>
            <a:r>
              <a:rPr lang="en-US" altLang="en-US" dirty="0" smtClean="0"/>
              <a:t>This</a:t>
            </a:r>
            <a:r>
              <a:rPr lang="en-US" altLang="en-US" baseline="0" dirty="0" smtClean="0"/>
              <a:t> increases the number of results</a:t>
            </a:r>
            <a:r>
              <a:rPr lang="en-US" altLang="en-US" dirty="0" smtClean="0"/>
              <a:t> accordingly.  For the entire dataset in</a:t>
            </a:r>
            <a:r>
              <a:rPr lang="en-US" altLang="en-US" baseline="0" dirty="0" smtClean="0"/>
              <a:t> this search, </a:t>
            </a:r>
            <a:r>
              <a:rPr lang="en-US" altLang="en-US" dirty="0" smtClean="0"/>
              <a:t>the results increase from over 36,000 to more than 104,000.  </a:t>
            </a:r>
          </a:p>
          <a:p>
            <a:pPr marL="171450" indent="-171450">
              <a:buFont typeface="Arial" panose="020B0604020202020204" pitchFamily="34" charset="0"/>
              <a:buChar char="•"/>
            </a:pPr>
            <a:r>
              <a:rPr lang="en-US" altLang="en-US" dirty="0" smtClean="0"/>
              <a:t>The filters available include reporting Fiscal Year, Organization, Funding Source, State, Program Area, and by Classifications.</a:t>
            </a:r>
          </a:p>
          <a:p>
            <a:pPr marL="171450" indent="-171450">
              <a:buFont typeface="Arial" panose="020B0604020202020204" pitchFamily="34" charset="0"/>
              <a:buChar char="•"/>
            </a:pPr>
            <a:endParaRPr lang="en-US" altLang="en-US" dirty="0" smtClean="0"/>
          </a:p>
        </p:txBody>
      </p:sp>
      <p:sp>
        <p:nvSpPr>
          <p:cNvPr id="4608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6968AC-90F9-417E-96FE-08EA0073BB15}" type="slidenum">
              <a:rPr lang="en-US" altLang="en-US" sz="1200" smtClean="0"/>
              <a:pPr/>
              <a:t>23</a:t>
            </a:fld>
            <a:endParaRPr lang="en-US" altLang="en-US" sz="1200" smtClean="0"/>
          </a:p>
        </p:txBody>
      </p:sp>
    </p:spTree>
    <p:extLst>
      <p:ext uri="{BB962C8B-B14F-4D97-AF65-F5344CB8AC3E}">
        <p14:creationId xmlns:p14="http://schemas.microsoft.com/office/powerpoint/2010/main" val="156101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smtClean="0"/>
              <a:t>The advanced search replaces our old CRIS system’s Professional Search tool.</a:t>
            </a:r>
          </a:p>
          <a:p>
            <a:endParaRPr lang="en-US" altLang="en-US" dirty="0" smtClean="0"/>
          </a:p>
          <a:p>
            <a:r>
              <a:rPr lang="en-US" altLang="en-US" dirty="0" smtClean="0"/>
              <a:t>This is used when creating a complicated search that might include ranges for fields, or nested</a:t>
            </a:r>
            <a:r>
              <a:rPr lang="en-US" altLang="en-US" baseline="0" dirty="0" smtClean="0"/>
              <a:t> conditions, within a search.</a:t>
            </a:r>
          </a:p>
          <a:p>
            <a:endParaRPr lang="en-US" altLang="en-US" baseline="0" dirty="0" smtClean="0"/>
          </a:p>
          <a:p>
            <a:r>
              <a:rPr lang="en-US" altLang="en-US" baseline="0" dirty="0" smtClean="0"/>
              <a:t>When using the Matching condition or the Missing condition, you need to know the data elements or fields, and the values you are searching for.  To bring you this information and other resources, we created a new resources page connected to the Data Gateway.  </a:t>
            </a:r>
          </a:p>
          <a:p>
            <a:endParaRPr lang="en-US" altLang="en-US" dirty="0" smtClean="0"/>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EA15C4-7992-4675-881C-7C3984304D91}" type="slidenum">
              <a:rPr lang="en-US" altLang="en-US" sz="1200" smtClean="0"/>
              <a:pPr/>
              <a:t>24</a:t>
            </a:fld>
            <a:endParaRPr lang="en-US" altLang="en-US" sz="1200" smtClean="0"/>
          </a:p>
        </p:txBody>
      </p:sp>
    </p:spTree>
    <p:extLst>
      <p:ext uri="{BB962C8B-B14F-4D97-AF65-F5344CB8AC3E}">
        <p14:creationId xmlns:p14="http://schemas.microsoft.com/office/powerpoint/2010/main" val="1109068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altLang="en-US" b="1" smtClean="0"/>
              <a:t>Check: Specifically, when does this happen</a:t>
            </a:r>
            <a:endParaRPr lang="en-US" altLang="en-US" smtClean="0"/>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E0E586-8309-490B-8CF6-87BD252FCA27}" type="slidenum">
              <a:rPr lang="en-US" altLang="en-US" sz="1200" smtClean="0"/>
              <a:pPr/>
              <a:t>27</a:t>
            </a:fld>
            <a:endParaRPr lang="en-US" altLang="en-US" sz="1200" smtClean="0"/>
          </a:p>
        </p:txBody>
      </p:sp>
    </p:spTree>
    <p:extLst>
      <p:ext uri="{BB962C8B-B14F-4D97-AF65-F5344CB8AC3E}">
        <p14:creationId xmlns:p14="http://schemas.microsoft.com/office/powerpoint/2010/main" val="64273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r>
              <a:rPr lang="en-US" altLang="en-US" b="1" smtClean="0"/>
              <a:t>Goals – same as the goals under planned programs in the Plan of Work</a:t>
            </a:r>
          </a:p>
          <a:p>
            <a:pPr eaLnBrk="1" hangingPunct="1"/>
            <a:r>
              <a:rPr lang="en-US" altLang="en-US" b="1" smtClean="0"/>
              <a:t>Objectives: Use a numbered list (or paragraph)</a:t>
            </a:r>
          </a:p>
          <a:p>
            <a:pPr eaLnBrk="1" hangingPunct="1"/>
            <a:r>
              <a:rPr lang="en-US" altLang="en-US" b="1" smtClean="0"/>
              <a:t>For those of you who went to Lynn’s session on Monday, to be more precise here, you would know that this is actually performance measurement that we want: Instead of evaluation, think of it as performance measurement – what will you do to know that you’ve reached your goals</a:t>
            </a:r>
            <a:endParaRPr lang="en-US" altLang="en-US" smtClean="0"/>
          </a:p>
        </p:txBody>
      </p:sp>
      <p:sp>
        <p:nvSpPr>
          <p:cNvPr id="5325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661B41-1755-4C49-81A3-987F21E9DEA8}" type="slidenum">
              <a:rPr lang="en-US" altLang="en-US" sz="1200" smtClean="0"/>
              <a:pPr/>
              <a:t>28</a:t>
            </a:fld>
            <a:endParaRPr lang="en-US" altLang="en-US" sz="1200" smtClean="0"/>
          </a:p>
        </p:txBody>
      </p:sp>
    </p:spTree>
    <p:extLst>
      <p:ext uri="{BB962C8B-B14F-4D97-AF65-F5344CB8AC3E}">
        <p14:creationId xmlns:p14="http://schemas.microsoft.com/office/powerpoint/2010/main" val="512237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US" altLang="en-US" b="1" smtClean="0"/>
              <a:t>These also influence your outcome and impacts statements in the annual report</a:t>
            </a:r>
            <a:endParaRPr lang="en-US" altLang="en-US" smtClean="0"/>
          </a:p>
        </p:txBody>
      </p:sp>
      <p:sp>
        <p:nvSpPr>
          <p:cNvPr id="5530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055064-E2FD-4949-94A3-17BB9E15D2CD}" type="slidenum">
              <a:rPr lang="en-US" altLang="en-US" sz="1200" smtClean="0"/>
              <a:pPr/>
              <a:t>29</a:t>
            </a:fld>
            <a:endParaRPr lang="en-US" altLang="en-US" sz="1200" smtClean="0"/>
          </a:p>
        </p:txBody>
      </p:sp>
    </p:spTree>
    <p:extLst>
      <p:ext uri="{BB962C8B-B14F-4D97-AF65-F5344CB8AC3E}">
        <p14:creationId xmlns:p14="http://schemas.microsoft.com/office/powerpoint/2010/main" val="4136878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eaLnBrk="1" hangingPunct="1"/>
            <a:endParaRPr lang="en-US" altLang="en-US" smtClean="0"/>
          </a:p>
        </p:txBody>
      </p:sp>
      <p:sp>
        <p:nvSpPr>
          <p:cNvPr id="5734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0895BC-5F2F-429C-95C4-CA82261212F0}" type="slidenum">
              <a:rPr lang="en-US" altLang="en-US" sz="1200" smtClean="0"/>
              <a:pPr/>
              <a:t>30</a:t>
            </a:fld>
            <a:endParaRPr lang="en-US" altLang="en-US" sz="1200" smtClean="0"/>
          </a:p>
        </p:txBody>
      </p:sp>
    </p:spTree>
    <p:extLst>
      <p:ext uri="{BB962C8B-B14F-4D97-AF65-F5344CB8AC3E}">
        <p14:creationId xmlns:p14="http://schemas.microsoft.com/office/powerpoint/2010/main" val="3462499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marL="0" lvl="1" eaLnBrk="1" hangingPunct="1"/>
            <a:r>
              <a:rPr lang="en-US" altLang="en-US" sz="2000" smtClean="0"/>
              <a:t>But it appears at the top of your progress report, as it is displayed in REEport</a:t>
            </a:r>
          </a:p>
          <a:p>
            <a:pPr eaLnBrk="1" hangingPunct="1"/>
            <a:r>
              <a:rPr lang="en-US" altLang="en-US" smtClean="0"/>
              <a:t>(This should be different from your objectives list.  Do NOT copy and paste the same text here.) ???l</a:t>
            </a:r>
          </a:p>
          <a:p>
            <a:pPr eaLnBrk="1" hangingPunct="1"/>
            <a:endParaRPr lang="en-US" altLang="en-US" smtClean="0"/>
          </a:p>
          <a:p>
            <a:pPr eaLnBrk="1" hangingPunct="1"/>
            <a:r>
              <a:rPr lang="en-US" altLang="en-US" smtClean="0"/>
              <a:t>This is what NIFA accesses to determine the outcomes of your projects</a:t>
            </a:r>
          </a:p>
          <a:p>
            <a:pPr eaLnBrk="1" hangingPunct="1"/>
            <a:r>
              <a:rPr lang="en-US" altLang="en-US" smtClean="0"/>
              <a:t>Significance statmenet – what is the project, why does it matter</a:t>
            </a:r>
          </a:p>
        </p:txBody>
      </p:sp>
      <p:sp>
        <p:nvSpPr>
          <p:cNvPr id="5939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32F3FC-3E10-4CCB-AC18-CD4206D2CA4F}" type="slidenum">
              <a:rPr lang="en-US" altLang="en-US" sz="1200" smtClean="0"/>
              <a:pPr/>
              <a:t>31</a:t>
            </a:fld>
            <a:endParaRPr lang="en-US" altLang="en-US" sz="1200" smtClean="0"/>
          </a:p>
        </p:txBody>
      </p:sp>
    </p:spTree>
    <p:extLst>
      <p:ext uri="{BB962C8B-B14F-4D97-AF65-F5344CB8AC3E}">
        <p14:creationId xmlns:p14="http://schemas.microsoft.com/office/powerpoint/2010/main" val="3750521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marL="0" lvl="1" eaLnBrk="1" hangingPunct="1"/>
            <a:r>
              <a:rPr lang="en-US" altLang="en-US" smtClean="0"/>
              <a:t>This is equivalent to your </a:t>
            </a:r>
          </a:p>
          <a:p>
            <a:pPr marL="0" lvl="1" eaLnBrk="1" hangingPunct="1"/>
            <a:r>
              <a:rPr lang="en-US" altLang="en-US" smtClean="0"/>
              <a:t>Plan of Work:</a:t>
            </a:r>
          </a:p>
          <a:p>
            <a:pPr marL="0" lvl="1" eaLnBrk="1" hangingPunct="1"/>
            <a:r>
              <a:rPr lang="en-US" altLang="en-US" smtClean="0"/>
              <a:t>     Brief summary under the plan overview about plan of work</a:t>
            </a:r>
          </a:p>
          <a:p>
            <a:pPr marL="0" lvl="1" eaLnBrk="1" hangingPunct="1"/>
            <a:r>
              <a:rPr lang="en-US" altLang="en-US" smtClean="0"/>
              <a:t>     Brief summary about each planned program</a:t>
            </a:r>
          </a:p>
          <a:p>
            <a:pPr marL="0" lvl="1" eaLnBrk="1" hangingPunct="1"/>
            <a:r>
              <a:rPr lang="en-US" altLang="en-US" smtClean="0"/>
              <a:t>Somewhat -- Annual Report – executive summary</a:t>
            </a:r>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619C16-3B1C-47CD-BE78-9DD9BE5AB674}" type="slidenum">
              <a:rPr lang="en-US" altLang="en-US" sz="1200" smtClean="0"/>
              <a:pPr/>
              <a:t>32</a:t>
            </a:fld>
            <a:endParaRPr lang="en-US" altLang="en-US" sz="1200" smtClean="0"/>
          </a:p>
        </p:txBody>
      </p:sp>
    </p:spTree>
    <p:extLst>
      <p:ext uri="{BB962C8B-B14F-4D97-AF65-F5344CB8AC3E}">
        <p14:creationId xmlns:p14="http://schemas.microsoft.com/office/powerpoint/2010/main" val="201317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r>
              <a:rPr lang="en-US" altLang="en-US" dirty="0" smtClean="0"/>
              <a:t>House Ag Committee Hearings for REE (NIFA, ARS, NASS, ERS)</a:t>
            </a:r>
          </a:p>
          <a:p>
            <a:pPr eaLnBrk="1" hangingPunct="1"/>
            <a:r>
              <a:rPr lang="en-US" altLang="en-US" dirty="0" smtClean="0"/>
              <a:t>March 18, 2016</a:t>
            </a:r>
          </a:p>
          <a:p>
            <a:pPr eaLnBrk="1" hangingPunct="1"/>
            <a:r>
              <a:rPr lang="en-US" altLang="en-US" dirty="0" smtClean="0"/>
              <a:t>House Ag Committee Chairman Mike Conaway</a:t>
            </a:r>
          </a:p>
          <a:p>
            <a:pPr eaLnBrk="1" hangingPunct="1"/>
            <a:r>
              <a:rPr lang="en-US" altLang="en-US" dirty="0" smtClean="0"/>
              <a:t>NIFA Director Sonny </a:t>
            </a:r>
            <a:r>
              <a:rPr lang="en-US" altLang="en-US" dirty="0" err="1" smtClean="0"/>
              <a:t>Ramaswamy</a:t>
            </a:r>
            <a:endParaRPr lang="en-US" altLang="en-US" smtClean="0"/>
          </a:p>
          <a:p>
            <a:pPr eaLnBrk="1" hangingPunct="1"/>
            <a:r>
              <a:rPr lang="en-US" altLang="en-US" smtClean="0"/>
              <a:t>https://youtu.be/fOhDcUY-7GA</a:t>
            </a:r>
          </a:p>
          <a:p>
            <a:pPr eaLnBrk="1" hangingPunct="1"/>
            <a:r>
              <a:rPr lang="en-US" altLang="en-US" smtClean="0"/>
              <a:t>3:35:32-3:37:19</a:t>
            </a:r>
          </a:p>
          <a:p>
            <a:pPr eaLnBrk="1" hangingPunct="1"/>
            <a:r>
              <a:rPr lang="en-US" altLang="en-US" smtClean="0"/>
              <a:t>Why are high-quality outcomes and impacts so important to report? </a:t>
            </a:r>
          </a:p>
          <a:p>
            <a:pPr eaLnBrk="1" hangingPunct="1"/>
            <a:r>
              <a:rPr lang="en-US" altLang="en-US" smtClean="0">
                <a:latin typeface="Gill Sans MT" panose="020B0502020104020203" pitchFamily="34" charset="0"/>
              </a:rPr>
              <a:t>We really do read them!</a:t>
            </a:r>
          </a:p>
          <a:p>
            <a:pPr eaLnBrk="1" hangingPunct="1"/>
            <a:r>
              <a:rPr lang="en-US" altLang="en-US" smtClean="0">
                <a:latin typeface="Gill Sans MT" panose="020B0502020104020203" pitchFamily="34" charset="0"/>
              </a:rPr>
              <a:t>We use them at the federal level to demonstrate the public value of these federal funds</a:t>
            </a:r>
          </a:p>
          <a:p>
            <a:pPr lvl="1" eaLnBrk="1" hangingPunct="1"/>
            <a:r>
              <a:rPr lang="en-US" altLang="en-US" sz="2400" smtClean="0">
                <a:latin typeface="Gill Sans MT" panose="020B0502020104020203" pitchFamily="34" charset="0"/>
              </a:rPr>
              <a:t>Develop and justify NIFA’s annual budget requests</a:t>
            </a:r>
          </a:p>
          <a:p>
            <a:pPr lvl="1" eaLnBrk="1" hangingPunct="1"/>
            <a:r>
              <a:rPr lang="en-US" altLang="en-US" sz="2400" smtClean="0">
                <a:latin typeface="Gill Sans MT" panose="020B0502020104020203" pitchFamily="34" charset="0"/>
              </a:rPr>
              <a:t>Plan, monitor, and evaluate programs</a:t>
            </a:r>
          </a:p>
          <a:p>
            <a:pPr lvl="1" eaLnBrk="1" hangingPunct="1"/>
            <a:r>
              <a:rPr lang="en-US" altLang="en-US" sz="2400" smtClean="0">
                <a:latin typeface="Gill Sans MT" panose="020B0502020104020203" pitchFamily="34" charset="0"/>
              </a:rPr>
              <a:t>Communicate with USDA Secretary, U.S. Congress, the White House, and the American people</a:t>
            </a:r>
          </a:p>
          <a:p>
            <a:pPr eaLnBrk="1" hangingPunct="1"/>
            <a:endParaRPr lang="en-US" altLang="en-US" smtClean="0"/>
          </a:p>
        </p:txBody>
      </p:sp>
      <p:sp>
        <p:nvSpPr>
          <p:cNvPr id="922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A25956-E4F0-40B4-857E-1CBEC0A37478}" type="slidenum">
              <a:rPr lang="en-US" altLang="en-US" sz="1200" smtClean="0"/>
              <a:pPr/>
              <a:t>4</a:t>
            </a:fld>
            <a:endParaRPr lang="en-US" altLang="en-US" sz="1200" smtClean="0"/>
          </a:p>
        </p:txBody>
      </p:sp>
    </p:spTree>
    <p:extLst>
      <p:ext uri="{BB962C8B-B14F-4D97-AF65-F5344CB8AC3E}">
        <p14:creationId xmlns:p14="http://schemas.microsoft.com/office/powerpoint/2010/main" val="1135319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r>
              <a:rPr lang="en-US" altLang="en-US" b="1" smtClean="0"/>
              <a:t>Check: Specifically, when does this happen</a:t>
            </a:r>
            <a:endParaRPr lang="en-US" altLang="en-US" smtClean="0"/>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AEBB58-F33E-4C05-9A4F-C1487D495402}" type="slidenum">
              <a:rPr lang="en-US" altLang="en-US" sz="1200" smtClean="0"/>
              <a:pPr/>
              <a:t>33</a:t>
            </a:fld>
            <a:endParaRPr lang="en-US" altLang="en-US" sz="1200" smtClean="0"/>
          </a:p>
        </p:txBody>
      </p:sp>
    </p:spTree>
    <p:extLst>
      <p:ext uri="{BB962C8B-B14F-4D97-AF65-F5344CB8AC3E}">
        <p14:creationId xmlns:p14="http://schemas.microsoft.com/office/powerpoint/2010/main" val="77600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r>
              <a:rPr lang="en-US" altLang="en-US" b="1" smtClean="0"/>
              <a:t>Only include the publications from the most recent reporting period</a:t>
            </a:r>
          </a:p>
          <a:p>
            <a:pPr eaLnBrk="1" hangingPunct="1"/>
            <a:r>
              <a:rPr lang="en-US" altLang="en-US" b="1" smtClean="0"/>
              <a:t>These correspond to the “outputs” in your annual report</a:t>
            </a:r>
            <a:endParaRPr lang="en-US" altLang="en-US" smtClean="0"/>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C71CF9-7CB6-438C-9B85-6BB3C11E1294}" type="slidenum">
              <a:rPr lang="en-US" altLang="en-US" sz="1200" smtClean="0"/>
              <a:pPr/>
              <a:t>34</a:t>
            </a:fld>
            <a:endParaRPr lang="en-US" altLang="en-US" sz="1200" smtClean="0"/>
          </a:p>
        </p:txBody>
      </p:sp>
    </p:spTree>
    <p:extLst>
      <p:ext uri="{BB962C8B-B14F-4D97-AF65-F5344CB8AC3E}">
        <p14:creationId xmlns:p14="http://schemas.microsoft.com/office/powerpoint/2010/main" val="4209783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r>
              <a:rPr lang="en-US" altLang="en-US" smtClean="0"/>
              <a:t>Actions achieved to date</a:t>
            </a:r>
          </a:p>
        </p:txBody>
      </p:sp>
      <p:sp>
        <p:nvSpPr>
          <p:cNvPr id="6758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EE3D3A-221B-4DA4-B4E2-FC5D51C33B84}" type="slidenum">
              <a:rPr lang="en-US" altLang="en-US" sz="1200" smtClean="0"/>
              <a:pPr/>
              <a:t>35</a:t>
            </a:fld>
            <a:endParaRPr lang="en-US" altLang="en-US" sz="1200" smtClean="0"/>
          </a:p>
        </p:txBody>
      </p:sp>
    </p:spTree>
    <p:extLst>
      <p:ext uri="{BB962C8B-B14F-4D97-AF65-F5344CB8AC3E}">
        <p14:creationId xmlns:p14="http://schemas.microsoft.com/office/powerpoint/2010/main" val="2473903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pPr eaLnBrk="1" hangingPunct="1"/>
            <a:r>
              <a:rPr lang="en-US" altLang="en-US" smtClean="0"/>
              <a:t>To discuss with group: This is a simplification of what is in the help text. I think that the help text is redundant with the other sections.</a:t>
            </a: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C84B4F-4045-4928-8328-AE09DC9DBC86}" type="slidenum">
              <a:rPr lang="en-US" altLang="en-US" sz="1200" smtClean="0"/>
              <a:pPr/>
              <a:t>36</a:t>
            </a:fld>
            <a:endParaRPr lang="en-US" altLang="en-US" sz="1200" smtClean="0"/>
          </a:p>
        </p:txBody>
      </p:sp>
    </p:spTree>
    <p:extLst>
      <p:ext uri="{BB962C8B-B14F-4D97-AF65-F5344CB8AC3E}">
        <p14:creationId xmlns:p14="http://schemas.microsoft.com/office/powerpoint/2010/main" val="317799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pPr eaLnBrk="1" hangingPunct="1"/>
            <a:r>
              <a:rPr lang="en-US" altLang="en-US" smtClean="0"/>
              <a:t>These are displayed as impacts in via the Data Gateway to the public. </a:t>
            </a:r>
          </a:p>
          <a:p>
            <a:pPr eaLnBrk="1" hangingPunct="1"/>
            <a:r>
              <a:rPr lang="en-US" altLang="en-US" smtClean="0"/>
              <a:t>Often, when we talk about impact stories, this is what we’re referring to</a:t>
            </a:r>
          </a:p>
          <a:p>
            <a:pPr eaLnBrk="1" hangingPunct="1"/>
            <a:r>
              <a:rPr lang="en-US" altLang="en-US" smtClean="0"/>
              <a:t>Impacts – what is the broader public value of their work?</a:t>
            </a:r>
          </a:p>
        </p:txBody>
      </p:sp>
      <p:sp>
        <p:nvSpPr>
          <p:cNvPr id="7168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BF2028-DEE2-4D06-8A8E-A8AFAE31F46D}" type="slidenum">
              <a:rPr lang="en-US" altLang="en-US" sz="1200" smtClean="0"/>
              <a:pPr/>
              <a:t>37</a:t>
            </a:fld>
            <a:endParaRPr lang="en-US" altLang="en-US" sz="1200" smtClean="0"/>
          </a:p>
        </p:txBody>
      </p:sp>
    </p:spTree>
    <p:extLst>
      <p:ext uri="{BB962C8B-B14F-4D97-AF65-F5344CB8AC3E}">
        <p14:creationId xmlns:p14="http://schemas.microsoft.com/office/powerpoint/2010/main" val="3274354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r>
              <a:rPr lang="en-US" altLang="en-US" smtClean="0"/>
              <a:t>This is equivalent to the outcome or impact statements in your annual report</a:t>
            </a:r>
          </a:p>
          <a:p>
            <a:pPr eaLnBrk="1" hangingPunct="1"/>
            <a:r>
              <a:rPr lang="en-US" altLang="en-US" smtClean="0"/>
              <a:t>Use a numbered list</a:t>
            </a:r>
          </a:p>
          <a:p>
            <a:pPr eaLnBrk="1" hangingPunct="1"/>
            <a:r>
              <a:rPr lang="en-US" altLang="en-US" smtClean="0"/>
              <a:t>Consider how the field would differ in the absence of your work – what would the consequences be for whom if your results were to go away?</a:t>
            </a:r>
          </a:p>
          <a:p>
            <a:pPr eaLnBrk="1" hangingPunct="1"/>
            <a:endParaRPr lang="en-US" altLang="en-US" smtClean="0"/>
          </a:p>
        </p:txBody>
      </p:sp>
      <p:sp>
        <p:nvSpPr>
          <p:cNvPr id="7373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F078EF-229A-419E-8B34-F0407DBCF89D}" type="slidenum">
              <a:rPr lang="en-US" altLang="en-US" sz="1200" smtClean="0"/>
              <a:pPr/>
              <a:t>38</a:t>
            </a:fld>
            <a:endParaRPr lang="en-US" altLang="en-US" sz="1200" smtClean="0"/>
          </a:p>
        </p:txBody>
      </p:sp>
    </p:spTree>
    <p:extLst>
      <p:ext uri="{BB962C8B-B14F-4D97-AF65-F5344CB8AC3E}">
        <p14:creationId xmlns:p14="http://schemas.microsoft.com/office/powerpoint/2010/main" val="1366354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r>
              <a:rPr lang="en-US" altLang="en-US" smtClean="0"/>
              <a:t>These are just some guidelines to keep in mind while filling out the section of REEport that says, “What was accomplished under these goals?”</a:t>
            </a:r>
          </a:p>
          <a:p>
            <a:pPr eaLnBrk="1" hangingPunct="1"/>
            <a:r>
              <a:rPr lang="en-US" altLang="en-US" smtClean="0"/>
              <a:t>Remember, this is what is displayed as “impacts” on the outward facing website (slide 17)</a:t>
            </a:r>
          </a:p>
          <a:p>
            <a:pPr eaLnBrk="1" hangingPunct="1"/>
            <a:r>
              <a:rPr lang="en-US" altLang="en-US" smtClean="0"/>
              <a:t>Remember, in this section you will be describing the problem, methods/approaches, and realized results</a:t>
            </a:r>
          </a:p>
        </p:txBody>
      </p:sp>
      <p:sp>
        <p:nvSpPr>
          <p:cNvPr id="7578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BFFBD3-72CD-4A2E-9834-35E386A51321}" type="slidenum">
              <a:rPr lang="en-US" altLang="en-US" sz="1200" smtClean="0"/>
              <a:pPr/>
              <a:t>39</a:t>
            </a:fld>
            <a:endParaRPr lang="en-US" altLang="en-US" sz="1200" smtClean="0"/>
          </a:p>
        </p:txBody>
      </p:sp>
    </p:spTree>
    <p:extLst>
      <p:ext uri="{BB962C8B-B14F-4D97-AF65-F5344CB8AC3E}">
        <p14:creationId xmlns:p14="http://schemas.microsoft.com/office/powerpoint/2010/main" val="2279933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Shape 110"/>
          <p:cNvSpPr>
            <a:spLocks noGrp="1"/>
          </p:cNvSpPr>
          <p:nvPr>
            <p:ph type="body" idx="1"/>
          </p:nvPr>
        </p:nvSpPr>
        <p:spPr>
          <a:noFill/>
        </p:spPr>
        <p:txBody>
          <a:bodyPr lIns="91425" tIns="91425" rIns="91425" bIns="91425"/>
          <a:lstStyle/>
          <a:p>
            <a:pPr>
              <a:spcBef>
                <a:spcPct val="0"/>
              </a:spcBef>
            </a:pPr>
            <a:r>
              <a:rPr lang="en-US" altLang="en-US" smtClean="0"/>
              <a:t>Change marketing: we’re not selling, we’re inorming</a:t>
            </a:r>
          </a:p>
          <a:p>
            <a:pPr>
              <a:spcBef>
                <a:spcPct val="0"/>
              </a:spcBef>
            </a:pPr>
            <a:r>
              <a:rPr lang="en-US" altLang="en-US" smtClean="0"/>
              <a:t>Add social media</a:t>
            </a:r>
          </a:p>
        </p:txBody>
      </p:sp>
      <p:sp>
        <p:nvSpPr>
          <p:cNvPr id="78851" name="Shape 111"/>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868428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pPr eaLnBrk="1" hangingPunct="1"/>
            <a:r>
              <a:rPr lang="en-US" altLang="en-US" smtClean="0"/>
              <a:t>NIFA Update, social media, Congressional testimony</a:t>
            </a:r>
          </a:p>
          <a:p>
            <a:pPr eaLnBrk="1" hangingPunct="1"/>
            <a:r>
              <a:rPr lang="en-US" altLang="en-US" smtClean="0"/>
              <a:t>Change products to channels – travel packets, VIP data calls</a:t>
            </a:r>
          </a:p>
          <a:p>
            <a:pPr eaLnBrk="1" hangingPunct="1"/>
            <a:r>
              <a:rPr lang="en-US" altLang="en-US" smtClean="0"/>
              <a:t>Change the top to outreach</a:t>
            </a:r>
          </a:p>
          <a:p>
            <a:pPr eaLnBrk="1" hangingPunct="1"/>
            <a:r>
              <a:rPr lang="en-US" altLang="en-US" smtClean="0"/>
              <a:t>Press releases</a:t>
            </a:r>
          </a:p>
          <a:p>
            <a:pPr eaLnBrk="1" hangingPunct="1"/>
            <a:r>
              <a:rPr lang="en-US" altLang="en-US" smtClean="0"/>
              <a:t>Infographics</a:t>
            </a:r>
          </a:p>
          <a:p>
            <a:pPr eaLnBrk="1" hangingPunct="1"/>
            <a:r>
              <a:rPr lang="en-US" altLang="en-US" smtClean="0"/>
              <a:t>Explanatory notes (NIFA’s budget proposal or budget request – no, budget justificat), budget brochure</a:t>
            </a:r>
          </a:p>
        </p:txBody>
      </p:sp>
      <p:sp>
        <p:nvSpPr>
          <p:cNvPr id="8090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CB5ACB-22AC-40D3-8EFF-48F4509E9FEC}" type="slidenum">
              <a:rPr lang="en-US" altLang="en-US" sz="1200" smtClean="0"/>
              <a:pPr/>
              <a:t>42</a:t>
            </a:fld>
            <a:endParaRPr lang="en-US" altLang="en-US" sz="1200" smtClean="0"/>
          </a:p>
        </p:txBody>
      </p:sp>
    </p:spTree>
    <p:extLst>
      <p:ext uri="{BB962C8B-B14F-4D97-AF65-F5344CB8AC3E}">
        <p14:creationId xmlns:p14="http://schemas.microsoft.com/office/powerpoint/2010/main" val="4019691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110"/>
          <p:cNvSpPr>
            <a:spLocks noGrp="1"/>
          </p:cNvSpPr>
          <p:nvPr>
            <p:ph type="body" idx="1"/>
          </p:nvPr>
        </p:nvSpPr>
        <p:spPr>
          <a:noFill/>
        </p:spPr>
        <p:txBody>
          <a:bodyPr lIns="91425" tIns="91425" rIns="91425" bIns="91425"/>
          <a:lstStyle/>
          <a:p>
            <a:pPr>
              <a:spcBef>
                <a:spcPct val="0"/>
              </a:spcBef>
            </a:pPr>
            <a:endParaRPr lang="en-US" altLang="en-US" smtClean="0"/>
          </a:p>
        </p:txBody>
      </p:sp>
      <p:sp>
        <p:nvSpPr>
          <p:cNvPr id="82947" name="Shape 111"/>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03458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t>NIFA reports so that the American Public knows the value of agricultural research and how it impacts all of us</a:t>
            </a:r>
          </a:p>
          <a:p>
            <a:pPr marL="171450" indent="-171450">
              <a:buFont typeface="Arial" panose="020B0604020202020204" pitchFamily="34" charset="0"/>
              <a:buChar char="•"/>
            </a:pPr>
            <a:r>
              <a:rPr lang="en-US" altLang="en-US" dirty="0" smtClean="0"/>
              <a:t>We use your qualitative and quantitative results, your patents and publications, your breakthroughs and the steps toward those breakthroughs, to share your solutions to societal challenges and tell the story so everyone</a:t>
            </a:r>
            <a:r>
              <a:rPr lang="en-US" altLang="en-US" baseline="0" dirty="0" smtClean="0"/>
              <a:t> knows it</a:t>
            </a:r>
            <a:r>
              <a:rPr lang="en-US" altLang="en-US" dirty="0" smtClean="0"/>
              <a:t>.</a:t>
            </a:r>
          </a:p>
          <a:p>
            <a:pPr marL="171450" indent="-171450">
              <a:buFont typeface="Arial" panose="020B0604020202020204" pitchFamily="34" charset="0"/>
              <a:buChar char="•"/>
            </a:pPr>
            <a:r>
              <a:rPr lang="en-US" altLang="en-US" dirty="0" smtClean="0"/>
              <a:t>In order for NIFA to effectively report, you and your project directors need to understand the data-elements</a:t>
            </a:r>
            <a:r>
              <a:rPr lang="en-US" altLang="en-US" baseline="0" dirty="0" smtClean="0"/>
              <a:t> </a:t>
            </a:r>
            <a:r>
              <a:rPr lang="en-US" altLang="en-US" dirty="0" smtClean="0"/>
              <a:t>of your Reports. Today we want to talk about those data elements and how</a:t>
            </a:r>
            <a:r>
              <a:rPr lang="en-US" altLang="en-US" baseline="0" dirty="0" smtClean="0"/>
              <a:t> important they are in the context of t</a:t>
            </a:r>
            <a:r>
              <a:rPr lang="en-US" altLang="en-US" dirty="0" smtClean="0"/>
              <a:t>he</a:t>
            </a:r>
            <a:r>
              <a:rPr lang="en-US" altLang="en-US" baseline="0" dirty="0" smtClean="0"/>
              <a:t> Data Gateway.  The Data Gateway is just that, it’s </a:t>
            </a:r>
            <a:r>
              <a:rPr lang="en-US" altLang="en-US" dirty="0" smtClean="0"/>
              <a:t>our Gateway to all the information you provide to us in REEport, aligned with our grant management system. </a:t>
            </a:r>
          </a:p>
        </p:txBody>
      </p:sp>
      <p:sp>
        <p:nvSpPr>
          <p:cNvPr id="1126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999B15-70EF-4F1C-86C3-20E568CA23C8}" type="slidenum">
              <a:rPr lang="en-US" altLang="en-US" sz="1200" smtClean="0"/>
              <a:pPr/>
              <a:t>5</a:t>
            </a:fld>
            <a:endParaRPr lang="en-US" altLang="en-US" sz="1200" smtClean="0"/>
          </a:p>
        </p:txBody>
      </p:sp>
    </p:spTree>
    <p:extLst>
      <p:ext uri="{BB962C8B-B14F-4D97-AF65-F5344CB8AC3E}">
        <p14:creationId xmlns:p14="http://schemas.microsoft.com/office/powerpoint/2010/main" val="2541706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r>
              <a:rPr lang="en-US" altLang="en-US" smtClean="0"/>
              <a:t>Not all projects make for sexy stories – but that’s okay</a:t>
            </a:r>
          </a:p>
          <a:p>
            <a:pPr eaLnBrk="1" hangingPunct="1"/>
            <a:r>
              <a:rPr lang="en-US" altLang="en-US" smtClean="0"/>
              <a:t>We want to be able to track your work so that we can discuss it, upon request</a:t>
            </a:r>
          </a:p>
          <a:p>
            <a:pPr eaLnBrk="1" hangingPunct="1"/>
            <a:r>
              <a:rPr lang="en-US" altLang="en-US" smtClean="0"/>
              <a:t>But, the more clearly you complete your progress reporting, the more likely we are to use your material</a:t>
            </a:r>
          </a:p>
          <a:p>
            <a:pPr eaLnBrk="1" hangingPunct="1"/>
            <a:endParaRPr lang="en-US" altLang="en-US" smtClean="0"/>
          </a:p>
          <a:p>
            <a:pPr eaLnBrk="1" hangingPunct="1"/>
            <a:r>
              <a:rPr lang="en-US" altLang="en-US" smtClean="0"/>
              <a:t>Tied to issues of public importance</a:t>
            </a:r>
          </a:p>
          <a:p>
            <a:pPr eaLnBrk="1" hangingPunct="1"/>
            <a:r>
              <a:rPr lang="en-US" altLang="en-US" smtClean="0"/>
              <a:t>Change marketed to communicated</a:t>
            </a:r>
          </a:p>
          <a:p>
            <a:pPr eaLnBrk="1" hangingPunct="1"/>
            <a:r>
              <a:rPr lang="en-US" altLang="en-US" smtClean="0"/>
              <a:t>NIFA-funded</a:t>
            </a:r>
          </a:p>
          <a:p>
            <a:pPr eaLnBrk="1" hangingPunct="1"/>
            <a:r>
              <a:rPr lang="en-US" altLang="en-US" smtClean="0"/>
              <a:t>Add: need to be easily understood – need to connect to the so what</a:t>
            </a:r>
          </a:p>
        </p:txBody>
      </p:sp>
      <p:sp>
        <p:nvSpPr>
          <p:cNvPr id="8499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CF6577-6576-4DC1-9055-1393749FB7CF}" type="slidenum">
              <a:rPr lang="en-US" altLang="en-US" sz="1200" smtClean="0"/>
              <a:pPr/>
              <a:t>44</a:t>
            </a:fld>
            <a:endParaRPr lang="en-US" altLang="en-US" sz="1200" smtClean="0"/>
          </a:p>
        </p:txBody>
      </p:sp>
    </p:spTree>
    <p:extLst>
      <p:ext uri="{BB962C8B-B14F-4D97-AF65-F5344CB8AC3E}">
        <p14:creationId xmlns:p14="http://schemas.microsoft.com/office/powerpoint/2010/main" val="3170405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Other ways/opportunities to share your research</a:t>
            </a:r>
          </a:p>
          <a:p>
            <a:pPr eaLnBrk="1" hangingPunct="1"/>
            <a:endParaRPr lang="en-US" altLang="en-US" smtClean="0"/>
          </a:p>
          <a:p>
            <a:pPr eaLnBrk="1" hangingPunct="1"/>
            <a:r>
              <a:rPr lang="en-US" altLang="en-US" smtClean="0"/>
              <a:t>Let your NPL know when your manuscript has been accepted(check, vs. submitted) – we can promote</a:t>
            </a:r>
          </a:p>
          <a:p>
            <a:pPr eaLnBrk="1" hangingPunct="1"/>
            <a:r>
              <a:rPr lang="en-US" altLang="en-US" smtClean="0"/>
              <a:t>Impactstories – press releases, photos, heads up about things</a:t>
            </a:r>
          </a:p>
          <a:p>
            <a:pPr eaLnBrk="1" hangingPunct="1"/>
            <a:r>
              <a:rPr lang="en-US" altLang="en-US" smtClean="0"/>
              <a:t>#NIFAimpacts – some comments on tweeting about your work</a:t>
            </a:r>
          </a:p>
          <a:p>
            <a:pPr eaLnBrk="1" hangingPunct="1"/>
            <a:endParaRPr lang="en-US" altLang="en-US" smtClean="0"/>
          </a:p>
          <a:p>
            <a:pPr eaLnBrk="1" hangingPunct="1"/>
            <a:r>
              <a:rPr lang="en-US" altLang="en-US" smtClean="0"/>
              <a:t>Add: we’ll tak eanything – photo, newspaper, video</a:t>
            </a:r>
          </a:p>
          <a:p>
            <a:pPr eaLnBrk="1" hangingPunct="1"/>
            <a:r>
              <a:rPr lang="en-US" altLang="en-US" smtClean="0"/>
              <a:t>They’re awards and what they’re attempting to achieve</a:t>
            </a: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D87168-1C34-407E-B1A1-230DF31BF454}" type="slidenum">
              <a:rPr lang="en-US" altLang="en-US" sz="1200" smtClean="0"/>
              <a:pPr/>
              <a:t>45</a:t>
            </a:fld>
            <a:endParaRPr lang="en-US" altLang="en-US" sz="1200" smtClean="0"/>
          </a:p>
        </p:txBody>
      </p:sp>
    </p:spTree>
    <p:extLst>
      <p:ext uri="{BB962C8B-B14F-4D97-AF65-F5344CB8AC3E}">
        <p14:creationId xmlns:p14="http://schemas.microsoft.com/office/powerpoint/2010/main" val="665785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5175" indent="-293688">
              <a:defRPr sz="2400">
                <a:solidFill>
                  <a:schemeClr val="tx1"/>
                </a:solidFill>
                <a:latin typeface="Arial" panose="020B0604020202020204" pitchFamily="34" charset="0"/>
                <a:ea typeface="ＭＳ Ｐゴシック" panose="020B0600070205080204" pitchFamily="34" charset="-128"/>
              </a:defRPr>
            </a:lvl2pPr>
            <a:lvl3pPr marL="1176338" indent="-234950">
              <a:defRPr sz="2400">
                <a:solidFill>
                  <a:schemeClr val="tx1"/>
                </a:solidFill>
                <a:latin typeface="Arial" panose="020B0604020202020204" pitchFamily="34" charset="0"/>
                <a:ea typeface="ＭＳ Ｐゴシック" panose="020B0600070205080204" pitchFamily="34" charset="-128"/>
              </a:defRPr>
            </a:lvl3pPr>
            <a:lvl4pPr marL="1647825" indent="-234950">
              <a:defRPr sz="2400">
                <a:solidFill>
                  <a:schemeClr val="tx1"/>
                </a:solidFill>
                <a:latin typeface="Arial" panose="020B0604020202020204" pitchFamily="34" charset="0"/>
                <a:ea typeface="ＭＳ Ｐゴシック" panose="020B0600070205080204" pitchFamily="34" charset="-128"/>
              </a:defRPr>
            </a:lvl4pPr>
            <a:lvl5pPr marL="2119313" indent="-234950">
              <a:defRPr sz="2400">
                <a:solidFill>
                  <a:schemeClr val="tx1"/>
                </a:solidFill>
                <a:latin typeface="Arial" panose="020B0604020202020204" pitchFamily="34" charset="0"/>
                <a:ea typeface="ＭＳ Ｐゴシック" panose="020B0600070205080204" pitchFamily="34" charset="-128"/>
              </a:defRPr>
            </a:lvl5pPr>
            <a:lvl6pPr marL="2576513" indent="-2349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3713" indent="-2349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0913" indent="-2349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8113" indent="-2349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717C72-B4FB-4626-A361-CFADAD784B32}" type="slidenum">
              <a:rPr lang="en-US" altLang="en-US" sz="1200" smtClean="0"/>
              <a:pPr/>
              <a:t>46</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defTabSz="469900" eaLnBrk="1" hangingPunct="1"/>
            <a:r>
              <a:rPr lang="en-US" altLang="en-US" smtClean="0"/>
              <a:t>Overview of Share Your Science</a:t>
            </a:r>
          </a:p>
        </p:txBody>
      </p:sp>
    </p:spTree>
    <p:extLst>
      <p:ext uri="{BB962C8B-B14F-4D97-AF65-F5344CB8AC3E}">
        <p14:creationId xmlns:p14="http://schemas.microsoft.com/office/powerpoint/2010/main" val="3111031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r>
              <a:rPr lang="en-US" altLang="en-US" smtClean="0"/>
              <a:t>These are just some guidelines to keep in mind while filling out the section of REEport that says, “What was accomplished under these goals?”</a:t>
            </a:r>
          </a:p>
          <a:p>
            <a:pPr eaLnBrk="1" hangingPunct="1"/>
            <a:r>
              <a:rPr lang="en-US" altLang="en-US" smtClean="0"/>
              <a:t>Remember, this is what is displayed as “impacts” on the outward facing website (slide 17)</a:t>
            </a:r>
          </a:p>
          <a:p>
            <a:pPr eaLnBrk="1" hangingPunct="1"/>
            <a:r>
              <a:rPr lang="en-US" altLang="en-US" smtClean="0"/>
              <a:t>Remember, in this section you will be describing the problem, methods/approaches, and realized results</a:t>
            </a:r>
          </a:p>
        </p:txBody>
      </p:sp>
      <p:sp>
        <p:nvSpPr>
          <p:cNvPr id="911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455125-CC83-4CF9-B784-E6DB2A87AE24}" type="slidenum">
              <a:rPr lang="en-US" altLang="en-US" sz="1200" smtClean="0"/>
              <a:pPr/>
              <a:t>47</a:t>
            </a:fld>
            <a:endParaRPr lang="en-US" altLang="en-US" sz="1200" smtClean="0"/>
          </a:p>
        </p:txBody>
      </p:sp>
    </p:spTree>
    <p:extLst>
      <p:ext uri="{BB962C8B-B14F-4D97-AF65-F5344CB8AC3E}">
        <p14:creationId xmlns:p14="http://schemas.microsoft.com/office/powerpoint/2010/main" val="54579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 already know who cares about the work you do.  But how does NIFA report the information you provide?– </a:t>
            </a:r>
          </a:p>
          <a:p>
            <a:endParaRPr lang="en-US" altLang="en-US" dirty="0" smtClean="0"/>
          </a:p>
        </p:txBody>
      </p:sp>
      <p:sp>
        <p:nvSpPr>
          <p:cNvPr id="1331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45CF29-935A-4D3C-92CC-805E6524C040}" type="slidenum">
              <a:rPr lang="en-US" altLang="en-US" sz="1200" smtClean="0"/>
              <a:pPr/>
              <a:t>6</a:t>
            </a:fld>
            <a:endParaRPr lang="en-US" altLang="en-US" sz="1200" smtClean="0"/>
          </a:p>
        </p:txBody>
      </p:sp>
    </p:spTree>
    <p:extLst>
      <p:ext uri="{BB962C8B-B14F-4D97-AF65-F5344CB8AC3E}">
        <p14:creationId xmlns:p14="http://schemas.microsoft.com/office/powerpoint/2010/main" val="359206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r>
              <a:rPr lang="en-US" altLang="en-US" dirty="0" smtClean="0"/>
              <a:t>We group your results by topic, program, state and institution -depending on the audience.</a:t>
            </a:r>
            <a:r>
              <a:rPr lang="en-US" altLang="en-US" baseline="0" dirty="0" smtClean="0"/>
              <a:t>  </a:t>
            </a:r>
            <a:r>
              <a:rPr lang="en-US" altLang="en-US" dirty="0" smtClean="0"/>
              <a:t>When the Secretary visits a school to announce a program, he wants to be able to say how much funding is being awarded to </a:t>
            </a:r>
            <a:r>
              <a:rPr lang="en-US" altLang="en-US" baseline="0" dirty="0" smtClean="0"/>
              <a:t>your </a:t>
            </a:r>
            <a:r>
              <a:rPr lang="en-US" altLang="en-US" dirty="0" smtClean="0"/>
              <a:t>State.  </a:t>
            </a:r>
          </a:p>
          <a:p>
            <a:pPr marL="171450" indent="-171450">
              <a:buFont typeface="Arial" panose="020B0604020202020204" pitchFamily="34" charset="0"/>
              <a:buChar char="•"/>
            </a:pPr>
            <a:r>
              <a:rPr lang="en-US" altLang="en-US" dirty="0" smtClean="0"/>
              <a:t>Beyond the top line numbers, he wants to talk about what matters to your stakeholders and your institution. The importance of the data on the applications, such as what type of Land grant you are, and your name on the application, all have effects on the data</a:t>
            </a:r>
            <a:r>
              <a:rPr lang="en-US" altLang="en-US" baseline="0" dirty="0" smtClean="0"/>
              <a:t> when we</a:t>
            </a:r>
            <a:r>
              <a:rPr lang="en-US" altLang="en-US" dirty="0" smtClean="0"/>
              <a:t> aggregate it.</a:t>
            </a:r>
            <a:r>
              <a:rPr lang="en-US" altLang="en-US" baseline="0" dirty="0" smtClean="0"/>
              <a:t>  Showing our awards</a:t>
            </a:r>
            <a:r>
              <a:rPr lang="en-US" altLang="en-US" dirty="0" smtClean="0"/>
              <a:t> by organization type,</a:t>
            </a:r>
            <a:r>
              <a:rPr lang="en-US" altLang="en-US" baseline="0" dirty="0" smtClean="0"/>
              <a:t> is important</a:t>
            </a:r>
            <a:r>
              <a:rPr lang="en-US" altLang="en-US" dirty="0" smtClean="0"/>
              <a:t>. </a:t>
            </a:r>
            <a:r>
              <a:rPr lang="en-US" altLang="en-US" baseline="0" dirty="0" smtClean="0"/>
              <a:t>because the </a:t>
            </a:r>
            <a:r>
              <a:rPr lang="en-US" altLang="en-US" dirty="0" smtClean="0"/>
              <a:t>success of your institution, is also a measure NIFA’s success. </a:t>
            </a:r>
          </a:p>
          <a:p>
            <a:pPr marL="171450" indent="-171450">
              <a:buFont typeface="Arial" panose="020B0604020202020204" pitchFamily="34" charset="0"/>
              <a:buChar char="•"/>
            </a:pPr>
            <a:r>
              <a:rPr lang="en-US" altLang="en-US" dirty="0" smtClean="0"/>
              <a:t>Evaluation are a big focus for all our programs because NIFA is limited in how we can collect information.  Evaluators can survey to get your feedback, analyze how the research is doing in a larger context, and make recommendations to fill gaps and improve our programs. supplementing the report information that you provide to NIFA to give the results context.   </a:t>
            </a:r>
          </a:p>
          <a:p>
            <a:pPr marL="171450" indent="-171450">
              <a:buFont typeface="Arial" panose="020B0604020202020204" pitchFamily="34" charset="0"/>
              <a:buChar char="•"/>
            </a:pPr>
            <a:r>
              <a:rPr lang="en-US" altLang="en-US" dirty="0" smtClean="0"/>
              <a:t>The Success Stories are used in NIFA Publications like the Annual Report and the NIFA Budget Explanatory Notes which are presented to Congress by our Director each year during the budget hearings.</a:t>
            </a:r>
          </a:p>
          <a:p>
            <a:r>
              <a:rPr lang="en-US" altLang="en-US" dirty="0" smtClean="0"/>
              <a:t>And last is the Portfolio Review Cycle.  This 5 year planning and evaluation cycle breaks the major NIFA Topic Areas into 9 Portfolios:</a:t>
            </a:r>
            <a:r>
              <a:rPr lang="en-US" altLang="en-US" baseline="0" dirty="0" smtClean="0"/>
              <a:t>  </a:t>
            </a:r>
            <a:r>
              <a:rPr lang="en-US" altLang="en-US" dirty="0" smtClean="0"/>
              <a:t>The portfolios use Knowledge Areas to identify their investments.  Knowledge Areas represent the topics of your projects according</a:t>
            </a:r>
            <a:r>
              <a:rPr lang="en-US" altLang="en-US" baseline="0" dirty="0" smtClean="0"/>
              <a:t> to the </a:t>
            </a:r>
            <a:r>
              <a:rPr lang="en-US" sz="1200" b="1" kern="1200" dirty="0" smtClean="0">
                <a:solidFill>
                  <a:schemeClr val="tx1"/>
                </a:solidFill>
                <a:effectLst/>
                <a:latin typeface="Arial" panose="020B0604020202020204" pitchFamily="34" charset="0"/>
                <a:ea typeface="ＭＳ Ｐゴシック" panose="020B0600070205080204" pitchFamily="34" charset="-128"/>
                <a:cs typeface="+mn-cs"/>
              </a:rPr>
              <a:t>MANUAL OF CLASSIFICATION FOR AGRICULTURAL AND FORESTRY RESEARCH, EDUCATION, AND EXTENSION, which has</a:t>
            </a:r>
            <a:r>
              <a:rPr lang="en-US" sz="1200" b="1" kern="1200" baseline="0" dirty="0" smtClean="0">
                <a:solidFill>
                  <a:schemeClr val="tx1"/>
                </a:solidFill>
                <a:effectLst/>
                <a:latin typeface="Arial" panose="020B0604020202020204" pitchFamily="34" charset="0"/>
                <a:ea typeface="ＭＳ Ｐゴシック" panose="020B0600070205080204" pitchFamily="34" charset="-128"/>
                <a:cs typeface="+mn-cs"/>
              </a:rPr>
              <a:t> been </a:t>
            </a:r>
            <a:r>
              <a:rPr lang="en-US" sz="1200" b="1" kern="1200" dirty="0" smtClean="0">
                <a:solidFill>
                  <a:schemeClr val="tx1"/>
                </a:solidFill>
                <a:effectLst/>
                <a:latin typeface="Arial" panose="020B0604020202020204" pitchFamily="34" charset="0"/>
                <a:ea typeface="ＭＳ Ｐゴシック" panose="020B0600070205080204" pitchFamily="34" charset="-128"/>
                <a:cs typeface="+mn-cs"/>
              </a:rPr>
              <a:t>in place since 1966</a:t>
            </a:r>
          </a:p>
          <a:p>
            <a:pPr marL="171450" indent="-171450">
              <a:buFont typeface="Arial" panose="020B0604020202020204" pitchFamily="34" charset="0"/>
              <a:buChar char="•"/>
            </a:pPr>
            <a:r>
              <a:rPr lang="en-US" altLang="en-US" dirty="0" smtClean="0"/>
              <a:t>I will touch on classifications in a few slides to make this more clear for you.  </a:t>
            </a:r>
          </a:p>
        </p:txBody>
      </p:sp>
      <p:sp>
        <p:nvSpPr>
          <p:cNvPr id="1536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7CE97E-C589-4079-8677-47B3CCFD1273}" type="slidenum">
              <a:rPr lang="en-US" altLang="en-US" sz="1200" smtClean="0"/>
              <a:pPr/>
              <a:t>7</a:t>
            </a:fld>
            <a:endParaRPr lang="en-US" altLang="en-US" sz="1200" smtClean="0"/>
          </a:p>
        </p:txBody>
      </p:sp>
    </p:spTree>
    <p:extLst>
      <p:ext uri="{BB962C8B-B14F-4D97-AF65-F5344CB8AC3E}">
        <p14:creationId xmlns:p14="http://schemas.microsoft.com/office/powerpoint/2010/main" val="47946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marL="0" indent="0">
              <a:buFont typeface="Arial" panose="020B0604020202020204" pitchFamily="34" charset="0"/>
              <a:buNone/>
            </a:pPr>
            <a:r>
              <a:rPr lang="en-US" altLang="en-US" dirty="0" smtClean="0"/>
              <a:t>The qualitative information in the Data Gateway allows us to search for results in different ways:</a:t>
            </a:r>
          </a:p>
          <a:p>
            <a:pPr marL="171450" indent="-171450">
              <a:buFont typeface="Arial" panose="020B0604020202020204" pitchFamily="34" charset="0"/>
              <a:buChar char="•"/>
            </a:pPr>
            <a:r>
              <a:rPr lang="en-US" altLang="en-US" dirty="0" smtClean="0"/>
              <a:t>Titles offer specific subjects that can be found using a term search, in addition to the keywords.  Non-technical summaries might have the common name or major issue that we could search for.</a:t>
            </a:r>
          </a:p>
          <a:p>
            <a:pPr marL="171450" indent="-171450">
              <a:buFont typeface="Arial" panose="020B0604020202020204" pitchFamily="34" charset="0"/>
              <a:buChar char="•"/>
            </a:pPr>
            <a:r>
              <a:rPr lang="en-US" altLang="en-US" dirty="0" smtClean="0"/>
              <a:t>Stephanie will go over the qualitative information primarily, but I want to mention that the Objectives of your projects, should align with the RFA objectives, and the Outcomes/Accomplishments should indicate the success of the project in meeting the Objectives for evaluations.</a:t>
            </a:r>
          </a:p>
          <a:p>
            <a:pPr marL="171450" indent="-171450">
              <a:buFont typeface="Arial" panose="020B0604020202020204" pitchFamily="34" charset="0"/>
              <a:buChar char="•"/>
            </a:pPr>
            <a:r>
              <a:rPr lang="en-US" altLang="en-US" dirty="0" smtClean="0"/>
              <a:t>Collaborating/Partnering States (for multistate projects) Collaborating/Partnering Organizations  show regional efforts</a:t>
            </a:r>
          </a:p>
          <a:p>
            <a:pPr marL="171450" indent="-171450">
              <a:buFont typeface="Arial" panose="020B0604020202020204" pitchFamily="34" charset="0"/>
              <a:buChar char="•"/>
            </a:pPr>
            <a:r>
              <a:rPr lang="en-US" altLang="en-US" dirty="0" smtClean="0"/>
              <a:t>The Collaborating Countries field is a little different.  It is intended to show which projects are working with other nations, not the U.S.– collaborating</a:t>
            </a:r>
            <a:r>
              <a:rPr lang="en-US" altLang="en-US" baseline="0" dirty="0" smtClean="0"/>
              <a:t> countries</a:t>
            </a:r>
            <a:r>
              <a:rPr lang="en-US" altLang="en-US" dirty="0" smtClean="0"/>
              <a:t> are outside the 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addition to the obvious fields like accomplishments, products,</a:t>
            </a:r>
            <a:r>
              <a:rPr lang="en-US" altLang="en-US" baseline="0" dirty="0" smtClean="0"/>
              <a:t> progress, and annual report fields, </a:t>
            </a:r>
            <a:r>
              <a:rPr lang="en-US" altLang="en-US" baseline="0" dirty="0" smtClean="0"/>
              <a:t>that Stephanie will go over, I </a:t>
            </a:r>
            <a:r>
              <a:rPr lang="en-US" altLang="en-US" baseline="0" dirty="0" smtClean="0"/>
              <a:t>want to emphasize the</a:t>
            </a:r>
            <a:endParaRPr lang="en-US" altLang="en-US" dirty="0" smtClean="0"/>
          </a:p>
          <a:p>
            <a:r>
              <a:rPr lang="en-US" altLang="en-US" dirty="0" smtClean="0"/>
              <a:t>Classifications that are assigned to each project in the initiation report, using the three tiers of classifications including the Knowledge Area, Subject of Investigation, and the Field of </a:t>
            </a:r>
            <a:r>
              <a:rPr lang="en-US" altLang="en-US" dirty="0" smtClean="0"/>
              <a:t>Science- determine how we report your project..  </a:t>
            </a:r>
            <a:r>
              <a:rPr lang="en-US" altLang="en-US" dirty="0" smtClean="0"/>
              <a:t>I have more about these fields later 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1741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5491A0-AE48-4A5F-B9E9-7D612270BFBB}" type="slidenum">
              <a:rPr lang="en-US" altLang="en-US" sz="1200" smtClean="0"/>
              <a:pPr/>
              <a:t>8</a:t>
            </a:fld>
            <a:endParaRPr lang="en-US" altLang="en-US" sz="1200" smtClean="0"/>
          </a:p>
        </p:txBody>
      </p:sp>
    </p:spTree>
    <p:extLst>
      <p:ext uri="{BB962C8B-B14F-4D97-AF65-F5344CB8AC3E}">
        <p14:creationId xmlns:p14="http://schemas.microsoft.com/office/powerpoint/2010/main" val="304622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t>The</a:t>
            </a:r>
            <a:r>
              <a:rPr lang="en-US" altLang="en-US" baseline="0" dirty="0" smtClean="0"/>
              <a:t> </a:t>
            </a:r>
            <a:r>
              <a:rPr lang="en-US" altLang="en-US" dirty="0" smtClean="0"/>
              <a:t>Quantitative Data we can find in the Data Gateway includes the program details like the number of projects and their funding, and the amount you report spent on</a:t>
            </a:r>
            <a:r>
              <a:rPr lang="en-US" altLang="en-US" baseline="0" dirty="0" smtClean="0"/>
              <a:t> </a:t>
            </a:r>
            <a:r>
              <a:rPr lang="en-US" altLang="en-US" dirty="0" smtClean="0"/>
              <a:t>each project, each year.</a:t>
            </a:r>
          </a:p>
          <a:p>
            <a:pPr marL="171450" indent="-171450">
              <a:buFont typeface="Arial" panose="020B0604020202020204" pitchFamily="34" charset="0"/>
              <a:buChar char="•"/>
            </a:pPr>
            <a:r>
              <a:rPr lang="en-US" altLang="en-US" dirty="0" smtClean="0"/>
              <a:t>For Quantitative Data it’s important that the data is complete and accurate.  As Administrators, I would like to emphasize the importance of making sure these fields are filled out correctly.  The Importance of expenditures used with qualitative information, together, show what the taxpayer is getting for their contribution.  It shows how much your Partners work with you to leverage your award to make bigger impacts, integrating your work on a larger scale for the production of the food we eat.</a:t>
            </a:r>
          </a:p>
          <a:p>
            <a:pPr marL="171450" indent="-171450">
              <a:buFont typeface="Arial" panose="020B0604020202020204" pitchFamily="34" charset="0"/>
              <a:buChar char="•"/>
            </a:pPr>
            <a:r>
              <a:rPr lang="en-US" altLang="en-US" dirty="0" smtClean="0"/>
              <a:t>Award amounts are only reported at the Project Level from our Grant Management Systems.  Since capacity awards are further divided into projects the REEport Financial Report is used to report funding.   We hope to present both Grant and Capacity Programs using this information in the future.</a:t>
            </a:r>
          </a:p>
          <a:p>
            <a:pPr marL="171450" indent="-171450">
              <a:buFont typeface="Arial" panose="020B0604020202020204" pitchFamily="34" charset="0"/>
              <a:buChar char="•"/>
            </a:pPr>
            <a:r>
              <a:rPr lang="en-US" altLang="en-US" dirty="0" smtClean="0"/>
              <a:t>We can demonstrate how many jobs were supported by the funding using FTEs (Full Time Equivalent)</a:t>
            </a:r>
            <a:r>
              <a:rPr lang="en-US" altLang="en-US" baseline="0" dirty="0" smtClean="0"/>
              <a:t> the those reports</a:t>
            </a:r>
            <a:r>
              <a:rPr lang="en-US" altLang="en-US" dirty="0" smtClean="0"/>
              <a:t> </a:t>
            </a:r>
          </a:p>
          <a:p>
            <a:pPr marL="171450" indent="-171450">
              <a:buFont typeface="Arial" panose="020B0604020202020204" pitchFamily="34" charset="0"/>
              <a:buChar char="•"/>
            </a:pPr>
            <a:r>
              <a:rPr lang="en-US" altLang="en-US" dirty="0" smtClean="0"/>
              <a:t>Classification of Instructional Program codes (CIP codes) allow us to have details about the number of students, and what fields they are in, which indicates if they are in an Agricultural field, or an allied field, since both will be needed to fill all the jobs anticipated in agriculture  in the future.</a:t>
            </a:r>
          </a:p>
          <a:p>
            <a:pPr marL="171450" indent="-171450">
              <a:buFont typeface="Arial" panose="020B0604020202020204" pitchFamily="34" charset="0"/>
              <a:buChar char="•"/>
            </a:pPr>
            <a:r>
              <a:rPr lang="en-US" altLang="en-US" dirty="0" smtClean="0"/>
              <a:t>Patents and PVP information entered into REEport is not accurate when incorrect Patent numbers are entered, or when ‘none’ is</a:t>
            </a:r>
            <a:r>
              <a:rPr lang="en-US" altLang="en-US" baseline="0" dirty="0" smtClean="0"/>
              <a:t> entered in</a:t>
            </a:r>
            <a:r>
              <a:rPr lang="en-US" altLang="en-US" dirty="0" smtClean="0"/>
              <a:t> this field. </a:t>
            </a:r>
          </a:p>
          <a:p>
            <a:pPr marL="171450" indent="-171450">
              <a:buFont typeface="Arial" panose="020B0604020202020204" pitchFamily="34" charset="0"/>
              <a:buChar char="•"/>
            </a:pPr>
            <a:r>
              <a:rPr lang="en-US" altLang="en-US" dirty="0" smtClean="0"/>
              <a:t>And the Plan of Work captures the Extension outputs and other outcomes of our AREERA programs that bring new or improved methods to our producers and consumers.  All of these reports</a:t>
            </a:r>
            <a:r>
              <a:rPr lang="en-US" altLang="en-US" baseline="0" dirty="0" smtClean="0"/>
              <a:t> and fields are essential to us.</a:t>
            </a:r>
            <a:endParaRPr lang="en-US" altLang="en-US" dirty="0" smtClean="0"/>
          </a:p>
          <a:p>
            <a:endParaRPr lang="en-US" altLang="en-US" dirty="0" smtClean="0"/>
          </a:p>
          <a:p>
            <a:endParaRPr lang="en-US" altLang="en-US" dirty="0" smtClean="0"/>
          </a:p>
          <a:p>
            <a:endParaRPr lang="en-US" altLang="en-US" dirty="0" smtClean="0"/>
          </a:p>
        </p:txBody>
      </p:sp>
      <p:sp>
        <p:nvSpPr>
          <p:cNvPr id="1946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3FD6EE-0930-47AA-A8B1-2A1041528EE0}" type="slidenum">
              <a:rPr lang="en-US" altLang="en-US" sz="1200" smtClean="0"/>
              <a:pPr/>
              <a:t>9</a:t>
            </a:fld>
            <a:endParaRPr lang="en-US" altLang="en-US" sz="1200" smtClean="0"/>
          </a:p>
        </p:txBody>
      </p:sp>
    </p:spTree>
    <p:extLst>
      <p:ext uri="{BB962C8B-B14F-4D97-AF65-F5344CB8AC3E}">
        <p14:creationId xmlns:p14="http://schemas.microsoft.com/office/powerpoint/2010/main" val="240954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dirty="0" smtClean="0"/>
          </a:p>
          <a:p>
            <a:r>
              <a:rPr lang="en-US" altLang="en-US" dirty="0" smtClean="0"/>
              <a:t>This part of our talk</a:t>
            </a:r>
            <a:r>
              <a:rPr lang="en-US" altLang="en-US" baseline="0" dirty="0" smtClean="0"/>
              <a:t> is about </a:t>
            </a:r>
            <a:r>
              <a:rPr lang="en-US" altLang="en-US" dirty="0" smtClean="0"/>
              <a:t>how we use some of our more complicated fields.  Some of the information is in the weeds, so I’m trying to keep it high </a:t>
            </a:r>
            <a:r>
              <a:rPr lang="en-US" altLang="en-US" baseline="0" dirty="0" smtClean="0"/>
              <a:t>level.  </a:t>
            </a:r>
            <a:r>
              <a:rPr lang="en-US" altLang="en-US" dirty="0" smtClean="0"/>
              <a:t>The reason I present this to you, here at NERAOC, is because you are the gatekeepers.  You review these projects and have the opportunity to help make sure these fields are accurate- </a:t>
            </a:r>
            <a:r>
              <a:rPr lang="en-US" altLang="en-US" dirty="0" smtClean="0"/>
              <a:t> so we can promote your successes</a:t>
            </a:r>
            <a:r>
              <a:rPr lang="en-US" altLang="en-US" dirty="0" smtClean="0"/>
              <a:t>, evaluate our programs, and show the value of science in agricultural production.  </a:t>
            </a:r>
          </a:p>
          <a:p>
            <a:endParaRPr lang="en-US" altLang="en-US" dirty="0" smtClean="0"/>
          </a:p>
          <a:p>
            <a:r>
              <a:rPr lang="en-US" altLang="en-US" dirty="0" smtClean="0"/>
              <a:t>If you have any questions about</a:t>
            </a:r>
            <a:r>
              <a:rPr lang="en-US" altLang="en-US" baseline="0" dirty="0" smtClean="0"/>
              <a:t> any of these fields, please feel free to contact me for more details.</a:t>
            </a:r>
            <a:endParaRPr lang="en-US" altLang="en-US" dirty="0" smtClean="0"/>
          </a:p>
        </p:txBody>
      </p:sp>
      <p:sp>
        <p:nvSpPr>
          <p:cNvPr id="215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0B84AE-4550-4D36-8674-EE622A4EFF67}" type="slidenum">
              <a:rPr lang="en-US" altLang="en-US" sz="1200" smtClean="0"/>
              <a:pPr/>
              <a:t>10</a:t>
            </a:fld>
            <a:endParaRPr lang="en-US" altLang="en-US" sz="1200" smtClean="0"/>
          </a:p>
        </p:txBody>
      </p:sp>
    </p:spTree>
    <p:extLst>
      <p:ext uri="{BB962C8B-B14F-4D97-AF65-F5344CB8AC3E}">
        <p14:creationId xmlns:p14="http://schemas.microsoft.com/office/powerpoint/2010/main" val="267325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9B7886-14B5-46DC-A420-DBC97AD45713}" type="slidenum">
              <a:rPr lang="en-US" altLang="en-US"/>
              <a:pPr>
                <a:defRPr/>
              </a:pPr>
              <a:t>‹#›</a:t>
            </a:fld>
            <a:endParaRPr lang="en-US" altLang="en-US"/>
          </a:p>
        </p:txBody>
      </p:sp>
    </p:spTree>
    <p:extLst>
      <p:ext uri="{BB962C8B-B14F-4D97-AF65-F5344CB8AC3E}">
        <p14:creationId xmlns:p14="http://schemas.microsoft.com/office/powerpoint/2010/main" val="367786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ED2E5C-EFB4-457D-A2D2-C261FA3AE25C}" type="slidenum">
              <a:rPr lang="en-US" altLang="en-US"/>
              <a:pPr>
                <a:defRPr/>
              </a:pPr>
              <a:t>‹#›</a:t>
            </a:fld>
            <a:endParaRPr lang="en-US" altLang="en-US"/>
          </a:p>
        </p:txBody>
      </p:sp>
    </p:spTree>
    <p:extLst>
      <p:ext uri="{BB962C8B-B14F-4D97-AF65-F5344CB8AC3E}">
        <p14:creationId xmlns:p14="http://schemas.microsoft.com/office/powerpoint/2010/main" val="305923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97B889-4C7A-43AB-8AB5-5D1033FB26B2}" type="slidenum">
              <a:rPr lang="en-US" altLang="en-US"/>
              <a:pPr>
                <a:defRPr/>
              </a:pPr>
              <a:t>‹#›</a:t>
            </a:fld>
            <a:endParaRPr lang="en-US" altLang="en-US"/>
          </a:p>
        </p:txBody>
      </p:sp>
    </p:spTree>
    <p:extLst>
      <p:ext uri="{BB962C8B-B14F-4D97-AF65-F5344CB8AC3E}">
        <p14:creationId xmlns:p14="http://schemas.microsoft.com/office/powerpoint/2010/main" val="107046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81A987-3D12-4B4B-9079-C18EC05CD4F1}" type="slidenum">
              <a:rPr lang="en-US" altLang="en-US"/>
              <a:pPr>
                <a:defRPr/>
              </a:pPr>
              <a:t>‹#›</a:t>
            </a:fld>
            <a:endParaRPr lang="en-US" altLang="en-US"/>
          </a:p>
        </p:txBody>
      </p:sp>
    </p:spTree>
    <p:extLst>
      <p:ext uri="{BB962C8B-B14F-4D97-AF65-F5344CB8AC3E}">
        <p14:creationId xmlns:p14="http://schemas.microsoft.com/office/powerpoint/2010/main" val="117193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148E91-F7DD-4995-ADA5-3FFB35E64B59}" type="slidenum">
              <a:rPr lang="en-US" altLang="en-US"/>
              <a:pPr>
                <a:defRPr/>
              </a:pPr>
              <a:t>‹#›</a:t>
            </a:fld>
            <a:endParaRPr lang="en-US" altLang="en-US"/>
          </a:p>
        </p:txBody>
      </p:sp>
    </p:spTree>
    <p:extLst>
      <p:ext uri="{BB962C8B-B14F-4D97-AF65-F5344CB8AC3E}">
        <p14:creationId xmlns:p14="http://schemas.microsoft.com/office/powerpoint/2010/main" val="194752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DBA11C-7ECF-4B29-9A06-0A036C5C1BFB}" type="slidenum">
              <a:rPr lang="en-US" altLang="en-US"/>
              <a:pPr>
                <a:defRPr/>
              </a:pPr>
              <a:t>‹#›</a:t>
            </a:fld>
            <a:endParaRPr lang="en-US" altLang="en-US"/>
          </a:p>
        </p:txBody>
      </p:sp>
    </p:spTree>
    <p:extLst>
      <p:ext uri="{BB962C8B-B14F-4D97-AF65-F5344CB8AC3E}">
        <p14:creationId xmlns:p14="http://schemas.microsoft.com/office/powerpoint/2010/main" val="134397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CAFBB9A-3B5D-4687-B76D-8ED2236DD09B}" type="slidenum">
              <a:rPr lang="en-US" altLang="en-US"/>
              <a:pPr>
                <a:defRPr/>
              </a:pPr>
              <a:t>‹#›</a:t>
            </a:fld>
            <a:endParaRPr lang="en-US" altLang="en-US"/>
          </a:p>
        </p:txBody>
      </p:sp>
    </p:spTree>
    <p:extLst>
      <p:ext uri="{BB962C8B-B14F-4D97-AF65-F5344CB8AC3E}">
        <p14:creationId xmlns:p14="http://schemas.microsoft.com/office/powerpoint/2010/main" val="185569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B9719C1-F649-4078-8208-6B516685695A}" type="slidenum">
              <a:rPr lang="en-US" altLang="en-US"/>
              <a:pPr>
                <a:defRPr/>
              </a:pPr>
              <a:t>‹#›</a:t>
            </a:fld>
            <a:endParaRPr lang="en-US" altLang="en-US"/>
          </a:p>
        </p:txBody>
      </p:sp>
    </p:spTree>
    <p:extLst>
      <p:ext uri="{BB962C8B-B14F-4D97-AF65-F5344CB8AC3E}">
        <p14:creationId xmlns:p14="http://schemas.microsoft.com/office/powerpoint/2010/main" val="80953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A831130-7571-4F1F-BB87-5037386EFD35}" type="slidenum">
              <a:rPr lang="en-US" altLang="en-US"/>
              <a:pPr>
                <a:defRPr/>
              </a:pPr>
              <a:t>‹#›</a:t>
            </a:fld>
            <a:endParaRPr lang="en-US" altLang="en-US"/>
          </a:p>
        </p:txBody>
      </p:sp>
    </p:spTree>
    <p:extLst>
      <p:ext uri="{BB962C8B-B14F-4D97-AF65-F5344CB8AC3E}">
        <p14:creationId xmlns:p14="http://schemas.microsoft.com/office/powerpoint/2010/main" val="154771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8D21A1-0F6E-40A6-BC89-D7BD339153A1}" type="slidenum">
              <a:rPr lang="en-US" altLang="en-US"/>
              <a:pPr>
                <a:defRPr/>
              </a:pPr>
              <a:t>‹#›</a:t>
            </a:fld>
            <a:endParaRPr lang="en-US" altLang="en-US"/>
          </a:p>
        </p:txBody>
      </p:sp>
    </p:spTree>
    <p:extLst>
      <p:ext uri="{BB962C8B-B14F-4D97-AF65-F5344CB8AC3E}">
        <p14:creationId xmlns:p14="http://schemas.microsoft.com/office/powerpoint/2010/main" val="171458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FEAC224-4898-449E-8C6A-40C5C9410259}" type="slidenum">
              <a:rPr lang="en-US" altLang="en-US"/>
              <a:pPr>
                <a:defRPr/>
              </a:pPr>
              <a:t>‹#›</a:t>
            </a:fld>
            <a:endParaRPr lang="en-US" altLang="en-US"/>
          </a:p>
        </p:txBody>
      </p:sp>
    </p:spTree>
    <p:extLst>
      <p:ext uri="{BB962C8B-B14F-4D97-AF65-F5344CB8AC3E}">
        <p14:creationId xmlns:p14="http://schemas.microsoft.com/office/powerpoint/2010/main" val="128904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667000"/>
            <a:ext cx="7772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9FA75EB9-D8A2-4ADE-AC41-69A78BA2A96C}" type="slidenum">
              <a:rPr lang="en-US" altLang="en-US"/>
              <a:pPr>
                <a:defRPr/>
              </a:pPr>
              <a:t>‹#›</a:t>
            </a:fld>
            <a:endParaRPr lang="en-US" altLang="en-US"/>
          </a:p>
        </p:txBody>
      </p:sp>
      <p:pic>
        <p:nvPicPr>
          <p:cNvPr id="1031" name="Picture 10" descr="NIFA New PPT Pages 20133"/>
          <p:cNvPicPr>
            <a:picLocks noChangeAspect="1" noChangeArrowheads="1"/>
          </p:cNvPicPr>
          <p:nvPr userDrawn="1"/>
        </p:nvPicPr>
        <p:blipFill>
          <a:blip r:embed="rId13">
            <a:extLst>
              <a:ext uri="{28A0092B-C50C-407E-A947-70E740481C1C}">
                <a14:useLocalDpi xmlns:a14="http://schemas.microsoft.com/office/drawing/2010/main" val="0"/>
              </a:ext>
            </a:extLst>
          </a:blip>
          <a:srcRect b="86415"/>
          <a:stretch>
            <a:fillRect/>
          </a:stretch>
        </p:blipFill>
        <p:spPr bwMode="auto">
          <a:xfrm>
            <a:off x="0" y="0"/>
            <a:ext cx="91455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OhDcUY-7GA&amp;feature=youtu.be&amp;t=3h35m32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nchor="ctr"/>
          <a:lstStyle/>
          <a:p>
            <a:pPr eaLnBrk="1" hangingPunct="1"/>
            <a:endParaRPr lang="en-US" altLang="en-US" sz="4400" dirty="0" smtClean="0"/>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endParaRPr lang="en-US" altLang="en-US" sz="3200" dirty="0" smtClean="0"/>
          </a:p>
        </p:txBody>
      </p:sp>
      <p:pic>
        <p:nvPicPr>
          <p:cNvPr id="3076" name="Picture 5" descr="NIFA New PPT Pages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1"/>
          <p:cNvSpPr txBox="1">
            <a:spLocks/>
          </p:cNvSpPr>
          <p:nvPr/>
        </p:nvSpPr>
        <p:spPr bwMode="auto">
          <a:xfrm>
            <a:off x="76200" y="1978025"/>
            <a:ext cx="3429000" cy="259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000" dirty="0">
                <a:solidFill>
                  <a:schemeClr val="tx2"/>
                </a:solidFill>
                <a:latin typeface="Franklin Gothic Demi" panose="020B0703020102020204" pitchFamily="34" charset="0"/>
              </a:rPr>
              <a:t>The Life Cycle </a:t>
            </a:r>
          </a:p>
          <a:p>
            <a:pPr algn="ctr" eaLnBrk="1" hangingPunct="1">
              <a:spcBef>
                <a:spcPct val="0"/>
              </a:spcBef>
              <a:buFontTx/>
              <a:buNone/>
            </a:pPr>
            <a:r>
              <a:rPr lang="en-US" altLang="en-US" sz="4000" dirty="0">
                <a:solidFill>
                  <a:schemeClr val="tx2"/>
                </a:solidFill>
                <a:latin typeface="Franklin Gothic Demi" panose="020B0703020102020204" pitchFamily="34" charset="0"/>
              </a:rPr>
              <a:t>of </a:t>
            </a:r>
          </a:p>
          <a:p>
            <a:pPr algn="ctr" eaLnBrk="1" hangingPunct="1">
              <a:spcBef>
                <a:spcPct val="0"/>
              </a:spcBef>
              <a:buFontTx/>
              <a:buNone/>
            </a:pPr>
            <a:r>
              <a:rPr lang="en-US" altLang="en-US" sz="4000" dirty="0">
                <a:solidFill>
                  <a:schemeClr val="tx2"/>
                </a:solidFill>
                <a:latin typeface="Franklin Gothic Demi" panose="020B0703020102020204" pitchFamily="34" charset="0"/>
              </a:rPr>
              <a:t>NIFA </a:t>
            </a:r>
          </a:p>
          <a:p>
            <a:pPr algn="ctr" eaLnBrk="1" hangingPunct="1">
              <a:spcBef>
                <a:spcPct val="0"/>
              </a:spcBef>
              <a:buFontTx/>
              <a:buNone/>
            </a:pPr>
            <a:r>
              <a:rPr lang="en-US" altLang="en-US" sz="4000" dirty="0" smtClean="0">
                <a:solidFill>
                  <a:schemeClr val="tx2"/>
                </a:solidFill>
                <a:latin typeface="Franklin Gothic Demi" panose="020B0703020102020204" pitchFamily="34" charset="0"/>
              </a:rPr>
              <a:t>Reporting</a:t>
            </a:r>
          </a:p>
          <a:p>
            <a:pPr algn="ctr" eaLnBrk="1" hangingPunct="1">
              <a:spcBef>
                <a:spcPct val="0"/>
              </a:spcBef>
              <a:buFontTx/>
              <a:buNone/>
            </a:pPr>
            <a:r>
              <a:rPr lang="en-US" altLang="en-US" sz="4000" dirty="0" smtClean="0">
                <a:solidFill>
                  <a:schemeClr val="tx2"/>
                </a:solidFill>
                <a:latin typeface="Franklin Gothic Demi" panose="020B0703020102020204" pitchFamily="34" charset="0"/>
              </a:rPr>
              <a:t>(Data Gateway)</a:t>
            </a:r>
            <a:endParaRPr lang="en-US" altLang="en-US" sz="4000" dirty="0">
              <a:solidFill>
                <a:schemeClr val="tx2"/>
              </a:solidFill>
              <a:latin typeface="Franklin Gothic Demi" panose="020B0703020102020204" pitchFamily="34" charset="0"/>
            </a:endParaRPr>
          </a:p>
        </p:txBody>
      </p:sp>
      <p:sp>
        <p:nvSpPr>
          <p:cNvPr id="3078" name="TextBox 1"/>
          <p:cNvSpPr txBox="1">
            <a:spLocks noChangeArrowheads="1"/>
          </p:cNvSpPr>
          <p:nvPr/>
        </p:nvSpPr>
        <p:spPr bwMode="auto">
          <a:xfrm>
            <a:off x="233363" y="4656137"/>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t>Laurie Fortis</a:t>
            </a:r>
          </a:p>
          <a:p>
            <a:pPr algn="ctr">
              <a:spcBef>
                <a:spcPct val="0"/>
              </a:spcBef>
              <a:buFontTx/>
              <a:buNone/>
            </a:pPr>
            <a:r>
              <a:rPr lang="en-US" altLang="en-US" sz="2400" dirty="0"/>
              <a:t>Stephanie Pearl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1981200"/>
            <a:ext cx="7772400" cy="1447800"/>
          </a:xfrm>
        </p:spPr>
        <p:txBody>
          <a:bodyPr/>
          <a:lstStyle/>
          <a:p>
            <a:r>
              <a:rPr lang="en-US" altLang="en-US" smtClean="0"/>
              <a:t>Part II: How you classify your projects matters – a lot!</a:t>
            </a:r>
          </a:p>
        </p:txBody>
      </p:sp>
      <p:sp>
        <p:nvSpPr>
          <p:cNvPr id="20483" name="Content Placeholder 2"/>
          <p:cNvSpPr>
            <a:spLocks noGrp="1"/>
          </p:cNvSpPr>
          <p:nvPr>
            <p:ph idx="1"/>
          </p:nvPr>
        </p:nvSpPr>
        <p:spPr>
          <a:xfrm>
            <a:off x="685800" y="3581400"/>
            <a:ext cx="7924800" cy="685800"/>
          </a:xfrm>
        </p:spPr>
        <p:txBody>
          <a:bodyPr/>
          <a:lstStyle/>
          <a:p>
            <a:pPr marL="0" indent="0" algn="ctr">
              <a:buFontTx/>
              <a:buNone/>
            </a:pPr>
            <a:r>
              <a:rPr lang="en-US" altLang="en-US" smtClean="0"/>
              <a:t>Project classifications affect how we find and use your data. Let’s discuss best practices.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0850" y="1258888"/>
            <a:ext cx="3733800" cy="2809875"/>
          </a:xfrm>
        </p:spPr>
        <p:txBody>
          <a:bodyPr/>
          <a:lstStyle/>
          <a:p>
            <a:r>
              <a:rPr lang="en-US" altLang="en-US" sz="4400" smtClean="0"/>
              <a:t> </a:t>
            </a:r>
            <a:r>
              <a:rPr lang="en-US" altLang="en-US" sz="4400" b="1" smtClean="0"/>
              <a:t>Bioeconomy-Bioenergy-Bioproducts Portfolio:</a:t>
            </a:r>
          </a:p>
        </p:txBody>
      </p:sp>
      <p:sp>
        <p:nvSpPr>
          <p:cNvPr id="22531" name="Text Placeholder 2"/>
          <p:cNvSpPr>
            <a:spLocks noGrp="1"/>
          </p:cNvSpPr>
          <p:nvPr>
            <p:ph type="body" idx="1"/>
          </p:nvPr>
        </p:nvSpPr>
        <p:spPr>
          <a:xfrm>
            <a:off x="228600" y="4291013"/>
            <a:ext cx="5626100" cy="2295525"/>
          </a:xfrm>
        </p:spPr>
        <p:txBody>
          <a:bodyPr/>
          <a:lstStyle/>
          <a:p>
            <a:r>
              <a:rPr lang="en-US" altLang="en-US" sz="2800" smtClean="0"/>
              <a:t>CRIS Classifications:</a:t>
            </a:r>
          </a:p>
          <a:p>
            <a:endParaRPr lang="en-US" altLang="en-US" sz="1000" smtClean="0"/>
          </a:p>
          <a:p>
            <a:r>
              <a:rPr lang="en-US" altLang="en-US" sz="2800" smtClean="0"/>
              <a:t>Non-Food</a:t>
            </a:r>
          </a:p>
          <a:p>
            <a:r>
              <a:rPr lang="en-US" altLang="en-US" sz="2800" smtClean="0"/>
              <a:t>KA 511 Products &amp; Processes</a:t>
            </a:r>
          </a:p>
          <a:p>
            <a:r>
              <a:rPr lang="en-US" altLang="en-US" sz="2800" smtClean="0"/>
              <a:t>KA 512 Storing &amp; Marketing</a:t>
            </a:r>
          </a:p>
        </p:txBody>
      </p:sp>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966788"/>
            <a:ext cx="49593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1751" y="981075"/>
            <a:ext cx="7886700" cy="762000"/>
          </a:xfrm>
        </p:spPr>
        <p:txBody>
          <a:bodyPr/>
          <a:lstStyle/>
          <a:p>
            <a:r>
              <a:rPr lang="en-US" altLang="en-US" sz="3200" b="1" dirty="0" smtClean="0"/>
              <a:t>Why Do Classifications Matter?</a:t>
            </a:r>
          </a:p>
        </p:txBody>
      </p:sp>
      <p:sp>
        <p:nvSpPr>
          <p:cNvPr id="41987" name="Text Placeholder 2"/>
          <p:cNvSpPr>
            <a:spLocks noGrp="1"/>
          </p:cNvSpPr>
          <p:nvPr>
            <p:ph type="body" idx="1"/>
          </p:nvPr>
        </p:nvSpPr>
        <p:spPr>
          <a:xfrm>
            <a:off x="1219200" y="1943702"/>
            <a:ext cx="7794625" cy="3657600"/>
          </a:xfrm>
        </p:spPr>
        <p:txBody>
          <a:bodyPr/>
          <a:lstStyle/>
          <a:p>
            <a:pPr>
              <a:defRPr/>
            </a:pPr>
            <a:r>
              <a:rPr lang="en-US" altLang="en-US" sz="2800" u="sng" dirty="0" smtClean="0"/>
              <a:t>Knowledge Area (KA)</a:t>
            </a:r>
          </a:p>
          <a:p>
            <a:pPr>
              <a:defRPr/>
            </a:pPr>
            <a:r>
              <a:rPr lang="en-US" altLang="en-US" sz="2000" dirty="0"/>
              <a:t>Topic Area:  </a:t>
            </a:r>
            <a:r>
              <a:rPr lang="en-US" altLang="en-US" sz="2000" dirty="0" smtClean="0"/>
              <a:t>Food and </a:t>
            </a:r>
            <a:r>
              <a:rPr lang="en-US" altLang="en-US" sz="2000" b="1" dirty="0" smtClean="0"/>
              <a:t>non-food</a:t>
            </a:r>
            <a:r>
              <a:rPr lang="en-US" altLang="en-US" sz="2000" dirty="0" smtClean="0"/>
              <a:t> products: development, processing, quality, and delivery</a:t>
            </a:r>
            <a:endParaRPr lang="en-US" altLang="en-US" sz="2800" dirty="0" smtClean="0"/>
          </a:p>
          <a:p>
            <a:pPr marL="406400">
              <a:defRPr/>
            </a:pPr>
            <a:r>
              <a:rPr lang="en-US" altLang="en-US" b="1" dirty="0" smtClean="0"/>
              <a:t>KA 511 Non-Food </a:t>
            </a:r>
            <a:r>
              <a:rPr lang="en-US" b="1" dirty="0"/>
              <a:t>Products &amp; Processes</a:t>
            </a:r>
            <a:endParaRPr lang="en-US" altLang="en-US" b="1" dirty="0" smtClean="0"/>
          </a:p>
          <a:p>
            <a:pPr marL="406400">
              <a:defRPr/>
            </a:pPr>
            <a:r>
              <a:rPr lang="en-US" altLang="en-US" dirty="0" smtClean="0"/>
              <a:t>KA 512 Non-Food </a:t>
            </a:r>
            <a:r>
              <a:rPr lang="en-US" dirty="0" smtClean="0"/>
              <a:t>Storing </a:t>
            </a:r>
            <a:r>
              <a:rPr lang="en-US" dirty="0"/>
              <a:t>&amp; Marketing </a:t>
            </a:r>
            <a:endParaRPr lang="en-US" dirty="0" smtClean="0"/>
          </a:p>
          <a:p>
            <a:pPr>
              <a:defRPr/>
            </a:pPr>
            <a:r>
              <a:rPr lang="en-US" altLang="en-US" sz="2800" u="sng" dirty="0" smtClean="0"/>
              <a:t>Subject of Investigation (SOI)</a:t>
            </a:r>
          </a:p>
          <a:p>
            <a:pPr lvl="1">
              <a:defRPr/>
            </a:pPr>
            <a:r>
              <a:rPr lang="en-US" altLang="en-US" sz="2400" b="1" dirty="0" smtClean="0"/>
              <a:t>SOI 2355 Perennial Grasses</a:t>
            </a:r>
          </a:p>
          <a:p>
            <a:pPr>
              <a:defRPr/>
            </a:pPr>
            <a:r>
              <a:rPr lang="en-US" altLang="en-US" sz="2800" u="sng" dirty="0" smtClean="0"/>
              <a:t>Field of Science (FOS)</a:t>
            </a:r>
          </a:p>
          <a:p>
            <a:pPr lvl="1">
              <a:defRPr/>
            </a:pPr>
            <a:r>
              <a:rPr lang="en-US" altLang="en-US" sz="2400" b="1" dirty="0" smtClean="0"/>
              <a:t>FOS 1080 Breeding</a:t>
            </a:r>
          </a:p>
          <a:p>
            <a:pPr>
              <a:defRPr/>
            </a:pPr>
            <a:r>
              <a:rPr lang="en-US" altLang="en-US" sz="2800" b="1" dirty="0" smtClean="0"/>
              <a:t>25% </a:t>
            </a:r>
            <a:r>
              <a:rPr lang="en-US" altLang="en-US" sz="2800" dirty="0" smtClean="0"/>
              <a:t>of  Accession No. 1010000		</a:t>
            </a:r>
          </a:p>
        </p:txBody>
      </p:sp>
      <p:graphicFrame>
        <p:nvGraphicFramePr>
          <p:cNvPr id="24580" name="Object 1"/>
          <p:cNvGraphicFramePr>
            <a:graphicFrameLocks noChangeAspect="1"/>
          </p:cNvGraphicFramePr>
          <p:nvPr>
            <p:extLst>
              <p:ext uri="{D42A27DB-BD31-4B8C-83A1-F6EECF244321}">
                <p14:modId xmlns:p14="http://schemas.microsoft.com/office/powerpoint/2010/main" val="2043701713"/>
              </p:ext>
            </p:extLst>
          </p:nvPr>
        </p:nvGraphicFramePr>
        <p:xfrm>
          <a:off x="7156450" y="5791200"/>
          <a:ext cx="914400" cy="771525"/>
        </p:xfrm>
        <a:graphic>
          <a:graphicData uri="http://schemas.openxmlformats.org/presentationml/2006/ole">
            <mc:AlternateContent xmlns:mc="http://schemas.openxmlformats.org/markup-compatibility/2006">
              <mc:Choice xmlns:v="urn:schemas-microsoft-com:vml" Requires="v">
                <p:oleObj spid="_x0000_s24650" name="Packager Shell Object" showAsIcon="1" r:id="rId4" imgW="914400" imgH="771480" progId="Package">
                  <p:embed/>
                </p:oleObj>
              </mc:Choice>
              <mc:Fallback>
                <p:oleObj name="Packager Shell Object" showAsIcon="1" r:id="rId4" imgW="914400" imgH="771480" progId="Package">
                  <p:embed/>
                  <p:pic>
                    <p:nvPicPr>
                      <p:cNvPr id="0" name="Object 1"/>
                      <p:cNvPicPr>
                        <a:picLocks noChangeAspect="1" noChangeArrowheads="1"/>
                      </p:cNvPicPr>
                      <p:nvPr/>
                    </p:nvPicPr>
                    <p:blipFill>
                      <a:blip r:embed="rId5"/>
                      <a:srcRect/>
                      <a:stretch>
                        <a:fillRect/>
                      </a:stretch>
                    </p:blipFill>
                    <p:spPr bwMode="auto">
                      <a:xfrm>
                        <a:off x="7156450" y="5791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2"/>
          <p:cNvGraphicFramePr>
            <a:graphicFrameLocks noChangeAspect="1"/>
          </p:cNvGraphicFramePr>
          <p:nvPr/>
        </p:nvGraphicFramePr>
        <p:xfrm>
          <a:off x="7121525" y="4986338"/>
          <a:ext cx="914400" cy="771525"/>
        </p:xfrm>
        <a:graphic>
          <a:graphicData uri="http://schemas.openxmlformats.org/presentationml/2006/ole">
            <mc:AlternateContent xmlns:mc="http://schemas.openxmlformats.org/markup-compatibility/2006">
              <mc:Choice xmlns:v="urn:schemas-microsoft-com:vml" Requires="v">
                <p:oleObj spid="_x0000_s24651" name="Acrobat Document" showAsIcon="1" r:id="rId6" imgW="914400" imgH="771480" progId="Acrobat.Document.11">
                  <p:embed/>
                </p:oleObj>
              </mc:Choice>
              <mc:Fallback>
                <p:oleObj name="Acrobat Document" showAsIcon="1" r:id="rId6" imgW="914400" imgH="771480" progId="Acrobat.Document.11">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1525" y="4986338"/>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23888" y="1066800"/>
            <a:ext cx="8062912" cy="762000"/>
          </a:xfrm>
        </p:spPr>
        <p:txBody>
          <a:bodyPr/>
          <a:lstStyle/>
          <a:p>
            <a:r>
              <a:rPr lang="en-US" altLang="en-US" sz="3200" b="1" smtClean="0"/>
              <a:t>What’s in a Word?</a:t>
            </a:r>
          </a:p>
        </p:txBody>
      </p:sp>
      <p:sp>
        <p:nvSpPr>
          <p:cNvPr id="3" name="Text Placeholder 2"/>
          <p:cNvSpPr>
            <a:spLocks noGrp="1"/>
          </p:cNvSpPr>
          <p:nvPr>
            <p:ph type="body" idx="1"/>
          </p:nvPr>
        </p:nvSpPr>
        <p:spPr>
          <a:xfrm>
            <a:off x="712788" y="2057400"/>
            <a:ext cx="7886700" cy="4343400"/>
          </a:xfrm>
        </p:spPr>
        <p:txBody>
          <a:bodyPr/>
          <a:lstStyle/>
          <a:p>
            <a:pPr marL="342900" indent="-342900">
              <a:buFont typeface="Arial" panose="020B0604020202020204" pitchFamily="34" charset="0"/>
              <a:buChar char="•"/>
              <a:defRPr/>
            </a:pPr>
            <a:r>
              <a:rPr lang="en-US" sz="2800" dirty="0" smtClean="0"/>
              <a:t>When CRIS Classifications Fall Short to Represent the Topic</a:t>
            </a:r>
          </a:p>
          <a:p>
            <a:pPr marL="342900" indent="-342900">
              <a:buFont typeface="Arial" panose="020B0604020202020204" pitchFamily="34" charset="0"/>
              <a:buChar char="•"/>
              <a:defRPr/>
            </a:pPr>
            <a:r>
              <a:rPr lang="en-US" sz="2800" dirty="0" smtClean="0"/>
              <a:t>Used to supplement searches for other topics not included in the CRIS Classifications including Crosscuts</a:t>
            </a:r>
          </a:p>
          <a:p>
            <a:pPr marL="342900" indent="-342900">
              <a:buFont typeface="Arial" panose="020B0604020202020204" pitchFamily="34" charset="0"/>
              <a:buChar char="•"/>
              <a:defRPr/>
            </a:pPr>
            <a:r>
              <a:rPr lang="en-US" sz="2800" dirty="0" smtClean="0"/>
              <a:t>Used to “tag” projects by NIFA Staff</a:t>
            </a:r>
          </a:p>
          <a:p>
            <a:pPr marL="342900" indent="-342900">
              <a:buFont typeface="Arial" panose="020B0604020202020204" pitchFamily="34" charset="0"/>
              <a:buChar char="•"/>
              <a:defRPr/>
            </a:pPr>
            <a:r>
              <a:rPr lang="en-US" sz="2800" dirty="0" smtClean="0"/>
              <a:t>Keywords or terms might include: </a:t>
            </a:r>
          </a:p>
          <a:p>
            <a:pPr algn="ctr">
              <a:defRPr/>
            </a:pPr>
            <a:r>
              <a:rPr lang="en-US" sz="2800" i="1" dirty="0" smtClean="0"/>
              <a:t>Bioenergy, “Renewable Resources”, </a:t>
            </a:r>
            <a:r>
              <a:rPr lang="en-US" sz="2800" i="1" dirty="0" err="1" smtClean="0"/>
              <a:t>Bioproducts</a:t>
            </a:r>
            <a:r>
              <a:rPr lang="en-US" sz="2800" i="1" dirty="0" smtClean="0"/>
              <a:t>, Coproducts, “Anaerobic Digest*”</a:t>
            </a:r>
            <a:endParaRPr lang="en-US" sz="28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3888" y="1090613"/>
            <a:ext cx="7886700" cy="717550"/>
          </a:xfrm>
        </p:spPr>
        <p:txBody>
          <a:bodyPr/>
          <a:lstStyle/>
          <a:p>
            <a:r>
              <a:rPr lang="en-US" altLang="en-US" sz="3200" b="1" dirty="0" smtClean="0"/>
              <a:t>How do we use Award Information?</a:t>
            </a:r>
          </a:p>
        </p:txBody>
      </p:sp>
      <p:sp>
        <p:nvSpPr>
          <p:cNvPr id="3" name="Text Placeholder 2"/>
          <p:cNvSpPr>
            <a:spLocks noGrp="1"/>
          </p:cNvSpPr>
          <p:nvPr>
            <p:ph type="body" idx="1"/>
          </p:nvPr>
        </p:nvSpPr>
        <p:spPr>
          <a:xfrm>
            <a:off x="623888" y="2019300"/>
            <a:ext cx="7986712" cy="4648200"/>
          </a:xfrm>
        </p:spPr>
        <p:txBody>
          <a:bodyPr/>
          <a:lstStyle/>
          <a:p>
            <a:pPr>
              <a:defRPr/>
            </a:pPr>
            <a:r>
              <a:rPr lang="en-US" u="sng" dirty="0"/>
              <a:t>Grant Management System</a:t>
            </a:r>
            <a:r>
              <a:rPr lang="en-US" dirty="0"/>
              <a:t>:</a:t>
            </a:r>
          </a:p>
          <a:p>
            <a:pPr>
              <a:defRPr/>
            </a:pPr>
            <a:r>
              <a:rPr lang="en-US" dirty="0"/>
              <a:t>Competitive Awards = NIFA Obligations to Recipient </a:t>
            </a:r>
            <a:r>
              <a:rPr lang="en-US" dirty="0" smtClean="0"/>
              <a:t>Institutions</a:t>
            </a:r>
          </a:p>
          <a:p>
            <a:pPr lvl="1">
              <a:defRPr/>
            </a:pPr>
            <a:r>
              <a:rPr lang="en-US" sz="2400" dirty="0"/>
              <a:t>Award </a:t>
            </a:r>
            <a:r>
              <a:rPr lang="en-US" sz="2400" dirty="0" smtClean="0"/>
              <a:t>Information includes: FYXX – FDCXX - XXXXX</a:t>
            </a:r>
          </a:p>
          <a:p>
            <a:pPr marL="1257300" lvl="2" indent="-342900">
              <a:buFont typeface="Arial" panose="020B0604020202020204" pitchFamily="34" charset="0"/>
              <a:buChar char="•"/>
              <a:defRPr/>
            </a:pPr>
            <a:r>
              <a:rPr lang="en-US" sz="2400" dirty="0"/>
              <a:t>Fiscal Year </a:t>
            </a:r>
            <a:r>
              <a:rPr lang="en-US" sz="2400" dirty="0" smtClean="0"/>
              <a:t>Awarded</a:t>
            </a:r>
            <a:endParaRPr lang="en-US" sz="2400" dirty="0"/>
          </a:p>
          <a:p>
            <a:pPr marL="1257300" lvl="2" indent="-342900">
              <a:buFont typeface="Arial" panose="020B0604020202020204" pitchFamily="34" charset="0"/>
              <a:buChar char="•"/>
              <a:defRPr/>
            </a:pPr>
            <a:r>
              <a:rPr lang="en-US" sz="2400" dirty="0"/>
              <a:t>Funding </a:t>
            </a:r>
            <a:r>
              <a:rPr lang="en-US" sz="2400" dirty="0" smtClean="0"/>
              <a:t>Information and </a:t>
            </a:r>
            <a:r>
              <a:rPr lang="en-US" sz="2400" dirty="0"/>
              <a:t>Program </a:t>
            </a:r>
            <a:r>
              <a:rPr lang="en-US" sz="2400" dirty="0" smtClean="0"/>
              <a:t>Information using the Financial Data Code (FDC)</a:t>
            </a:r>
            <a:r>
              <a:rPr lang="en-US" dirty="0" smtClean="0"/>
              <a:t>	</a:t>
            </a:r>
            <a:endParaRPr lang="en-US" dirty="0"/>
          </a:p>
        </p:txBody>
      </p:sp>
      <p:sp>
        <p:nvSpPr>
          <p:cNvPr id="28676" name="Oval 3"/>
          <p:cNvSpPr>
            <a:spLocks noChangeArrowheads="1"/>
          </p:cNvSpPr>
          <p:nvPr/>
        </p:nvSpPr>
        <p:spPr bwMode="auto">
          <a:xfrm>
            <a:off x="4971256" y="3259139"/>
            <a:ext cx="941387" cy="5334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28677" name="Oval 4"/>
          <p:cNvSpPr>
            <a:spLocks noChangeArrowheads="1"/>
          </p:cNvSpPr>
          <p:nvPr/>
        </p:nvSpPr>
        <p:spPr bwMode="auto">
          <a:xfrm>
            <a:off x="6023899" y="3244850"/>
            <a:ext cx="1295400" cy="5334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cxnSp>
        <p:nvCxnSpPr>
          <p:cNvPr id="28678" name="Straight Arrow Connector 6"/>
          <p:cNvCxnSpPr>
            <a:cxnSpLocks noChangeShapeType="1"/>
          </p:cNvCxnSpPr>
          <p:nvPr/>
        </p:nvCxnSpPr>
        <p:spPr bwMode="auto">
          <a:xfrm flipH="1">
            <a:off x="3200400" y="5353693"/>
            <a:ext cx="865187" cy="0"/>
          </a:xfrm>
          <a:prstGeom prst="straightConnector1">
            <a:avLst/>
          </a:prstGeom>
          <a:noFill/>
          <a:ln w="57150"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9" name="TextBox 8"/>
          <p:cNvSpPr txBox="1">
            <a:spLocks noChangeArrowheads="1"/>
          </p:cNvSpPr>
          <p:nvPr/>
        </p:nvSpPr>
        <p:spPr bwMode="auto">
          <a:xfrm>
            <a:off x="-100807" y="5101302"/>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smtClean="0"/>
              <a:t>Classifications</a:t>
            </a:r>
            <a:endParaRPr lang="en-US" altLang="en-US" sz="2400" dirty="0"/>
          </a:p>
        </p:txBody>
      </p:sp>
      <p:sp>
        <p:nvSpPr>
          <p:cNvPr id="28680" name="TextBox 9"/>
          <p:cNvSpPr txBox="1">
            <a:spLocks noChangeArrowheads="1"/>
          </p:cNvSpPr>
          <p:nvPr/>
        </p:nvSpPr>
        <p:spPr bwMode="auto">
          <a:xfrm>
            <a:off x="4281488" y="5123506"/>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t>Portfolios (Topic Areas)</a:t>
            </a:r>
          </a:p>
        </p:txBody>
      </p:sp>
      <p:cxnSp>
        <p:nvCxnSpPr>
          <p:cNvPr id="28681" name="Straight Arrow Connector 6"/>
          <p:cNvCxnSpPr>
            <a:cxnSpLocks noChangeShapeType="1"/>
          </p:cNvCxnSpPr>
          <p:nvPr/>
        </p:nvCxnSpPr>
        <p:spPr bwMode="auto">
          <a:xfrm flipV="1">
            <a:off x="4748213" y="3716428"/>
            <a:ext cx="357187" cy="230187"/>
          </a:xfrm>
          <a:prstGeom prst="straightConnector1">
            <a:avLst/>
          </a:prstGeom>
          <a:noFill/>
          <a:ln w="57150"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2" name="Straight Arrow Connector 6"/>
          <p:cNvCxnSpPr>
            <a:cxnSpLocks noChangeShapeType="1"/>
          </p:cNvCxnSpPr>
          <p:nvPr/>
        </p:nvCxnSpPr>
        <p:spPr bwMode="auto">
          <a:xfrm flipV="1">
            <a:off x="5953918" y="3745797"/>
            <a:ext cx="374781" cy="521403"/>
          </a:xfrm>
          <a:prstGeom prst="straightConnector1">
            <a:avLst/>
          </a:prstGeom>
          <a:noFill/>
          <a:ln w="57150"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5988" y="914400"/>
            <a:ext cx="7389812" cy="914400"/>
          </a:xfrm>
        </p:spPr>
        <p:txBody>
          <a:bodyPr/>
          <a:lstStyle/>
          <a:p>
            <a:r>
              <a:rPr lang="en-US" altLang="en-US" sz="4000" smtClean="0"/>
              <a:t>Summary of What We Do:</a:t>
            </a:r>
          </a:p>
        </p:txBody>
      </p:sp>
      <p:sp>
        <p:nvSpPr>
          <p:cNvPr id="30723" name="Text Placeholder 2"/>
          <p:cNvSpPr>
            <a:spLocks noGrp="1"/>
          </p:cNvSpPr>
          <p:nvPr>
            <p:ph type="body" idx="1"/>
          </p:nvPr>
        </p:nvSpPr>
        <p:spPr>
          <a:xfrm>
            <a:off x="915988" y="1981200"/>
            <a:ext cx="7710487" cy="3733800"/>
          </a:xfrm>
        </p:spPr>
        <p:txBody>
          <a:bodyPr/>
          <a:lstStyle/>
          <a:p>
            <a:pPr marL="342900" indent="-342900">
              <a:buFontTx/>
              <a:buChar char="•"/>
            </a:pPr>
            <a:r>
              <a:rPr lang="en-US" altLang="en-US" sz="2800" dirty="0" smtClean="0"/>
              <a:t>Classifications determine the Portfolio, which are used to measure the performance of our programs.  Terms supplement classifications.</a:t>
            </a:r>
          </a:p>
          <a:p>
            <a:pPr marL="342900" indent="-342900">
              <a:buFontTx/>
              <a:buChar char="•"/>
            </a:pPr>
            <a:r>
              <a:rPr lang="en-US" altLang="en-US" sz="2800" dirty="0" smtClean="0"/>
              <a:t>Objectives and Progress/Accomplishments/ Outcomes for evaluation of program success.</a:t>
            </a:r>
          </a:p>
          <a:p>
            <a:pPr marL="342900" indent="-342900">
              <a:buFontTx/>
              <a:buChar char="•"/>
            </a:pPr>
            <a:r>
              <a:rPr lang="en-US" altLang="en-US" sz="2800" dirty="0" smtClean="0"/>
              <a:t>REEport Financial Reports are used to report Capacity funding and jobs</a:t>
            </a:r>
          </a:p>
          <a:p>
            <a:pPr marL="342900" indent="-342900">
              <a:buFontTx/>
              <a:buChar char="•"/>
            </a:pPr>
            <a:r>
              <a:rPr lang="en-US" altLang="en-US" sz="2800" dirty="0" smtClean="0"/>
              <a:t>Other key fields also support success stories</a:t>
            </a:r>
          </a:p>
          <a:p>
            <a:pPr marL="342900" indent="-342900">
              <a:buFontTx/>
              <a:buChar char="•"/>
            </a:pPr>
            <a:r>
              <a:rPr lang="en-US" altLang="en-US" sz="2800" dirty="0" smtClean="0"/>
              <a:t>Key project information can allow us to find associated projects by funding line or topic</a:t>
            </a:r>
          </a:p>
          <a:p>
            <a:pPr marL="342900" indent="-342900">
              <a:buFontTx/>
              <a:buChar char="•"/>
            </a:pPr>
            <a:endParaRPr lang="en-US" alt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981200"/>
            <a:ext cx="7772400" cy="1447800"/>
          </a:xfrm>
        </p:spPr>
        <p:txBody>
          <a:bodyPr/>
          <a:lstStyle/>
          <a:p>
            <a:r>
              <a:rPr lang="en-US" altLang="en-US" smtClean="0"/>
              <a:t>Part III: Searching for projects in NIFA’s Data Gateway</a:t>
            </a:r>
          </a:p>
        </p:txBody>
      </p:sp>
      <p:sp>
        <p:nvSpPr>
          <p:cNvPr id="32771" name="Content Placeholder 2"/>
          <p:cNvSpPr>
            <a:spLocks noGrp="1"/>
          </p:cNvSpPr>
          <p:nvPr>
            <p:ph idx="1"/>
          </p:nvPr>
        </p:nvSpPr>
        <p:spPr>
          <a:xfrm>
            <a:off x="685800" y="3581400"/>
            <a:ext cx="7924800" cy="685800"/>
          </a:xfrm>
        </p:spPr>
        <p:txBody>
          <a:bodyPr/>
          <a:lstStyle/>
          <a:p>
            <a:pPr marL="0" indent="0" algn="ctr">
              <a:buFontTx/>
              <a:buNone/>
            </a:pPr>
            <a:r>
              <a:rPr lang="en-US" altLang="en-US" smtClean="0"/>
              <a:t>Classifications put to work: </a:t>
            </a:r>
          </a:p>
          <a:p>
            <a:pPr marL="0" indent="0" algn="ctr">
              <a:buFontTx/>
              <a:buNone/>
            </a:pPr>
            <a:r>
              <a:rPr lang="en-US" altLang="en-US" smtClean="0"/>
              <a:t>How NIFA, you, and the public can find progress reports of NIFA-funded research</a:t>
            </a:r>
          </a:p>
        </p:txBody>
      </p:sp>
      <p:sp>
        <p:nvSpPr>
          <p:cNvPr id="32772" name="TextBox 3"/>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nifa.usda.gov/data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4988" y="1052513"/>
            <a:ext cx="7886700" cy="676275"/>
          </a:xfrm>
        </p:spPr>
        <p:txBody>
          <a:bodyPr/>
          <a:lstStyle/>
          <a:p>
            <a:r>
              <a:rPr lang="en-US" altLang="en-US" sz="2800" b="1" smtClean="0"/>
              <a:t>How Can You Search for Specific Projects?</a:t>
            </a:r>
          </a:p>
        </p:txBody>
      </p:sp>
      <p:sp>
        <p:nvSpPr>
          <p:cNvPr id="34819" name="Text Placeholder 2"/>
          <p:cNvSpPr>
            <a:spLocks noGrp="1"/>
          </p:cNvSpPr>
          <p:nvPr>
            <p:ph type="body" idx="1"/>
          </p:nvPr>
        </p:nvSpPr>
        <p:spPr>
          <a:xfrm>
            <a:off x="460375" y="2130425"/>
            <a:ext cx="5105400" cy="4038600"/>
          </a:xfrm>
        </p:spPr>
        <p:txBody>
          <a:bodyPr/>
          <a:lstStyle/>
          <a:p>
            <a:r>
              <a:rPr lang="en-US" altLang="en-US" smtClean="0"/>
              <a:t>*Accession Number: 1XXXXXX</a:t>
            </a:r>
          </a:p>
          <a:p>
            <a:r>
              <a:rPr lang="en-US" altLang="en-US" smtClean="0"/>
              <a:t>Project Number: Your Number</a:t>
            </a:r>
          </a:p>
          <a:p>
            <a:r>
              <a:rPr lang="en-US" altLang="en-US" smtClean="0"/>
              <a:t>Multistate Project Number</a:t>
            </a:r>
          </a:p>
          <a:p>
            <a:r>
              <a:rPr lang="en-US" altLang="en-US" smtClean="0"/>
              <a:t>Award Number:  2016-33610-12345</a:t>
            </a:r>
          </a:p>
          <a:p>
            <a:r>
              <a:rPr lang="en-US" altLang="en-US" smtClean="0"/>
              <a:t>Program Code:  i.e. A3101</a:t>
            </a:r>
          </a:p>
        </p:txBody>
      </p:sp>
      <p:sp>
        <p:nvSpPr>
          <p:cNvPr id="34820" name="TextBox 3"/>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nifa.usda.gov/data</a:t>
            </a:r>
          </a:p>
        </p:txBody>
      </p:sp>
      <p:sp>
        <p:nvSpPr>
          <p:cNvPr id="34821" name="TextBox 2"/>
          <p:cNvSpPr txBox="1">
            <a:spLocks noChangeArrowheads="1"/>
          </p:cNvSpPr>
          <p:nvPr/>
        </p:nvSpPr>
        <p:spPr bwMode="auto">
          <a:xfrm>
            <a:off x="460375" y="4343400"/>
            <a:ext cx="3946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*Project Director: </a:t>
            </a:r>
          </a:p>
          <a:p>
            <a:r>
              <a:rPr lang="en-US" altLang="en-US"/>
              <a:t>(</a:t>
            </a:r>
            <a:r>
              <a:rPr lang="en-US" altLang="en-US" sz="1800"/>
              <a:t>Last Name, First Name or initial)</a:t>
            </a:r>
            <a:endParaRPr lang="en-US" altLang="en-US"/>
          </a:p>
        </p:txBody>
      </p:sp>
      <p:pic>
        <p:nvPicPr>
          <p:cNvPr id="4" name="Picture 3"/>
          <p:cNvPicPr>
            <a:picLocks noChangeAspect="1"/>
          </p:cNvPicPr>
          <p:nvPr/>
        </p:nvPicPr>
        <p:blipFill rotWithShape="1">
          <a:blip r:embed="rId3"/>
          <a:srcRect l="5559" r="32569"/>
          <a:stretch/>
        </p:blipFill>
        <p:spPr>
          <a:xfrm>
            <a:off x="4903788" y="3975100"/>
            <a:ext cx="3736975" cy="2468563"/>
          </a:xfrm>
          <a:prstGeom prst="rect">
            <a:avLst/>
          </a:prstGeom>
          <a:ln>
            <a:noFill/>
          </a:ln>
          <a:effectLst>
            <a:outerShdw blurRad="292100" dist="139700" dir="2700000" algn="tl" rotWithShape="0">
              <a:srgbClr val="333333">
                <a:alpha val="65000"/>
              </a:srgbClr>
            </a:outerShdw>
          </a:effectLst>
        </p:spPr>
      </p:pic>
      <p:sp useBgFill="1">
        <p:nvSpPr>
          <p:cNvPr id="5" name="TextBox 4"/>
          <p:cNvSpPr txBox="1"/>
          <p:nvPr/>
        </p:nvSpPr>
        <p:spPr>
          <a:xfrm>
            <a:off x="5756193" y="2022028"/>
            <a:ext cx="3048000" cy="1907464"/>
          </a:xfrm>
          <a:prstGeom prst="rect">
            <a:avLst/>
          </a:prstGeom>
          <a:effectLst>
            <a:softEdge rad="0"/>
          </a:effectLst>
          <a:scene3d>
            <a:camera prst="orthographicFront"/>
            <a:lightRig rig="threePt" dir="t"/>
          </a:scene3d>
          <a:sp3d>
            <a:bevelT/>
          </a:sp3d>
        </p:spPr>
        <p:txBody>
          <a:bodyPr/>
          <a:lstStyle/>
          <a:p>
            <a:pPr>
              <a:defRPr/>
            </a:pPr>
            <a:r>
              <a:rPr lang="en-US" altLang="en-US" dirty="0"/>
              <a:t>Expand the box to see pre-selected (default) search fields when entering terms</a:t>
            </a:r>
          </a:p>
          <a:p>
            <a:pPr>
              <a:defRPr/>
            </a:pPr>
            <a:endParaRPr lang="en-US" dirty="0"/>
          </a:p>
        </p:txBody>
      </p:sp>
      <p:cxnSp>
        <p:nvCxnSpPr>
          <p:cNvPr id="34826" name="Straight Arrow Connector 6"/>
          <p:cNvCxnSpPr>
            <a:cxnSpLocks noChangeShapeType="1"/>
          </p:cNvCxnSpPr>
          <p:nvPr/>
        </p:nvCxnSpPr>
        <p:spPr bwMode="auto">
          <a:xfrm flipV="1">
            <a:off x="5084763" y="3632200"/>
            <a:ext cx="1854200" cy="2459038"/>
          </a:xfrm>
          <a:prstGeom prst="straightConnector1">
            <a:avLst/>
          </a:prstGeom>
          <a:noFill/>
          <a:ln w="57150"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ounded Rectangle 7"/>
          <p:cNvSpPr/>
          <p:nvPr/>
        </p:nvSpPr>
        <p:spPr bwMode="auto">
          <a:xfrm>
            <a:off x="4933950" y="4676775"/>
            <a:ext cx="2382838" cy="431800"/>
          </a:xfrm>
          <a:prstGeom prst="roundRect">
            <a:avLst/>
          </a:prstGeom>
          <a:noFill/>
          <a:ln w="47625">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13" name="Rounded Rectangle 12"/>
          <p:cNvSpPr/>
          <p:nvPr/>
        </p:nvSpPr>
        <p:spPr bwMode="auto">
          <a:xfrm>
            <a:off x="4953000" y="5949950"/>
            <a:ext cx="2590800" cy="433388"/>
          </a:xfrm>
          <a:prstGeom prst="roundRect">
            <a:avLst/>
          </a:prstGeom>
          <a:noFill/>
          <a:ln w="47625">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idx="1"/>
          </p:nvPr>
        </p:nvSpPr>
        <p:spPr>
          <a:xfrm>
            <a:off x="685800" y="1798638"/>
            <a:ext cx="7886700" cy="4533900"/>
          </a:xfrm>
        </p:spPr>
        <p:txBody>
          <a:bodyPr/>
          <a:lstStyle/>
          <a:p>
            <a:r>
              <a:rPr lang="en-US" altLang="en-US" b="1" dirty="0" smtClean="0"/>
              <a:t>To find multiple projects at once (topics):</a:t>
            </a:r>
          </a:p>
          <a:p>
            <a:r>
              <a:rPr lang="en-US" altLang="en-US" dirty="0" smtClean="0"/>
              <a:t>Use terms and “Search in these fields” boxes:  </a:t>
            </a:r>
          </a:p>
          <a:p>
            <a:r>
              <a:rPr lang="en-US" altLang="en-US" sz="2000" u="sng" dirty="0" smtClean="0"/>
              <a:t>Initiation Reports: </a:t>
            </a:r>
            <a:r>
              <a:rPr lang="en-US" altLang="en-US" sz="2000" dirty="0" smtClean="0"/>
              <a:t>Keywords, Methods, Objectives, Non-Technical Summary, Project Title, or Recipient City Name for specific locations</a:t>
            </a:r>
          </a:p>
          <a:p>
            <a:r>
              <a:rPr lang="en-US" altLang="en-US" sz="2000" u="sng" dirty="0" smtClean="0"/>
              <a:t>Progress Reports: </a:t>
            </a:r>
            <a:r>
              <a:rPr lang="en-US" altLang="en-US" sz="2000" dirty="0" smtClean="0"/>
              <a:t>Accomplishments, Patent Title, Progress, Publications</a:t>
            </a:r>
          </a:p>
          <a:p>
            <a:endParaRPr lang="en-US" altLang="en-US" sz="800" b="1" dirty="0" smtClean="0"/>
          </a:p>
          <a:p>
            <a:r>
              <a:rPr lang="en-US" altLang="en-US" dirty="0" smtClean="0"/>
              <a:t>To see all the projects that have Progress, Publications, Accomplishments, or Patent Titles - </a:t>
            </a:r>
            <a:r>
              <a:rPr lang="en-US" altLang="en-US" b="1" dirty="0" smtClean="0"/>
              <a:t>uncheck</a:t>
            </a:r>
            <a:r>
              <a:rPr lang="en-US" altLang="en-US" dirty="0" smtClean="0"/>
              <a:t> all the </a:t>
            </a:r>
            <a:r>
              <a:rPr lang="en-US" altLang="en-US" u="sng" dirty="0" smtClean="0"/>
              <a:t>other</a:t>
            </a:r>
            <a:r>
              <a:rPr lang="en-US" altLang="en-US" dirty="0" smtClean="0"/>
              <a:t> fields in the “Search in these fields…” box.</a:t>
            </a:r>
          </a:p>
          <a:p>
            <a:pPr lvl="1"/>
            <a:r>
              <a:rPr lang="en-US" altLang="en-US" dirty="0" smtClean="0"/>
              <a:t>Then refine your results by Filtering:</a:t>
            </a:r>
          </a:p>
          <a:p>
            <a:pPr lvl="1"/>
            <a:r>
              <a:rPr lang="en-US" altLang="en-US" dirty="0" smtClean="0"/>
              <a:t>Sponsoring Agency, State, Recipient Institution, Years, Program</a:t>
            </a:r>
          </a:p>
          <a:p>
            <a:pPr lvl="1"/>
            <a:r>
              <a:rPr lang="en-US" altLang="en-US" dirty="0" smtClean="0"/>
              <a:t>Area, Classifications, FDC, or Funding Source</a:t>
            </a:r>
          </a:p>
        </p:txBody>
      </p:sp>
      <p:sp>
        <p:nvSpPr>
          <p:cNvPr id="36867" name="Title 1"/>
          <p:cNvSpPr txBox="1">
            <a:spLocks/>
          </p:cNvSpPr>
          <p:nvPr/>
        </p:nvSpPr>
        <p:spPr bwMode="auto">
          <a:xfrm>
            <a:off x="895350" y="914400"/>
            <a:ext cx="7886700"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b="1">
                <a:solidFill>
                  <a:schemeClr val="tx2"/>
                </a:solidFill>
              </a:rPr>
              <a:t>How Can You Find Projects by Topic?</a:t>
            </a:r>
          </a:p>
        </p:txBody>
      </p:sp>
      <p:sp>
        <p:nvSpPr>
          <p:cNvPr id="36868" name="TextBox 4"/>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nifa.usda.gov/data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2"/>
          <p:cNvSpPr>
            <a:spLocks noGrp="1"/>
          </p:cNvSpPr>
          <p:nvPr>
            <p:ph type="body" idx="1"/>
          </p:nvPr>
        </p:nvSpPr>
        <p:spPr>
          <a:xfrm>
            <a:off x="685800" y="1524000"/>
            <a:ext cx="7886700" cy="4953000"/>
          </a:xfrm>
        </p:spPr>
        <p:txBody>
          <a:bodyPr/>
          <a:lstStyle/>
          <a:p>
            <a:endParaRPr lang="en-US" altLang="en-US" sz="1100" b="1" dirty="0" smtClean="0"/>
          </a:p>
          <a:p>
            <a:pPr>
              <a:buFontTx/>
              <a:buAutoNum type="arabicPeriod"/>
            </a:pPr>
            <a:r>
              <a:rPr lang="en-US" altLang="en-US" dirty="0" smtClean="0"/>
              <a:t>Search Classifications for:  </a:t>
            </a:r>
          </a:p>
          <a:p>
            <a:pPr marL="914400" lvl="1" indent="-457200">
              <a:buFont typeface="Arial" panose="020B0604020202020204" pitchFamily="34" charset="0"/>
              <a:buChar char="•"/>
            </a:pPr>
            <a:r>
              <a:rPr lang="en-US" altLang="en-US" dirty="0" smtClean="0"/>
              <a:t>Overall Topics:  Knowledge Areas</a:t>
            </a:r>
          </a:p>
          <a:p>
            <a:pPr marL="914400" lvl="1" indent="-457200">
              <a:buFont typeface="Arial" panose="020B0604020202020204" pitchFamily="34" charset="0"/>
              <a:buChar char="•"/>
            </a:pPr>
            <a:r>
              <a:rPr lang="en-US" altLang="en-US" dirty="0" smtClean="0"/>
              <a:t>Subject:  Subject of Investigation</a:t>
            </a:r>
          </a:p>
          <a:p>
            <a:pPr marL="914400" lvl="1" indent="-457200">
              <a:buFont typeface="Arial" panose="020B0604020202020204" pitchFamily="34" charset="0"/>
              <a:buChar char="•"/>
            </a:pPr>
            <a:r>
              <a:rPr lang="en-US" altLang="en-US" dirty="0" smtClean="0"/>
              <a:t>Scientific Discipline:  Field of Science </a:t>
            </a:r>
          </a:p>
          <a:p>
            <a:pPr>
              <a:buFontTx/>
              <a:buAutoNum type="arabicPeriod"/>
            </a:pPr>
            <a:r>
              <a:rPr lang="en-US" altLang="en-US" dirty="0" smtClean="0"/>
              <a:t>Narrow down projects by:</a:t>
            </a:r>
          </a:p>
          <a:p>
            <a:pPr marL="914400" lvl="1" indent="-457200"/>
            <a:r>
              <a:rPr lang="en-US" altLang="en-US" dirty="0" smtClean="0"/>
              <a:t>Sponsoring Agency, Financial Data Code (FDC), Project Status, Recipient Organization, and/or Recipient State</a:t>
            </a:r>
          </a:p>
          <a:p>
            <a:pPr>
              <a:buFontTx/>
              <a:buChar char="•"/>
            </a:pPr>
            <a:r>
              <a:rPr lang="en-US" altLang="en-US" dirty="0" smtClean="0"/>
              <a:t>Look for grants by:</a:t>
            </a:r>
          </a:p>
          <a:p>
            <a:pPr marL="914400" lvl="1" indent="-457200"/>
            <a:r>
              <a:rPr lang="en-US" altLang="en-US" dirty="0" smtClean="0"/>
              <a:t> Initial Award Year, Award Amount Range or Program Area </a:t>
            </a:r>
          </a:p>
          <a:p>
            <a:pPr>
              <a:buFontTx/>
              <a:buChar char="•"/>
            </a:pPr>
            <a:r>
              <a:rPr lang="en-US" altLang="en-US" dirty="0" smtClean="0"/>
              <a:t>Look for capacity projects by: Funding Source</a:t>
            </a:r>
          </a:p>
          <a:p>
            <a:pPr>
              <a:buFontTx/>
              <a:buChar char="•"/>
            </a:pPr>
            <a:r>
              <a:rPr lang="en-US" altLang="en-US" dirty="0" smtClean="0"/>
              <a:t>Look for capacity and grant projects by:</a:t>
            </a:r>
          </a:p>
          <a:p>
            <a:pPr marL="914400" lvl="1" indent="-457200"/>
            <a:r>
              <a:rPr lang="en-US" altLang="en-US" sz="2400" dirty="0" smtClean="0"/>
              <a:t> </a:t>
            </a:r>
            <a:r>
              <a:rPr lang="en-US" altLang="en-US" dirty="0" smtClean="0"/>
              <a:t>Progress: Report Fiscal Year</a:t>
            </a:r>
          </a:p>
          <a:p>
            <a:endParaRPr lang="en-US" altLang="en-US" dirty="0" smtClean="0"/>
          </a:p>
        </p:txBody>
      </p:sp>
      <p:sp>
        <p:nvSpPr>
          <p:cNvPr id="37891" name="Title 1"/>
          <p:cNvSpPr txBox="1">
            <a:spLocks/>
          </p:cNvSpPr>
          <p:nvPr/>
        </p:nvSpPr>
        <p:spPr bwMode="auto">
          <a:xfrm>
            <a:off x="685800" y="609600"/>
            <a:ext cx="7886700" cy="103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b="1">
                <a:solidFill>
                  <a:schemeClr val="tx2"/>
                </a:solidFill>
              </a:rPr>
              <a:t>How To Use Filters to Find Projects?</a:t>
            </a:r>
          </a:p>
        </p:txBody>
      </p:sp>
      <p:sp useBgFill="1">
        <p:nvSpPr>
          <p:cNvPr id="3" name="TextBox 2"/>
          <p:cNvSpPr txBox="1"/>
          <p:nvPr/>
        </p:nvSpPr>
        <p:spPr>
          <a:xfrm>
            <a:off x="6248400" y="1859340"/>
            <a:ext cx="2133600" cy="1569660"/>
          </a:xfrm>
          <a:prstGeom prst="rect">
            <a:avLst/>
          </a:prstGeom>
          <a:ln>
            <a:solidFill>
              <a:schemeClr val="tx1"/>
            </a:solidFill>
          </a:ln>
          <a:effectLst>
            <a:glow rad="127000">
              <a:schemeClr val="bg1">
                <a:lumMod val="75000"/>
              </a:schemeClr>
            </a:glow>
          </a:effectLst>
        </p:spPr>
        <p:txBody>
          <a:bodyPr>
            <a:spAutoFit/>
          </a:bodyPr>
          <a:lstStyle/>
          <a:p>
            <a:pPr algn="ctr">
              <a:defRPr/>
            </a:pPr>
            <a:r>
              <a:rPr lang="en-US" dirty="0"/>
              <a:t>You can now multi-select, and search within filters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762000"/>
            <a:ext cx="7772400" cy="762000"/>
          </a:xfrm>
        </p:spPr>
        <p:txBody>
          <a:bodyPr/>
          <a:lstStyle/>
          <a:p>
            <a:r>
              <a:rPr lang="en-US" altLang="en-US" sz="3600" dirty="0" smtClean="0"/>
              <a:t>Objectives</a:t>
            </a:r>
          </a:p>
        </p:txBody>
      </p:sp>
      <p:sp>
        <p:nvSpPr>
          <p:cNvPr id="3" name="Content Placeholder 2"/>
          <p:cNvSpPr>
            <a:spLocks noGrp="1"/>
          </p:cNvSpPr>
          <p:nvPr>
            <p:ph idx="1"/>
          </p:nvPr>
        </p:nvSpPr>
        <p:spPr>
          <a:xfrm>
            <a:off x="685800" y="1447800"/>
            <a:ext cx="7772400" cy="4495800"/>
          </a:xfrm>
        </p:spPr>
        <p:txBody>
          <a:bodyPr/>
          <a:lstStyle/>
          <a:p>
            <a:pPr marL="0" indent="0">
              <a:buFontTx/>
              <a:buNone/>
              <a:defRPr/>
            </a:pPr>
            <a:r>
              <a:rPr lang="en-US" sz="2600" dirty="0" smtClean="0"/>
              <a:t>1) Describe </a:t>
            </a:r>
            <a:r>
              <a:rPr lang="en-US" sz="2600" b="1" dirty="0" smtClean="0"/>
              <a:t>why your reporting matters</a:t>
            </a:r>
            <a:r>
              <a:rPr lang="en-US" sz="2600" dirty="0" smtClean="0"/>
              <a:t> to 	various audiences</a:t>
            </a:r>
          </a:p>
          <a:p>
            <a:pPr marL="514350" indent="-514350">
              <a:buFontTx/>
              <a:buAutoNum type="arabicParenR"/>
              <a:defRPr/>
            </a:pPr>
            <a:endParaRPr lang="en-US" sz="600" dirty="0" smtClean="0"/>
          </a:p>
          <a:p>
            <a:pPr marL="0" indent="0">
              <a:buFontTx/>
              <a:buNone/>
              <a:defRPr/>
            </a:pPr>
            <a:r>
              <a:rPr lang="en-US" sz="2600" dirty="0" smtClean="0"/>
              <a:t>2) Understand </a:t>
            </a:r>
            <a:r>
              <a:rPr lang="en-US" sz="2600" b="1" dirty="0" smtClean="0"/>
              <a:t>who uses your reporting data </a:t>
            </a:r>
            <a:r>
              <a:rPr lang="en-US" sz="2600" dirty="0" smtClean="0"/>
              <a:t>for 	what purposes</a:t>
            </a:r>
          </a:p>
          <a:p>
            <a:pPr marL="0" indent="0">
              <a:buFontTx/>
              <a:buNone/>
              <a:defRPr/>
            </a:pPr>
            <a:endParaRPr lang="en-US" sz="600" dirty="0" smtClean="0"/>
          </a:p>
          <a:p>
            <a:pPr marL="0" indent="0">
              <a:buFontTx/>
              <a:buNone/>
              <a:defRPr/>
            </a:pPr>
            <a:r>
              <a:rPr lang="en-US" sz="2600" dirty="0" smtClean="0"/>
              <a:t>3) Effectively </a:t>
            </a:r>
            <a:r>
              <a:rPr lang="en-US" sz="2600" b="1" dirty="0" smtClean="0"/>
              <a:t>classify your projects</a:t>
            </a:r>
            <a:r>
              <a:rPr lang="en-US" sz="2600" dirty="0" smtClean="0"/>
              <a:t> and 	understand why it matters to do so</a:t>
            </a:r>
          </a:p>
          <a:p>
            <a:pPr marL="0" indent="0">
              <a:buFontTx/>
              <a:buNone/>
              <a:defRPr/>
            </a:pPr>
            <a:endParaRPr lang="en-US" sz="600" dirty="0" smtClean="0"/>
          </a:p>
          <a:p>
            <a:pPr marL="0" indent="0">
              <a:buFontTx/>
              <a:buNone/>
              <a:defRPr/>
            </a:pPr>
            <a:r>
              <a:rPr lang="en-US" sz="2600" dirty="0" smtClean="0"/>
              <a:t>4) </a:t>
            </a:r>
            <a:r>
              <a:rPr lang="en-US" sz="2600" b="1" dirty="0" smtClean="0"/>
              <a:t>Conduct project searches</a:t>
            </a:r>
            <a:r>
              <a:rPr lang="en-US" sz="2600" dirty="0" smtClean="0"/>
              <a:t> in NIFA’s Data 	Gateway</a:t>
            </a:r>
          </a:p>
          <a:p>
            <a:pPr marL="0" indent="0">
              <a:buFontTx/>
              <a:buNone/>
              <a:defRPr/>
            </a:pPr>
            <a:endParaRPr lang="en-US" sz="600" dirty="0" smtClean="0"/>
          </a:p>
          <a:p>
            <a:pPr marL="0" indent="0">
              <a:buFontTx/>
              <a:buNone/>
              <a:defRPr/>
            </a:pPr>
            <a:r>
              <a:rPr lang="en-US" sz="2600" dirty="0" smtClean="0"/>
              <a:t>5) Effectively </a:t>
            </a:r>
            <a:r>
              <a:rPr lang="en-US" sz="2600" b="1" dirty="0" smtClean="0"/>
              <a:t>initiate and report</a:t>
            </a:r>
            <a:r>
              <a:rPr lang="en-US" sz="2600" dirty="0" smtClean="0"/>
              <a:t> on your projects</a:t>
            </a:r>
          </a:p>
          <a:p>
            <a:pPr marL="0" indent="0">
              <a:buFontTx/>
              <a:buNone/>
              <a:defRPr/>
            </a:pPr>
            <a:endParaRPr lang="en-US" sz="600" dirty="0" smtClean="0"/>
          </a:p>
          <a:p>
            <a:pPr marL="0" indent="0">
              <a:buFontTx/>
              <a:buNone/>
              <a:defRPr/>
            </a:pPr>
            <a:r>
              <a:rPr lang="en-US" sz="2600" dirty="0" smtClean="0"/>
              <a:t>6) Understand </a:t>
            </a:r>
            <a:r>
              <a:rPr lang="en-US" sz="2600" b="1" dirty="0" smtClean="0"/>
              <a:t>NIFA’s communications channels</a:t>
            </a:r>
            <a:r>
              <a:rPr lang="en-US" sz="2600" dirty="0" smtClean="0"/>
              <a:t> 	for publicizing your work</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17525" y="736600"/>
            <a:ext cx="8139113" cy="881063"/>
          </a:xfrm>
        </p:spPr>
        <p:txBody>
          <a:bodyPr/>
          <a:lstStyle/>
          <a:p>
            <a:r>
              <a:rPr lang="en-US" altLang="en-US" sz="3600" b="1" smtClean="0"/>
              <a:t>Assisted Searching: Project Details</a:t>
            </a:r>
          </a:p>
        </p:txBody>
      </p:sp>
      <p:sp>
        <p:nvSpPr>
          <p:cNvPr id="39939" name="Text Placeholder 2"/>
          <p:cNvSpPr>
            <a:spLocks noGrp="1"/>
          </p:cNvSpPr>
          <p:nvPr>
            <p:ph type="body" idx="1"/>
          </p:nvPr>
        </p:nvSpPr>
        <p:spPr>
          <a:xfrm>
            <a:off x="517525" y="1692275"/>
            <a:ext cx="8139113" cy="4648200"/>
          </a:xfrm>
        </p:spPr>
        <p:txBody>
          <a:bodyPr/>
          <a:lstStyle/>
          <a:p>
            <a:r>
              <a:rPr lang="en-US" altLang="en-US" dirty="0" smtClean="0"/>
              <a:t>For searching using one or more Classifications, Program Areas, Projects, or a set of projects for a particular Program, State, Institution, or Topic</a:t>
            </a:r>
          </a:p>
          <a:p>
            <a:endParaRPr lang="en-US" altLang="en-US" sz="1000" dirty="0" smtClean="0"/>
          </a:p>
          <a:p>
            <a:pPr>
              <a:spcBef>
                <a:spcPct val="0"/>
              </a:spcBef>
            </a:pPr>
            <a:r>
              <a:rPr lang="en-US" altLang="en-US" dirty="0" smtClean="0"/>
              <a:t>Search by Keyword or Phrase using ‘terms’ search box:</a:t>
            </a:r>
          </a:p>
          <a:p>
            <a:pPr>
              <a:spcBef>
                <a:spcPct val="0"/>
              </a:spcBef>
            </a:pPr>
            <a:r>
              <a:rPr lang="en-US" altLang="en-US" dirty="0" smtClean="0"/>
              <a:t>	Enclose phrases in quotes i.e. “Climate Change”</a:t>
            </a:r>
          </a:p>
          <a:p>
            <a:pPr>
              <a:spcBef>
                <a:spcPct val="0"/>
              </a:spcBef>
            </a:pPr>
            <a:r>
              <a:rPr lang="en-US" altLang="en-US" dirty="0" smtClean="0"/>
              <a:t>	Use AND, OR, NOT joiners between terms</a:t>
            </a:r>
          </a:p>
          <a:p>
            <a:pPr>
              <a:spcBef>
                <a:spcPct val="0"/>
              </a:spcBef>
            </a:pPr>
            <a:r>
              <a:rPr lang="en-US" altLang="en-US" dirty="0" smtClean="0"/>
              <a:t>	Use * as a wildcard character</a:t>
            </a:r>
          </a:p>
          <a:p>
            <a:endParaRPr lang="en-US" altLang="en-US" sz="800" dirty="0" smtClean="0"/>
          </a:p>
          <a:p>
            <a:r>
              <a:rPr lang="en-US" altLang="en-US" dirty="0" smtClean="0"/>
              <a:t>Includes Project Initiation and Progress fields under the “Show these fields in the results…” box.</a:t>
            </a:r>
          </a:p>
          <a:p>
            <a:endParaRPr lang="en-US" altLang="en-US" sz="1000" dirty="0" smtClean="0"/>
          </a:p>
          <a:p>
            <a:r>
              <a:rPr lang="en-US" altLang="en-US" dirty="0" smtClean="0"/>
              <a:t>You can now multi-select filter values, or start to type the value in the filter search box to select values under filters</a:t>
            </a:r>
          </a:p>
          <a:p>
            <a:endParaRPr lang="en-US" altLang="en-US" sz="800" dirty="0" smtClean="0"/>
          </a:p>
          <a:p>
            <a:endParaRPr lang="en-US" altLang="en-US" sz="800" dirty="0" smtClean="0"/>
          </a:p>
          <a:p>
            <a:endParaRPr lang="en-US" altLang="en-US" sz="800" dirty="0" smtClean="0"/>
          </a:p>
          <a:p>
            <a:endParaRPr lang="en-US" altLang="en-US" sz="800" dirty="0" smtClean="0"/>
          </a:p>
        </p:txBody>
      </p:sp>
      <p:sp>
        <p:nvSpPr>
          <p:cNvPr id="39940" name="TextBox 3"/>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nifa.usda.gov/data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3063875"/>
            <a:ext cx="6926263"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250" y="6211888"/>
            <a:ext cx="6548438" cy="55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88" name="TextBox 5"/>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nifa.usda.gov/data</a:t>
            </a:r>
          </a:p>
        </p:txBody>
      </p:sp>
      <p:sp>
        <p:nvSpPr>
          <p:cNvPr id="41989" name="TextBox 3"/>
          <p:cNvSpPr txBox="1">
            <a:spLocks noChangeArrowheads="1"/>
          </p:cNvSpPr>
          <p:nvPr/>
        </p:nvSpPr>
        <p:spPr bwMode="auto">
          <a:xfrm>
            <a:off x="374650" y="1655763"/>
            <a:ext cx="82978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508000" indent="-508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buFontTx/>
              <a:buAutoNum type="arabicPeriod"/>
            </a:pPr>
            <a:r>
              <a:rPr lang="en-US" altLang="en-US" sz="2100" b="1"/>
              <a:t> Document View </a:t>
            </a:r>
            <a:r>
              <a:rPr lang="en-US" altLang="en-US" sz="2100"/>
              <a:t>accommodates large text or multiple entry text fields in Progress Reports including the Progress Details fields and Project CRIS Classifications</a:t>
            </a:r>
          </a:p>
          <a:p>
            <a:pPr lvl="1">
              <a:buFontTx/>
              <a:buAutoNum type="arabicPeriod"/>
            </a:pPr>
            <a:r>
              <a:rPr lang="en-US" altLang="en-US" sz="2100" b="1"/>
              <a:t>Tabular View </a:t>
            </a:r>
            <a:r>
              <a:rPr lang="en-US" altLang="en-US" sz="2100"/>
              <a:t>(Default) – similar to Financial Details</a:t>
            </a:r>
          </a:p>
          <a:p>
            <a:endParaRPr lang="en-US" altLang="en-US"/>
          </a:p>
        </p:txBody>
      </p:sp>
      <p:cxnSp>
        <p:nvCxnSpPr>
          <p:cNvPr id="41990" name="Straight Arrow Connector 6"/>
          <p:cNvCxnSpPr>
            <a:cxnSpLocks noChangeShapeType="1"/>
          </p:cNvCxnSpPr>
          <p:nvPr/>
        </p:nvCxnSpPr>
        <p:spPr bwMode="auto">
          <a:xfrm flipH="1">
            <a:off x="5791200" y="5924550"/>
            <a:ext cx="436563" cy="444500"/>
          </a:xfrm>
          <a:prstGeom prst="straightConnector1">
            <a:avLst/>
          </a:prstGeom>
          <a:noFill/>
          <a:ln w="57150"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1" name="Title 1"/>
          <p:cNvSpPr txBox="1">
            <a:spLocks/>
          </p:cNvSpPr>
          <p:nvPr/>
        </p:nvSpPr>
        <p:spPr bwMode="auto">
          <a:xfrm>
            <a:off x="533400" y="1003300"/>
            <a:ext cx="8139113" cy="65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1">
                <a:solidFill>
                  <a:schemeClr val="tx2"/>
                </a:solidFill>
              </a:rPr>
              <a:t>Two Ways to View Results: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altLang="en-US" smtClean="0"/>
          </a:p>
        </p:txBody>
      </p:sp>
      <p:sp>
        <p:nvSpPr>
          <p:cNvPr id="43011" name="Text Placeholder 2"/>
          <p:cNvSpPr>
            <a:spLocks noGrp="1"/>
          </p:cNvSpPr>
          <p:nvPr>
            <p:ph type="body" idx="1"/>
          </p:nvPr>
        </p:nvSpPr>
        <p:spPr/>
        <p:txBody>
          <a:bodyPr/>
          <a:lstStyle/>
          <a:p>
            <a:endParaRPr lang="en-US" altLang="en-US" smtClean="0"/>
          </a:p>
        </p:txBody>
      </p:sp>
      <p:pic>
        <p:nvPicPr>
          <p:cNvPr id="430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868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23888" y="914400"/>
            <a:ext cx="7886700" cy="1033463"/>
          </a:xfrm>
        </p:spPr>
        <p:txBody>
          <a:bodyPr/>
          <a:lstStyle/>
          <a:p>
            <a:r>
              <a:rPr lang="en-US" altLang="en-US" sz="3600" b="1" smtClean="0"/>
              <a:t>When to Use Financial Details</a:t>
            </a:r>
          </a:p>
        </p:txBody>
      </p:sp>
      <p:sp>
        <p:nvSpPr>
          <p:cNvPr id="45059" name="Text Placeholder 2"/>
          <p:cNvSpPr>
            <a:spLocks noGrp="1"/>
          </p:cNvSpPr>
          <p:nvPr>
            <p:ph type="body" idx="1"/>
          </p:nvPr>
        </p:nvSpPr>
        <p:spPr>
          <a:xfrm>
            <a:off x="623888" y="2057400"/>
            <a:ext cx="7886700" cy="3956050"/>
          </a:xfrm>
        </p:spPr>
        <p:txBody>
          <a:bodyPr/>
          <a:lstStyle/>
          <a:p>
            <a:r>
              <a:rPr lang="en-US" altLang="en-US" dirty="0" smtClean="0"/>
              <a:t>The only source of funding information for Formula/Capacity projects, available for export.</a:t>
            </a:r>
          </a:p>
          <a:p>
            <a:endParaRPr lang="en-US" altLang="en-US" sz="1000" dirty="0" smtClean="0"/>
          </a:p>
          <a:p>
            <a:r>
              <a:rPr lang="en-US" altLang="en-US" dirty="0" smtClean="0"/>
              <a:t>When you only need information from the REEport Financial Report for the projects you are reporting on.</a:t>
            </a:r>
          </a:p>
          <a:p>
            <a:endParaRPr lang="en-US" altLang="en-US" sz="1000" dirty="0" smtClean="0"/>
          </a:p>
          <a:p>
            <a:r>
              <a:rPr lang="en-US" altLang="en-US" dirty="0" smtClean="0"/>
              <a:t>Can still search by project using all the same identifiers with the addition of </a:t>
            </a:r>
            <a:r>
              <a:rPr lang="en-US" altLang="en-US" u="sng" dirty="0" smtClean="0"/>
              <a:t>Department</a:t>
            </a:r>
            <a:r>
              <a:rPr lang="en-US" altLang="en-US" dirty="0" smtClean="0"/>
              <a:t>.</a:t>
            </a:r>
          </a:p>
          <a:p>
            <a:endParaRPr lang="en-US" altLang="en-US" sz="1000" dirty="0" smtClean="0"/>
          </a:p>
          <a:p>
            <a:r>
              <a:rPr lang="en-US" altLang="en-US" dirty="0" smtClean="0"/>
              <a:t>Note that, in order to view funding in this search, weighted by Classification topics, you need to choose the Project Classifications field in the “Show these fields in the results…” box and click search.</a:t>
            </a:r>
          </a:p>
          <a:p>
            <a:endParaRPr lang="en-US" altLang="en-US" dirty="0" smtClean="0"/>
          </a:p>
          <a:p>
            <a:endParaRPr lang="en-US" altLang="en-US" dirty="0" smtClean="0"/>
          </a:p>
        </p:txBody>
      </p:sp>
      <p:sp>
        <p:nvSpPr>
          <p:cNvPr id="45060" name="TextBox 3"/>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nifa.usda.gov/data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23888" y="1066800"/>
            <a:ext cx="7886700" cy="881063"/>
          </a:xfrm>
        </p:spPr>
        <p:txBody>
          <a:bodyPr/>
          <a:lstStyle/>
          <a:p>
            <a:r>
              <a:rPr lang="en-US" altLang="en-US" sz="4000" b="1" smtClean="0"/>
              <a:t>When to Use Advanced Search</a:t>
            </a:r>
          </a:p>
        </p:txBody>
      </p:sp>
      <p:sp>
        <p:nvSpPr>
          <p:cNvPr id="65539" name="Text Placeholder 2"/>
          <p:cNvSpPr>
            <a:spLocks noGrp="1"/>
          </p:cNvSpPr>
          <p:nvPr>
            <p:ph type="body" idx="1"/>
          </p:nvPr>
        </p:nvSpPr>
        <p:spPr>
          <a:xfrm>
            <a:off x="623888" y="2133600"/>
            <a:ext cx="7886700" cy="3956050"/>
          </a:xfrm>
        </p:spPr>
        <p:txBody>
          <a:bodyPr/>
          <a:lstStyle/>
          <a:p>
            <a:pPr marL="342900" indent="-342900">
              <a:buFont typeface="Arial" panose="020B0604020202020204" pitchFamily="34" charset="0"/>
              <a:buChar char="•"/>
              <a:defRPr/>
            </a:pPr>
            <a:r>
              <a:rPr lang="en-US" altLang="en-US" dirty="0" smtClean="0"/>
              <a:t>Replaces the CRIS Professional Search</a:t>
            </a:r>
          </a:p>
          <a:p>
            <a:pPr marL="342900" indent="-342900">
              <a:buFont typeface="Arial" panose="020B0604020202020204" pitchFamily="34" charset="0"/>
              <a:buChar char="•"/>
              <a:defRPr/>
            </a:pPr>
            <a:endParaRPr lang="en-US" altLang="en-US" sz="1200" dirty="0"/>
          </a:p>
          <a:p>
            <a:pPr marL="342900" indent="-342900">
              <a:buFont typeface="Arial" panose="020B0604020202020204" pitchFamily="34" charset="0"/>
              <a:buChar char="•"/>
              <a:defRPr/>
            </a:pPr>
            <a:r>
              <a:rPr lang="en-US" altLang="en-US" dirty="0" smtClean="0"/>
              <a:t>Best when using multiple values for multiple fields, ranges, or excluding specific values in a search.</a:t>
            </a:r>
          </a:p>
          <a:p>
            <a:pPr marL="342900" indent="-342900">
              <a:buFont typeface="Arial" panose="020B0604020202020204" pitchFamily="34" charset="0"/>
              <a:buChar char="•"/>
              <a:defRPr/>
            </a:pPr>
            <a:endParaRPr lang="en-US" altLang="en-US" sz="1200" dirty="0"/>
          </a:p>
          <a:p>
            <a:pPr marL="342900" indent="-342900">
              <a:buFont typeface="Arial" panose="020B0604020202020204" pitchFamily="34" charset="0"/>
              <a:buChar char="•"/>
              <a:defRPr/>
            </a:pPr>
            <a:r>
              <a:rPr lang="en-US" altLang="en-US" dirty="0" smtClean="0"/>
              <a:t>Use for longer searchers where dependent or nested criteria are needed to isolate the projects you need.</a:t>
            </a:r>
          </a:p>
          <a:p>
            <a:pPr>
              <a:defRPr/>
            </a:pPr>
            <a:endParaRPr lang="en-US" altLang="en-US" sz="1200" dirty="0" smtClean="0"/>
          </a:p>
          <a:p>
            <a:pPr marL="342900" indent="-342900">
              <a:buFont typeface="Arial" panose="020B0604020202020204" pitchFamily="34" charset="0"/>
              <a:buChar char="•"/>
              <a:defRPr/>
            </a:pPr>
            <a:r>
              <a:rPr lang="en-US" altLang="en-US" dirty="0" smtClean="0"/>
              <a:t>These are the same fields as Project Details, but with additional search functionality.</a:t>
            </a:r>
          </a:p>
          <a:p>
            <a:pPr lvl="1">
              <a:defRPr/>
            </a:pPr>
            <a:r>
              <a:rPr lang="en-US" altLang="en-US" dirty="0" smtClean="0"/>
              <a:t>See the Data Gateway Resource Page for a full list of data elements and the values available.</a:t>
            </a:r>
          </a:p>
          <a:p>
            <a:pPr lvl="1">
              <a:defRPr/>
            </a:pPr>
            <a:endParaRPr lang="en-US" altLang="en-US" dirty="0"/>
          </a:p>
          <a:p>
            <a:pPr marL="342900" indent="-342900">
              <a:buFont typeface="Arial" panose="020B0604020202020204" pitchFamily="34" charset="0"/>
              <a:buChar char="•"/>
              <a:defRPr/>
            </a:pPr>
            <a:endParaRPr lang="en-US" altLang="en-US" dirty="0" smtClean="0"/>
          </a:p>
        </p:txBody>
      </p:sp>
      <p:sp>
        <p:nvSpPr>
          <p:cNvPr id="47108" name="TextBox 3"/>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nifa.usda.gov/data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64129" y="0"/>
            <a:ext cx="9079871" cy="6324600"/>
          </a:xfrm>
          <a:prstGeom prst="rect">
            <a:avLst/>
          </a:prstGeom>
        </p:spPr>
      </p:pic>
    </p:spTree>
    <p:extLst>
      <p:ext uri="{BB962C8B-B14F-4D97-AF65-F5344CB8AC3E}">
        <p14:creationId xmlns:p14="http://schemas.microsoft.com/office/powerpoint/2010/main" val="3981103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1981200"/>
            <a:ext cx="7772400" cy="1447800"/>
          </a:xfrm>
        </p:spPr>
        <p:txBody>
          <a:bodyPr/>
          <a:lstStyle/>
          <a:p>
            <a:r>
              <a:rPr lang="en-US" altLang="en-US" smtClean="0"/>
              <a:t>Part IV: What makes for a good progress report?</a:t>
            </a:r>
          </a:p>
        </p:txBody>
      </p:sp>
      <p:sp>
        <p:nvSpPr>
          <p:cNvPr id="49155" name="Content Placeholder 2"/>
          <p:cNvSpPr>
            <a:spLocks noGrp="1"/>
          </p:cNvSpPr>
          <p:nvPr>
            <p:ph idx="1"/>
          </p:nvPr>
        </p:nvSpPr>
        <p:spPr>
          <a:xfrm>
            <a:off x="685800" y="3581400"/>
            <a:ext cx="7924800" cy="685800"/>
          </a:xfrm>
        </p:spPr>
        <p:txBody>
          <a:bodyPr/>
          <a:lstStyle/>
          <a:p>
            <a:pPr marL="0" indent="0" algn="ctr">
              <a:buFontTx/>
              <a:buNone/>
            </a:pPr>
            <a:r>
              <a:rPr lang="en-US" altLang="en-US" smtClean="0"/>
              <a:t>Tips on how to </a:t>
            </a:r>
            <a:r>
              <a:rPr lang="en-US" altLang="en-US" b="1" smtClean="0"/>
              <a:t>effectively</a:t>
            </a:r>
            <a:r>
              <a:rPr lang="en-US" altLang="en-US" smtClean="0"/>
              <a:t> write about planned and past project progress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685800" y="554038"/>
            <a:ext cx="7772400" cy="1447800"/>
          </a:xfrm>
        </p:spPr>
        <p:txBody>
          <a:bodyPr/>
          <a:lstStyle/>
          <a:p>
            <a:pPr marL="342900" indent="-342900" eaLnBrk="1" hangingPunct="1"/>
            <a:r>
              <a:rPr lang="en-US" altLang="en-US" sz="3600" smtClean="0"/>
              <a:t>Project Initiation</a:t>
            </a:r>
          </a:p>
        </p:txBody>
      </p:sp>
      <p:pic>
        <p:nvPicPr>
          <p:cNvPr id="50179" name="Picture 1"/>
          <p:cNvPicPr>
            <a:picLocks noChangeAspect="1"/>
          </p:cNvPicPr>
          <p:nvPr/>
        </p:nvPicPr>
        <p:blipFill>
          <a:blip r:embed="rId3">
            <a:extLst>
              <a:ext uri="{28A0092B-C50C-407E-A947-70E740481C1C}">
                <a14:useLocalDpi xmlns:a14="http://schemas.microsoft.com/office/drawing/2010/main" val="0"/>
              </a:ext>
            </a:extLst>
          </a:blip>
          <a:srcRect b="71051"/>
          <a:stretch>
            <a:fillRect/>
          </a:stretch>
        </p:blipFill>
        <p:spPr bwMode="auto">
          <a:xfrm>
            <a:off x="685800" y="2514600"/>
            <a:ext cx="83137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2"/>
          <p:cNvSpPr txBox="1">
            <a:spLocks noChangeArrowheads="1"/>
          </p:cNvSpPr>
          <p:nvPr/>
        </p:nvSpPr>
        <p:spPr bwMode="auto">
          <a:xfrm>
            <a:off x="5715000" y="6415088"/>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t>REEport – Project Initiation</a:t>
            </a:r>
          </a:p>
        </p:txBody>
      </p:sp>
      <p:sp>
        <p:nvSpPr>
          <p:cNvPr id="2" name="Oval 1"/>
          <p:cNvSpPr>
            <a:spLocks noChangeArrowheads="1"/>
          </p:cNvSpPr>
          <p:nvPr/>
        </p:nvSpPr>
        <p:spPr bwMode="auto">
          <a:xfrm>
            <a:off x="1828800" y="4114800"/>
            <a:ext cx="457200" cy="228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10" name="Oval 9"/>
          <p:cNvSpPr>
            <a:spLocks noChangeArrowheads="1"/>
          </p:cNvSpPr>
          <p:nvPr/>
        </p:nvSpPr>
        <p:spPr bwMode="auto">
          <a:xfrm>
            <a:off x="3962400" y="4114800"/>
            <a:ext cx="457200" cy="228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11" name="Oval 10"/>
          <p:cNvSpPr>
            <a:spLocks noChangeArrowheads="1"/>
          </p:cNvSpPr>
          <p:nvPr/>
        </p:nvSpPr>
        <p:spPr bwMode="auto">
          <a:xfrm>
            <a:off x="4495800" y="4114800"/>
            <a:ext cx="457200" cy="228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12" name="Oval 11"/>
          <p:cNvSpPr>
            <a:spLocks noChangeArrowheads="1"/>
          </p:cNvSpPr>
          <p:nvPr/>
        </p:nvSpPr>
        <p:spPr bwMode="auto">
          <a:xfrm>
            <a:off x="2819400" y="4114800"/>
            <a:ext cx="457200" cy="228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5334000"/>
            <a:ext cx="8686800" cy="132397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52227" name="Title 2"/>
          <p:cNvSpPr>
            <a:spLocks noGrp="1"/>
          </p:cNvSpPr>
          <p:nvPr>
            <p:ph type="title"/>
          </p:nvPr>
        </p:nvSpPr>
        <p:spPr>
          <a:xfrm>
            <a:off x="685800" y="457200"/>
            <a:ext cx="7772400" cy="1447800"/>
          </a:xfrm>
        </p:spPr>
        <p:txBody>
          <a:bodyPr/>
          <a:lstStyle/>
          <a:p>
            <a:pPr marL="342900" indent="-342900" eaLnBrk="1" hangingPunct="1"/>
            <a:r>
              <a:rPr lang="en-US" altLang="en-US" sz="3600" smtClean="0"/>
              <a:t>Project Initiation</a:t>
            </a:r>
          </a:p>
        </p:txBody>
      </p:sp>
      <p:sp>
        <p:nvSpPr>
          <p:cNvPr id="10" name="Content Placeholder 1"/>
          <p:cNvSpPr>
            <a:spLocks noGrp="1"/>
          </p:cNvSpPr>
          <p:nvPr>
            <p:ph idx="1"/>
          </p:nvPr>
        </p:nvSpPr>
        <p:spPr>
          <a:xfrm>
            <a:off x="685800" y="1447800"/>
            <a:ext cx="7772400" cy="3429000"/>
          </a:xfrm>
        </p:spPr>
        <p:txBody>
          <a:bodyPr/>
          <a:lstStyle/>
          <a:p>
            <a:pPr eaLnBrk="1" hangingPunct="1"/>
            <a:r>
              <a:rPr lang="en-US" altLang="en-US" sz="2800" smtClean="0"/>
              <a:t>Goals</a:t>
            </a:r>
          </a:p>
          <a:p>
            <a:pPr lvl="1" eaLnBrk="1" hangingPunct="1"/>
            <a:r>
              <a:rPr lang="en-US" altLang="en-US" sz="2400" u="sng" smtClean="0"/>
              <a:t>Goal</a:t>
            </a:r>
            <a:r>
              <a:rPr lang="en-US" altLang="en-US" sz="2400" smtClean="0"/>
              <a:t>: broad statement of your project’s purpose</a:t>
            </a:r>
          </a:p>
          <a:p>
            <a:pPr lvl="1" eaLnBrk="1" hangingPunct="1"/>
            <a:r>
              <a:rPr lang="en-US" altLang="en-US" sz="2400" u="sng" smtClean="0"/>
              <a:t>Corresponding objectives</a:t>
            </a:r>
            <a:r>
              <a:rPr lang="en-US" altLang="en-US" sz="2400" smtClean="0"/>
              <a:t>: specific, measurable, attainable actions required for achieving goal</a:t>
            </a:r>
          </a:p>
          <a:p>
            <a:pPr eaLnBrk="1" hangingPunct="1"/>
            <a:r>
              <a:rPr lang="en-US" altLang="en-US" sz="2800" smtClean="0"/>
              <a:t>Methods</a:t>
            </a:r>
          </a:p>
          <a:p>
            <a:pPr lvl="1" eaLnBrk="1" hangingPunct="1"/>
            <a:r>
              <a:rPr lang="en-US" altLang="en-US" sz="2400" u="sng" smtClean="0"/>
              <a:t>Efforts</a:t>
            </a:r>
            <a:r>
              <a:rPr lang="en-US" altLang="en-US" sz="2400" smtClean="0"/>
              <a:t>: experiments, analyses, focus groups, instruction, workshops, outreach</a:t>
            </a:r>
          </a:p>
          <a:p>
            <a:pPr lvl="1" eaLnBrk="1" hangingPunct="1"/>
            <a:r>
              <a:rPr lang="en-US" altLang="en-US" sz="2400" u="sng" smtClean="0"/>
              <a:t>Evaluation</a:t>
            </a:r>
            <a:r>
              <a:rPr lang="en-US" altLang="en-US" sz="2400" smtClean="0"/>
              <a:t>: How will you assess whether your milestones and objectives have been met</a:t>
            </a:r>
          </a:p>
        </p:txBody>
      </p:sp>
      <p:sp>
        <p:nvSpPr>
          <p:cNvPr id="2" name="TextBox 1"/>
          <p:cNvSpPr txBox="1">
            <a:spLocks noChangeArrowheads="1"/>
          </p:cNvSpPr>
          <p:nvPr/>
        </p:nvSpPr>
        <p:spPr bwMode="auto">
          <a:xfrm>
            <a:off x="76200" y="5334000"/>
            <a:ext cx="891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Most of this information already exists in your project proposal</a:t>
            </a:r>
          </a:p>
          <a:p>
            <a:pPr algn="ctr">
              <a:spcBef>
                <a:spcPct val="0"/>
              </a:spcBef>
              <a:buFontTx/>
              <a:buNone/>
            </a:pPr>
            <a:endParaRPr lang="en-US" altLang="en-US" sz="800"/>
          </a:p>
          <a:p>
            <a:pPr algn="ctr">
              <a:spcBef>
                <a:spcPct val="0"/>
              </a:spcBef>
              <a:buFontTx/>
              <a:buNone/>
            </a:pPr>
            <a:r>
              <a:rPr lang="en-US" altLang="en-US" sz="2400"/>
              <a:t>You will refer to these each year when you complete your progress report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685800" y="457200"/>
            <a:ext cx="7772400" cy="1447800"/>
          </a:xfrm>
        </p:spPr>
        <p:txBody>
          <a:bodyPr/>
          <a:lstStyle/>
          <a:p>
            <a:pPr marL="342900" indent="-342900" eaLnBrk="1" hangingPunct="1"/>
            <a:r>
              <a:rPr lang="en-US" altLang="en-US" sz="3600" smtClean="0"/>
              <a:t>Project Initiation: Outcomes</a:t>
            </a:r>
          </a:p>
        </p:txBody>
      </p:sp>
      <p:sp>
        <p:nvSpPr>
          <p:cNvPr id="54275" name="Content Placeholder 1"/>
          <p:cNvSpPr>
            <a:spLocks noGrp="1"/>
          </p:cNvSpPr>
          <p:nvPr>
            <p:ph idx="1"/>
          </p:nvPr>
        </p:nvSpPr>
        <p:spPr>
          <a:xfrm>
            <a:off x="-228600" y="1600200"/>
            <a:ext cx="9829800" cy="3429000"/>
          </a:xfrm>
        </p:spPr>
        <p:txBody>
          <a:bodyPr/>
          <a:lstStyle/>
          <a:p>
            <a:pPr marL="0" indent="0" algn="ctr" eaLnBrk="1" hangingPunct="1">
              <a:buFontTx/>
              <a:buNone/>
            </a:pPr>
            <a:r>
              <a:rPr lang="en-US" altLang="en-US" sz="2200" b="1" smtClean="0"/>
              <a:t>In what ways do you anticipate your project will effect change?</a:t>
            </a:r>
          </a:p>
        </p:txBody>
      </p:sp>
      <p:sp>
        <p:nvSpPr>
          <p:cNvPr id="6" name="Content Placeholder 2"/>
          <p:cNvSpPr txBox="1">
            <a:spLocks/>
          </p:cNvSpPr>
          <p:nvPr/>
        </p:nvSpPr>
        <p:spPr bwMode="auto">
          <a:xfrm>
            <a:off x="457200" y="2286000"/>
            <a:ext cx="8305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eaLnBrk="1" hangingPunct="1">
              <a:buFontTx/>
              <a:buAutoNum type="arabicParenR"/>
              <a:defRPr/>
            </a:pPr>
            <a:r>
              <a:rPr lang="en-US" altLang="en-US" sz="2400" dirty="0" smtClean="0"/>
              <a:t>Change in </a:t>
            </a:r>
            <a:r>
              <a:rPr lang="en-US" altLang="en-US" sz="2400" b="1" dirty="0" smtClean="0"/>
              <a:t>Knowledge</a:t>
            </a:r>
            <a:r>
              <a:rPr lang="en-US" altLang="en-US" sz="2400" dirty="0" smtClean="0"/>
              <a:t>: </a:t>
            </a:r>
          </a:p>
          <a:p>
            <a:pPr marL="457200" lvl="1" indent="0" eaLnBrk="1" hangingPunct="1">
              <a:buFontTx/>
              <a:buNone/>
              <a:defRPr/>
            </a:pPr>
            <a:r>
              <a:rPr lang="en-US" altLang="en-US" sz="2400" dirty="0" smtClean="0"/>
              <a:t>	</a:t>
            </a:r>
            <a:r>
              <a:rPr lang="en-US" altLang="en-US" sz="2200" dirty="0" smtClean="0"/>
              <a:t>Occurs when a participant (scientist, trainee, citizen, 	etc.) learns or becomes aware.</a:t>
            </a:r>
            <a:r>
              <a:rPr lang="en-US" altLang="en-US" sz="2400" dirty="0" smtClean="0"/>
              <a:t> </a:t>
            </a:r>
          </a:p>
          <a:p>
            <a:pPr marL="457200" lvl="1" indent="0" eaLnBrk="1" hangingPunct="1">
              <a:buFontTx/>
              <a:buNone/>
              <a:defRPr/>
            </a:pPr>
            <a:r>
              <a:rPr lang="en-US" altLang="en-US" sz="2400" dirty="0" smtClean="0"/>
              <a:t>2) Change in </a:t>
            </a:r>
            <a:r>
              <a:rPr lang="en-US" altLang="en-US" sz="2400" b="1" dirty="0" smtClean="0"/>
              <a:t>Action</a:t>
            </a:r>
            <a:r>
              <a:rPr lang="en-US" altLang="en-US" sz="2400" dirty="0" smtClean="0"/>
              <a:t>: </a:t>
            </a:r>
          </a:p>
          <a:p>
            <a:pPr marL="457200" lvl="1" indent="0" eaLnBrk="1" hangingPunct="1">
              <a:buFontTx/>
              <a:buNone/>
              <a:defRPr/>
            </a:pPr>
            <a:r>
              <a:rPr lang="en-US" altLang="en-US" sz="2400" dirty="0"/>
              <a:t>	</a:t>
            </a:r>
            <a:r>
              <a:rPr lang="en-US" altLang="en-US" sz="2200" dirty="0" smtClean="0"/>
              <a:t>Occurs when there is a change in behavior or the 	participants act upon what they have learned 	(adoption of techniques and methods or a change in 	practice). </a:t>
            </a:r>
          </a:p>
          <a:p>
            <a:pPr marL="457200" lvl="1" indent="0" eaLnBrk="1" hangingPunct="1">
              <a:buFontTx/>
              <a:buNone/>
              <a:defRPr/>
            </a:pPr>
            <a:r>
              <a:rPr lang="en-US" altLang="en-US" sz="2400" dirty="0" smtClean="0"/>
              <a:t>3) Change in </a:t>
            </a:r>
            <a:r>
              <a:rPr lang="en-US" altLang="en-US" sz="2400" b="1" dirty="0" smtClean="0"/>
              <a:t>Condition</a:t>
            </a:r>
            <a:r>
              <a:rPr lang="en-US" altLang="en-US" sz="2400" dirty="0" smtClean="0"/>
              <a:t>: </a:t>
            </a:r>
          </a:p>
          <a:p>
            <a:pPr marL="457200" lvl="1" indent="0" eaLnBrk="1" hangingPunct="1">
              <a:buFontTx/>
              <a:buNone/>
              <a:defRPr/>
            </a:pPr>
            <a:r>
              <a:rPr lang="en-US" altLang="en-US" sz="2400" dirty="0"/>
              <a:t>	</a:t>
            </a:r>
            <a:r>
              <a:rPr lang="en-US" altLang="en-US" sz="2200" dirty="0" smtClean="0"/>
              <a:t>Occurs when a societal condition is changed due to a 	participant's action. </a:t>
            </a:r>
          </a:p>
          <a:p>
            <a:pPr eaLnBrk="1" hangingPunct="1">
              <a:defRPr/>
            </a:pPr>
            <a:endParaRPr lang="en-US" altLang="en-US" dirty="0" smtClean="0"/>
          </a:p>
        </p:txBody>
      </p:sp>
      <p:sp>
        <p:nvSpPr>
          <p:cNvPr id="7" name="Rectangle 6"/>
          <p:cNvSpPr>
            <a:spLocks noChangeArrowheads="1"/>
          </p:cNvSpPr>
          <p:nvPr/>
        </p:nvSpPr>
        <p:spPr bwMode="auto">
          <a:xfrm>
            <a:off x="228600" y="4086225"/>
            <a:ext cx="8686800" cy="132397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9" name="TextBox 8"/>
          <p:cNvSpPr txBox="1">
            <a:spLocks noChangeArrowheads="1"/>
          </p:cNvSpPr>
          <p:nvPr/>
        </p:nvSpPr>
        <p:spPr bwMode="auto">
          <a:xfrm>
            <a:off x="76200" y="4038600"/>
            <a:ext cx="891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Most of this information already exists in your project proposal</a:t>
            </a:r>
          </a:p>
          <a:p>
            <a:pPr algn="ctr">
              <a:spcBef>
                <a:spcPct val="0"/>
              </a:spcBef>
              <a:buFontTx/>
              <a:buNone/>
            </a:pPr>
            <a:endParaRPr lang="en-US" altLang="en-US" sz="800"/>
          </a:p>
          <a:p>
            <a:pPr algn="ctr">
              <a:spcBef>
                <a:spcPct val="0"/>
              </a:spcBef>
              <a:buFontTx/>
              <a:buNone/>
            </a:pPr>
            <a:r>
              <a:rPr lang="en-US" altLang="en-US" sz="2400"/>
              <a:t>You will refer to these each year when you complete your progress report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590800"/>
            <a:ext cx="7772400" cy="1447800"/>
          </a:xfrm>
        </p:spPr>
        <p:txBody>
          <a:bodyPr/>
          <a:lstStyle/>
          <a:p>
            <a:r>
              <a:rPr lang="en-US" altLang="en-US" dirty="0" smtClean="0"/>
              <a:t>Part I: Your reporting matters!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304800" y="685800"/>
            <a:ext cx="8686800" cy="1447800"/>
          </a:xfrm>
        </p:spPr>
        <p:txBody>
          <a:bodyPr/>
          <a:lstStyle/>
          <a:p>
            <a:pPr marL="342900" indent="-342900" eaLnBrk="1" hangingPunct="1"/>
            <a:r>
              <a:rPr lang="en-US" altLang="en-US" sz="3600" smtClean="0"/>
              <a:t>Project Initiation: Non-technical summary</a:t>
            </a:r>
          </a:p>
        </p:txBody>
      </p:sp>
      <p:sp>
        <p:nvSpPr>
          <p:cNvPr id="57347" name="Content Placeholder 1"/>
          <p:cNvSpPr>
            <a:spLocks noGrp="1"/>
          </p:cNvSpPr>
          <p:nvPr>
            <p:ph idx="1"/>
          </p:nvPr>
        </p:nvSpPr>
        <p:spPr>
          <a:xfrm>
            <a:off x="685800" y="1828800"/>
            <a:ext cx="7772400" cy="3429000"/>
          </a:xfrm>
        </p:spPr>
        <p:txBody>
          <a:bodyPr/>
          <a:lstStyle/>
          <a:p>
            <a:pPr eaLnBrk="1" hangingPunct="1"/>
            <a:r>
              <a:rPr lang="en-US" altLang="en-US" sz="2800" smtClean="0"/>
              <a:t>Arguably the most important section of your report!!</a:t>
            </a:r>
          </a:p>
          <a:p>
            <a:pPr eaLnBrk="1" hangingPunct="1"/>
            <a:endParaRPr lang="en-US" altLang="en-US" sz="600" smtClean="0"/>
          </a:p>
          <a:p>
            <a:pPr eaLnBrk="1" hangingPunct="1"/>
            <a:r>
              <a:rPr lang="en-US" altLang="en-US" sz="2800" smtClean="0"/>
              <a:t>This is your opportunity to clarify the importance of your project in </a:t>
            </a:r>
            <a:r>
              <a:rPr lang="en-US" altLang="en-US" sz="2800" b="1" smtClean="0"/>
              <a:t>non-technical terms </a:t>
            </a:r>
            <a:r>
              <a:rPr lang="en-US" altLang="en-US" sz="2800" smtClean="0"/>
              <a:t>that people without scientific backgrounds can understand</a:t>
            </a:r>
          </a:p>
          <a:p>
            <a:pPr eaLnBrk="1" hangingPunct="1"/>
            <a:endParaRPr lang="en-US" altLang="en-US" sz="600" smtClean="0"/>
          </a:p>
          <a:p>
            <a:pPr eaLnBrk="1" hangingPunct="1"/>
            <a:r>
              <a:rPr lang="en-US" altLang="en-US" sz="2800" smtClean="0"/>
              <a:t>This is the part that will be accessed by legislators who make decisions about funding allocations, general public, community leaders, and taxpayers</a:t>
            </a:r>
          </a:p>
          <a:p>
            <a:pPr eaLnBrk="1" hangingPunct="1"/>
            <a:endParaRPr lang="en-US" altLang="en-US" sz="2800" smtClean="0"/>
          </a:p>
          <a:p>
            <a:pPr eaLnBrk="1" hangingPunct="1"/>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a:xfrm>
            <a:off x="0" y="685800"/>
            <a:ext cx="9144000" cy="1447800"/>
          </a:xfrm>
        </p:spPr>
        <p:txBody>
          <a:bodyPr/>
          <a:lstStyle/>
          <a:p>
            <a:pPr marL="342900" indent="-342900" eaLnBrk="1" hangingPunct="1"/>
            <a:r>
              <a:rPr lang="en-US" altLang="en-US" sz="3000" smtClean="0"/>
              <a:t>Non-technical summaries are prominently displayed at the top of your public-facing progress report</a:t>
            </a:r>
          </a:p>
        </p:txBody>
      </p:sp>
      <p:pic>
        <p:nvPicPr>
          <p:cNvPr id="583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5554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76200" y="1219200"/>
            <a:ext cx="8915400" cy="4724400"/>
          </a:xfrm>
        </p:spPr>
        <p:txBody>
          <a:bodyPr/>
          <a:lstStyle/>
          <a:p>
            <a:pPr marL="0" indent="0" eaLnBrk="1" hangingPunct="1">
              <a:buFontTx/>
              <a:buNone/>
            </a:pPr>
            <a:endParaRPr lang="en-US" altLang="en-US" sz="2800" smtClean="0">
              <a:latin typeface="Gill Sans MT" panose="020B0502020104020203" pitchFamily="34" charset="0"/>
            </a:endParaRPr>
          </a:p>
          <a:p>
            <a:pPr marL="457200" lvl="1" indent="0" eaLnBrk="1" hangingPunct="1">
              <a:spcBef>
                <a:spcPct val="0"/>
              </a:spcBef>
              <a:buFontTx/>
              <a:buNone/>
            </a:pPr>
            <a:r>
              <a:rPr lang="en-US" altLang="en-US" sz="2600" smtClean="0"/>
              <a:t>1) What is the context of your project?  </a:t>
            </a:r>
          </a:p>
          <a:p>
            <a:pPr marL="457200" lvl="1" indent="0" eaLnBrk="1" hangingPunct="1">
              <a:spcBef>
                <a:spcPct val="0"/>
              </a:spcBef>
              <a:buFontTx/>
              <a:buNone/>
            </a:pPr>
            <a:r>
              <a:rPr lang="en-US" altLang="en-US" sz="2400" smtClean="0">
                <a:sym typeface="Wingdings" panose="05000000000000000000" pitchFamily="2" charset="2"/>
              </a:rPr>
              <a:t>	</a:t>
            </a:r>
            <a:r>
              <a:rPr lang="en-US" altLang="en-US" sz="2200" smtClean="0">
                <a:sym typeface="Wingdings" panose="05000000000000000000" pitchFamily="2" charset="2"/>
              </a:rPr>
              <a:t>What is the problem you are addressing and why does it 	matter? (Address the “so what?” of your work.)</a:t>
            </a:r>
            <a:endParaRPr lang="en-US" altLang="en-US" sz="2200" smtClean="0"/>
          </a:p>
          <a:p>
            <a:pPr marL="457200" lvl="1" indent="0" eaLnBrk="1" hangingPunct="1">
              <a:spcBef>
                <a:spcPct val="0"/>
              </a:spcBef>
              <a:buFontTx/>
              <a:buNone/>
            </a:pPr>
            <a:endParaRPr lang="en-US" altLang="en-US" sz="800" smtClean="0"/>
          </a:p>
          <a:p>
            <a:pPr marL="457200" lvl="1" indent="0" eaLnBrk="1" hangingPunct="1">
              <a:spcBef>
                <a:spcPct val="0"/>
              </a:spcBef>
              <a:buFontTx/>
              <a:buNone/>
            </a:pPr>
            <a:r>
              <a:rPr lang="en-US" altLang="en-US" sz="2600" smtClean="0"/>
              <a:t>2) How will you approach these issues?</a:t>
            </a:r>
          </a:p>
          <a:p>
            <a:pPr marL="457200" lvl="1" indent="0" eaLnBrk="1" hangingPunct="1">
              <a:spcBef>
                <a:spcPct val="0"/>
              </a:spcBef>
              <a:buFontTx/>
              <a:buNone/>
            </a:pPr>
            <a:r>
              <a:rPr lang="en-US" altLang="en-US" sz="2200" smtClean="0">
                <a:sym typeface="Wingdings" panose="05000000000000000000" pitchFamily="2" charset="2"/>
              </a:rPr>
              <a:t>	Brief, </a:t>
            </a:r>
            <a:r>
              <a:rPr lang="en-US" altLang="en-US" sz="2200" b="1" smtClean="0">
                <a:sym typeface="Wingdings" panose="05000000000000000000" pitchFamily="2" charset="2"/>
              </a:rPr>
              <a:t>non-technical</a:t>
            </a:r>
            <a:r>
              <a:rPr lang="en-US" altLang="en-US" sz="2200" smtClean="0">
                <a:sym typeface="Wingdings" panose="05000000000000000000" pitchFamily="2" charset="2"/>
              </a:rPr>
              <a:t> description of your </a:t>
            </a:r>
            <a:r>
              <a:rPr lang="en-US" altLang="en-US" sz="2200" smtClean="0">
                <a:solidFill>
                  <a:srgbClr val="FF0000"/>
                </a:solidFill>
                <a:sym typeface="Wingdings" panose="05000000000000000000" pitchFamily="2" charset="2"/>
              </a:rPr>
              <a:t>methods</a:t>
            </a:r>
            <a:endParaRPr lang="en-US" altLang="en-US" sz="2200" smtClean="0">
              <a:solidFill>
                <a:srgbClr val="FF0000"/>
              </a:solidFill>
            </a:endParaRPr>
          </a:p>
          <a:p>
            <a:pPr marL="457200" lvl="1" indent="0" eaLnBrk="1" hangingPunct="1">
              <a:spcBef>
                <a:spcPct val="0"/>
              </a:spcBef>
              <a:buFontTx/>
              <a:buNone/>
            </a:pPr>
            <a:endParaRPr lang="en-US" altLang="en-US" sz="800" b="1" smtClean="0">
              <a:solidFill>
                <a:srgbClr val="486993"/>
              </a:solidFill>
            </a:endParaRPr>
          </a:p>
          <a:p>
            <a:pPr marL="457200" lvl="1" indent="0" eaLnBrk="1" hangingPunct="1">
              <a:spcBef>
                <a:spcPct val="0"/>
              </a:spcBef>
              <a:buFontTx/>
              <a:buNone/>
            </a:pPr>
            <a:r>
              <a:rPr lang="en-US" altLang="en-US" sz="2600" smtClean="0"/>
              <a:t>3) What do you hope to accomplish through your 	work?</a:t>
            </a:r>
            <a:r>
              <a:rPr lang="en-US" altLang="en-US" smtClean="0"/>
              <a:t> </a:t>
            </a:r>
          </a:p>
          <a:p>
            <a:pPr marL="457200" lvl="1" indent="0" eaLnBrk="1" hangingPunct="1">
              <a:spcBef>
                <a:spcPct val="0"/>
              </a:spcBef>
              <a:buFontTx/>
              <a:buNone/>
            </a:pPr>
            <a:r>
              <a:rPr lang="en-US" altLang="en-US" sz="2400" smtClean="0">
                <a:sym typeface="Wingdings" panose="05000000000000000000" pitchFamily="2" charset="2"/>
              </a:rPr>
              <a:t>	</a:t>
            </a:r>
            <a:r>
              <a:rPr lang="en-US" altLang="en-US" sz="2200" smtClean="0">
                <a:sym typeface="Wingdings" panose="05000000000000000000" pitchFamily="2" charset="2"/>
              </a:rPr>
              <a:t>Anticipated </a:t>
            </a:r>
            <a:r>
              <a:rPr lang="en-US" altLang="en-US" sz="2200" smtClean="0">
                <a:solidFill>
                  <a:srgbClr val="FF0000"/>
                </a:solidFill>
                <a:sym typeface="Wingdings" panose="05000000000000000000" pitchFamily="2" charset="2"/>
              </a:rPr>
              <a:t>outcomes</a:t>
            </a:r>
            <a:r>
              <a:rPr lang="en-US" altLang="en-US" sz="2200" smtClean="0">
                <a:sym typeface="Wingdings" panose="05000000000000000000" pitchFamily="2" charset="2"/>
              </a:rPr>
              <a:t>/impacts</a:t>
            </a:r>
            <a:endParaRPr lang="en-US" altLang="en-US" sz="2200" smtClean="0"/>
          </a:p>
          <a:p>
            <a:pPr marL="457200" lvl="1" indent="0" eaLnBrk="1" hangingPunct="1">
              <a:spcBef>
                <a:spcPct val="0"/>
              </a:spcBef>
              <a:buFontTx/>
              <a:buNone/>
            </a:pPr>
            <a:endParaRPr lang="en-US" altLang="en-US" sz="800" b="1" smtClean="0">
              <a:solidFill>
                <a:srgbClr val="4C7F69"/>
              </a:solidFill>
            </a:endParaRPr>
          </a:p>
          <a:p>
            <a:pPr marL="457200" lvl="1" indent="0" eaLnBrk="1" hangingPunct="1">
              <a:spcBef>
                <a:spcPct val="0"/>
              </a:spcBef>
              <a:buFontTx/>
              <a:buNone/>
            </a:pPr>
            <a:r>
              <a:rPr lang="en-US" altLang="en-US" sz="2600" smtClean="0"/>
              <a:t>4) Why is this work important? How will your 	anticipated outcomes relate to the broader context?</a:t>
            </a:r>
          </a:p>
          <a:p>
            <a:pPr marL="457200" lvl="1" indent="0" eaLnBrk="1" hangingPunct="1">
              <a:spcBef>
                <a:spcPct val="0"/>
              </a:spcBef>
              <a:buFontTx/>
              <a:buNone/>
            </a:pPr>
            <a:r>
              <a:rPr lang="en-US" altLang="en-US" sz="2400" smtClean="0">
                <a:sym typeface="Wingdings" panose="05000000000000000000" pitchFamily="2" charset="2"/>
              </a:rPr>
              <a:t>	</a:t>
            </a:r>
            <a:r>
              <a:rPr lang="en-US" altLang="en-US" sz="2200" smtClean="0">
                <a:sym typeface="Wingdings" panose="05000000000000000000" pitchFamily="2" charset="2"/>
              </a:rPr>
              <a:t>How will your results affect the broad context of your 	project? (Consider your </a:t>
            </a:r>
            <a:r>
              <a:rPr lang="en-US" altLang="en-US" sz="2200" smtClean="0">
                <a:solidFill>
                  <a:srgbClr val="FF0000"/>
                </a:solidFill>
                <a:sym typeface="Wingdings" panose="05000000000000000000" pitchFamily="2" charset="2"/>
              </a:rPr>
              <a:t>goals</a:t>
            </a:r>
            <a:r>
              <a:rPr lang="en-US" altLang="en-US" sz="2200" smtClean="0">
                <a:sym typeface="Wingdings" panose="05000000000000000000" pitchFamily="2" charset="2"/>
              </a:rPr>
              <a:t> here.)</a:t>
            </a:r>
            <a:endParaRPr lang="en-US" altLang="en-US" sz="2200" smtClean="0">
              <a:latin typeface="Gill Sans MT" panose="020B0502020104020203" pitchFamily="34" charset="0"/>
            </a:endParaRPr>
          </a:p>
          <a:p>
            <a:pPr marL="457200" lvl="1" indent="0" eaLnBrk="1" hangingPunct="1">
              <a:spcBef>
                <a:spcPct val="0"/>
              </a:spcBef>
              <a:buFontTx/>
              <a:buNone/>
            </a:pPr>
            <a:endParaRPr lang="en-US" altLang="en-US" sz="2200" b="1" smtClean="0">
              <a:solidFill>
                <a:srgbClr val="C84C30"/>
              </a:solidFill>
              <a:latin typeface="Gill Sans MT" panose="020B0502020104020203" pitchFamily="34" charset="0"/>
            </a:endParaRPr>
          </a:p>
        </p:txBody>
      </p:sp>
      <p:sp>
        <p:nvSpPr>
          <p:cNvPr id="60419" name="Title 2"/>
          <p:cNvSpPr>
            <a:spLocks noGrp="1"/>
          </p:cNvSpPr>
          <p:nvPr>
            <p:ph type="title"/>
          </p:nvPr>
        </p:nvSpPr>
        <p:spPr>
          <a:xfrm>
            <a:off x="228600" y="533400"/>
            <a:ext cx="8686800" cy="1447800"/>
          </a:xfrm>
        </p:spPr>
        <p:txBody>
          <a:bodyPr/>
          <a:lstStyle/>
          <a:p>
            <a:pPr marL="342900" indent="-342900" eaLnBrk="1" hangingPunct="1"/>
            <a:r>
              <a:rPr lang="en-US" altLang="en-US" sz="3600" smtClean="0"/>
              <a:t>Project Initiation: Non-technical summary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2"/>
          <p:cNvSpPr>
            <a:spLocks noGrp="1"/>
          </p:cNvSpPr>
          <p:nvPr>
            <p:ph type="title"/>
          </p:nvPr>
        </p:nvSpPr>
        <p:spPr>
          <a:xfrm>
            <a:off x="685800" y="554038"/>
            <a:ext cx="7772400" cy="1447800"/>
          </a:xfrm>
        </p:spPr>
        <p:txBody>
          <a:bodyPr/>
          <a:lstStyle/>
          <a:p>
            <a:pPr marL="342900" indent="-342900" eaLnBrk="1" hangingPunct="1"/>
            <a:r>
              <a:rPr lang="en-US" altLang="en-US" sz="3600" smtClean="0"/>
              <a:t>Progress Report</a:t>
            </a:r>
          </a:p>
        </p:txBody>
      </p:sp>
      <p:sp>
        <p:nvSpPr>
          <p:cNvPr id="2" name="Oval 1"/>
          <p:cNvSpPr>
            <a:spLocks noChangeArrowheads="1"/>
          </p:cNvSpPr>
          <p:nvPr/>
        </p:nvSpPr>
        <p:spPr bwMode="auto">
          <a:xfrm>
            <a:off x="2209800" y="4038600"/>
            <a:ext cx="609600" cy="2286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8" name="Oval 7"/>
          <p:cNvSpPr>
            <a:spLocks noChangeArrowheads="1"/>
          </p:cNvSpPr>
          <p:nvPr/>
        </p:nvSpPr>
        <p:spPr bwMode="auto">
          <a:xfrm>
            <a:off x="2819400" y="4038600"/>
            <a:ext cx="990600" cy="2286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10" name="Oval 9"/>
          <p:cNvSpPr>
            <a:spLocks noChangeArrowheads="1"/>
          </p:cNvSpPr>
          <p:nvPr/>
        </p:nvSpPr>
        <p:spPr bwMode="auto">
          <a:xfrm>
            <a:off x="3810000" y="4038600"/>
            <a:ext cx="990600" cy="2286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a:xfrm>
            <a:off x="685800" y="609600"/>
            <a:ext cx="7772400" cy="1447800"/>
          </a:xfrm>
        </p:spPr>
        <p:txBody>
          <a:bodyPr/>
          <a:lstStyle/>
          <a:p>
            <a:pPr marL="342900" indent="-342900" eaLnBrk="1" hangingPunct="1"/>
            <a:r>
              <a:rPr lang="en-US" altLang="en-US" sz="3600" smtClean="0"/>
              <a:t>Progress Report: Products</a:t>
            </a:r>
          </a:p>
        </p:txBody>
      </p:sp>
      <p:sp>
        <p:nvSpPr>
          <p:cNvPr id="64515" name="Content Placeholder 1"/>
          <p:cNvSpPr>
            <a:spLocks noGrp="1"/>
          </p:cNvSpPr>
          <p:nvPr>
            <p:ph idx="1"/>
          </p:nvPr>
        </p:nvSpPr>
        <p:spPr>
          <a:xfrm>
            <a:off x="762000" y="2133600"/>
            <a:ext cx="7772400" cy="3429000"/>
          </a:xfrm>
        </p:spPr>
        <p:txBody>
          <a:bodyPr/>
          <a:lstStyle/>
          <a:p>
            <a:pPr eaLnBrk="1" hangingPunct="1"/>
            <a:r>
              <a:rPr lang="en-US" altLang="en-US" sz="2800" smtClean="0"/>
              <a:t>Publications</a:t>
            </a:r>
          </a:p>
          <a:p>
            <a:pPr eaLnBrk="1" hangingPunct="1"/>
            <a:endParaRPr lang="en-US" altLang="en-US" sz="1400" smtClean="0"/>
          </a:p>
          <a:p>
            <a:pPr eaLnBrk="1" hangingPunct="1"/>
            <a:r>
              <a:rPr lang="en-US" altLang="en-US" sz="2800" smtClean="0"/>
              <a:t>Patents and Plant Variety Protections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5638800"/>
            <a:ext cx="8686800" cy="6858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66563" name="Title 2"/>
          <p:cNvSpPr>
            <a:spLocks noGrp="1"/>
          </p:cNvSpPr>
          <p:nvPr>
            <p:ph type="title"/>
          </p:nvPr>
        </p:nvSpPr>
        <p:spPr>
          <a:xfrm>
            <a:off x="685800" y="533400"/>
            <a:ext cx="7772400" cy="1447800"/>
          </a:xfrm>
        </p:spPr>
        <p:txBody>
          <a:bodyPr/>
          <a:lstStyle/>
          <a:p>
            <a:pPr marL="342900" indent="-342900" eaLnBrk="1" hangingPunct="1"/>
            <a:r>
              <a:rPr lang="en-US" altLang="en-US" sz="3600" smtClean="0"/>
              <a:t>Progress Report: Other Products</a:t>
            </a:r>
          </a:p>
        </p:txBody>
      </p:sp>
      <p:sp>
        <p:nvSpPr>
          <p:cNvPr id="10" name="Content Placeholder 1"/>
          <p:cNvSpPr>
            <a:spLocks noGrp="1"/>
          </p:cNvSpPr>
          <p:nvPr>
            <p:ph idx="1"/>
          </p:nvPr>
        </p:nvSpPr>
        <p:spPr>
          <a:xfrm>
            <a:off x="152400" y="1676400"/>
            <a:ext cx="8153400" cy="3429000"/>
          </a:xfrm>
        </p:spPr>
        <p:txBody>
          <a:bodyPr/>
          <a:lstStyle/>
          <a:p>
            <a:pPr eaLnBrk="1" hangingPunct="1">
              <a:defRPr/>
            </a:pPr>
            <a:r>
              <a:rPr lang="en-US" altLang="en-US" sz="2600" u="sng" dirty="0" smtClean="0"/>
              <a:t>Activities</a:t>
            </a:r>
            <a:r>
              <a:rPr lang="en-US" altLang="en-US" sz="2600" dirty="0" smtClean="0"/>
              <a:t>: datasets produced, analyses conducted, assessments</a:t>
            </a:r>
          </a:p>
          <a:p>
            <a:pPr eaLnBrk="1" hangingPunct="1">
              <a:defRPr/>
            </a:pPr>
            <a:endParaRPr lang="en-US" altLang="en-US" sz="800" dirty="0" smtClean="0"/>
          </a:p>
          <a:p>
            <a:pPr eaLnBrk="1" hangingPunct="1">
              <a:defRPr/>
            </a:pPr>
            <a:r>
              <a:rPr lang="en-US" altLang="en-US" sz="2600" u="sng" dirty="0" smtClean="0"/>
              <a:t>Events</a:t>
            </a:r>
            <a:r>
              <a:rPr lang="en-US" altLang="en-US" sz="2600" dirty="0" smtClean="0"/>
              <a:t>: conferences, workshops, trainings, symposia</a:t>
            </a:r>
          </a:p>
          <a:p>
            <a:pPr eaLnBrk="1" hangingPunct="1">
              <a:defRPr/>
            </a:pPr>
            <a:endParaRPr lang="en-US" altLang="en-US" sz="800" dirty="0" smtClean="0"/>
          </a:p>
          <a:p>
            <a:pPr eaLnBrk="1" hangingPunct="1">
              <a:defRPr/>
            </a:pPr>
            <a:r>
              <a:rPr lang="en-US" altLang="en-US" sz="2600" u="sng" dirty="0" smtClean="0"/>
              <a:t>Services</a:t>
            </a:r>
            <a:r>
              <a:rPr lang="en-US" altLang="en-US" sz="2600" dirty="0" smtClean="0"/>
              <a:t>: consulting, counseling, tutoring</a:t>
            </a:r>
          </a:p>
          <a:p>
            <a:pPr eaLnBrk="1" hangingPunct="1">
              <a:defRPr/>
            </a:pPr>
            <a:endParaRPr lang="en-US" altLang="en-US" sz="800" dirty="0" smtClean="0"/>
          </a:p>
          <a:p>
            <a:pPr eaLnBrk="1" hangingPunct="1">
              <a:defRPr/>
            </a:pPr>
            <a:r>
              <a:rPr lang="en-US" altLang="en-US" sz="2600" u="sng" dirty="0" smtClean="0"/>
              <a:t>Other products</a:t>
            </a:r>
            <a:r>
              <a:rPr lang="en-US" altLang="en-US" sz="2600" dirty="0" smtClean="0"/>
              <a:t>: multimedia, germplasm, software, maps, new techniques, students graduated</a:t>
            </a:r>
          </a:p>
          <a:p>
            <a:pPr marL="0" indent="0" eaLnBrk="1" hangingPunct="1">
              <a:buFontTx/>
              <a:buNone/>
              <a:defRPr/>
            </a:pPr>
            <a:endParaRPr lang="en-US" altLang="en-US" sz="2800" dirty="0"/>
          </a:p>
        </p:txBody>
      </p:sp>
      <p:sp>
        <p:nvSpPr>
          <p:cNvPr id="2" name="TextBox 1"/>
          <p:cNvSpPr txBox="1">
            <a:spLocks noChangeArrowheads="1"/>
          </p:cNvSpPr>
          <p:nvPr/>
        </p:nvSpPr>
        <p:spPr bwMode="auto">
          <a:xfrm>
            <a:off x="76200" y="57404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b="1"/>
              <a:t>What outputs did you generate to fulfill your objectives?</a:t>
            </a:r>
          </a:p>
          <a:p>
            <a:pPr algn="ctr">
              <a:spcBef>
                <a:spcPct val="0"/>
              </a:spcBef>
              <a:buFontTx/>
              <a:buNone/>
            </a:pPr>
            <a:endParaRPr lang="en-US" altLang="en-US" sz="800"/>
          </a:p>
        </p:txBody>
      </p:sp>
      <p:sp>
        <p:nvSpPr>
          <p:cNvPr id="5" name="Rectangle 4"/>
          <p:cNvSpPr>
            <a:spLocks noChangeArrowheads="1"/>
          </p:cNvSpPr>
          <p:nvPr/>
        </p:nvSpPr>
        <p:spPr bwMode="auto">
          <a:xfrm>
            <a:off x="7162800" y="2209800"/>
            <a:ext cx="1752600" cy="1570038"/>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4" name="TextBox 3"/>
          <p:cNvSpPr txBox="1">
            <a:spLocks noChangeArrowheads="1"/>
          </p:cNvSpPr>
          <p:nvPr/>
        </p:nvSpPr>
        <p:spPr bwMode="auto">
          <a:xfrm>
            <a:off x="7162800" y="2209800"/>
            <a:ext cx="1828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Don’t simply list – include </a:t>
            </a:r>
            <a:r>
              <a:rPr lang="en-US" altLang="en-US" sz="2400">
                <a:solidFill>
                  <a:srgbClr val="FF0000"/>
                </a:solidFill>
              </a:rPr>
              <a:t>context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a:xfrm>
            <a:off x="685800" y="685800"/>
            <a:ext cx="7772400" cy="1447800"/>
          </a:xfrm>
        </p:spPr>
        <p:txBody>
          <a:bodyPr/>
          <a:lstStyle/>
          <a:p>
            <a:pPr marL="342900" indent="-342900" eaLnBrk="1" hangingPunct="1"/>
            <a:r>
              <a:rPr lang="en-US" altLang="en-US" sz="3600" smtClean="0"/>
              <a:t>Progress Report: Accomplishments</a:t>
            </a:r>
          </a:p>
        </p:txBody>
      </p:sp>
      <p:pic>
        <p:nvPicPr>
          <p:cNvPr id="686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2"/>
          <p:cNvSpPr txBox="1">
            <a:spLocks noChangeArrowheads="1"/>
          </p:cNvSpPr>
          <p:nvPr/>
        </p:nvSpPr>
        <p:spPr bwMode="auto">
          <a:xfrm>
            <a:off x="685800" y="3687763"/>
            <a:ext cx="7772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This is where you describe your progress toward accomplishing your goals and anticipated outcomes</a:t>
            </a:r>
          </a:p>
          <a:p>
            <a:pPr algn="ctr">
              <a:spcBef>
                <a:spcPct val="0"/>
              </a:spcBef>
              <a:buFontTx/>
              <a:buNone/>
            </a:pPr>
            <a:endParaRPr lang="en-US" altLang="en-US" sz="2400"/>
          </a:p>
          <a:p>
            <a:pPr algn="ctr">
              <a:spcBef>
                <a:spcPct val="0"/>
              </a:spcBef>
              <a:buFontTx/>
              <a:buNone/>
            </a:pPr>
            <a:r>
              <a:rPr lang="en-US" altLang="en-US" sz="2400"/>
              <a:t>Ask yourself: What do your results suggest so far?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76200" y="990600"/>
            <a:ext cx="9220200" cy="914400"/>
          </a:xfrm>
        </p:spPr>
        <p:txBody>
          <a:bodyPr/>
          <a:lstStyle/>
          <a:p>
            <a:pPr eaLnBrk="1" hangingPunct="1"/>
            <a:r>
              <a:rPr lang="en-US" altLang="en-US" sz="3600" smtClean="0"/>
              <a:t>Accomplishments are publicly displayed </a:t>
            </a:r>
            <a:br>
              <a:rPr lang="en-US" altLang="en-US" sz="3600" smtClean="0"/>
            </a:br>
            <a:r>
              <a:rPr lang="en-US" altLang="en-US" sz="3600" smtClean="0"/>
              <a:t>as impacts</a:t>
            </a:r>
          </a:p>
        </p:txBody>
      </p:sp>
      <p:pic>
        <p:nvPicPr>
          <p:cNvPr id="706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5629275"/>
            <a:ext cx="7229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057400"/>
            <a:ext cx="73167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a:xfrm>
            <a:off x="685800" y="533400"/>
            <a:ext cx="7772400" cy="1447800"/>
          </a:xfrm>
        </p:spPr>
        <p:txBody>
          <a:bodyPr/>
          <a:lstStyle/>
          <a:p>
            <a:pPr marL="342900" indent="-342900" eaLnBrk="1" hangingPunct="1"/>
            <a:r>
              <a:rPr lang="en-US" altLang="en-US" sz="3600" smtClean="0"/>
              <a:t>Progress Report: Accomplishments</a:t>
            </a:r>
            <a:endParaRPr lang="en-US" altLang="en-US" sz="3200" smtClean="0"/>
          </a:p>
        </p:txBody>
      </p:sp>
      <p:sp>
        <p:nvSpPr>
          <p:cNvPr id="3" name="TextBox 2"/>
          <p:cNvSpPr txBox="1"/>
          <p:nvPr/>
        </p:nvSpPr>
        <p:spPr>
          <a:xfrm>
            <a:off x="685800" y="1703388"/>
            <a:ext cx="7772400" cy="5078412"/>
          </a:xfrm>
          <a:prstGeom prst="rect">
            <a:avLst/>
          </a:prstGeom>
          <a:noFill/>
        </p:spPr>
        <p:txBody>
          <a:bodyPr>
            <a:spAutoFit/>
          </a:bodyPr>
          <a:lstStyle/>
          <a:p>
            <a:pPr marL="457200" indent="-457200">
              <a:buFontTx/>
              <a:buAutoNum type="arabicParenR"/>
              <a:defRPr/>
            </a:pPr>
            <a:r>
              <a:rPr lang="en-US" dirty="0"/>
              <a:t>Describe the general context of your work</a:t>
            </a:r>
          </a:p>
          <a:p>
            <a:pPr lvl="1">
              <a:defRPr/>
            </a:pPr>
            <a:r>
              <a:rPr lang="en-US" sz="2000" dirty="0"/>
              <a:t>	-Restate the relevant portion of the context you described 	in your non-technical summary in the project initiation</a:t>
            </a:r>
          </a:p>
          <a:p>
            <a:pPr lvl="1">
              <a:defRPr/>
            </a:pPr>
            <a:r>
              <a:rPr lang="en-US" sz="2000" dirty="0"/>
              <a:t>	-Restate the relevant goals</a:t>
            </a:r>
          </a:p>
          <a:p>
            <a:pPr lvl="1">
              <a:defRPr/>
            </a:pPr>
            <a:endParaRPr lang="en-US" sz="1200" dirty="0"/>
          </a:p>
          <a:p>
            <a:pPr marL="457200" indent="-457200">
              <a:buFontTx/>
              <a:buAutoNum type="arabicParenR"/>
              <a:defRPr/>
            </a:pPr>
            <a:r>
              <a:rPr lang="en-US" dirty="0"/>
              <a:t>For each objective addressed in the given reporting year, describe</a:t>
            </a:r>
          </a:p>
          <a:p>
            <a:pPr marL="914400" lvl="1" indent="-457200">
              <a:buFontTx/>
              <a:buAutoNum type="alphaLcPeriod"/>
              <a:defRPr/>
            </a:pPr>
            <a:r>
              <a:rPr lang="en-US" sz="2000" dirty="0"/>
              <a:t>The work you conducted</a:t>
            </a:r>
          </a:p>
          <a:p>
            <a:pPr marL="1371600" lvl="2" indent="-457200">
              <a:buFontTx/>
              <a:buAutoNum type="alphaLcPeriod"/>
              <a:defRPr/>
            </a:pPr>
            <a:r>
              <a:rPr lang="en-US" sz="2000" dirty="0"/>
              <a:t>General description of your methods (non-technical) </a:t>
            </a:r>
          </a:p>
          <a:p>
            <a:pPr marL="1371600" lvl="2" indent="-457200">
              <a:buFontTx/>
              <a:buAutoNum type="alphaLcPeriod"/>
              <a:defRPr/>
            </a:pPr>
            <a:r>
              <a:rPr lang="en-US" sz="2000" dirty="0"/>
              <a:t>Results (with quantitative and qualitative indicators, as appropriate)</a:t>
            </a:r>
          </a:p>
          <a:p>
            <a:pPr marL="914400" lvl="1" indent="-457200">
              <a:buFontTx/>
              <a:buAutoNum type="alphaLcPeriod"/>
              <a:defRPr/>
            </a:pPr>
            <a:r>
              <a:rPr lang="en-US" sz="2000" dirty="0"/>
              <a:t>Realized and anticipated outcomes</a:t>
            </a:r>
          </a:p>
          <a:p>
            <a:pPr marL="1371600" lvl="2" indent="-457200">
              <a:buFontTx/>
              <a:buAutoNum type="alphaLcPeriod"/>
              <a:defRPr/>
            </a:pPr>
            <a:r>
              <a:rPr lang="en-US" sz="2000" dirty="0"/>
              <a:t>What changes in knowledge, action, or behavior have you seen thus far? </a:t>
            </a:r>
          </a:p>
          <a:p>
            <a:pPr marL="1371600" lvl="2" indent="-457200">
              <a:buFontTx/>
              <a:buAutoNum type="alphaLcPeriod"/>
              <a:defRPr/>
            </a:pPr>
            <a:r>
              <a:rPr lang="en-US" sz="2000" dirty="0"/>
              <a:t>Based on your results, what changes in knowledge, action, or behavior do you anticipate?</a:t>
            </a:r>
          </a:p>
        </p:txBody>
      </p:sp>
      <p:sp>
        <p:nvSpPr>
          <p:cNvPr id="72708" name="Rectangle 1"/>
          <p:cNvSpPr>
            <a:spLocks noChangeArrowheads="1"/>
          </p:cNvSpPr>
          <p:nvPr/>
        </p:nvSpPr>
        <p:spPr bwMode="auto">
          <a:xfrm>
            <a:off x="114300" y="2211388"/>
            <a:ext cx="1028700" cy="5334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2709" name="TextBox 3"/>
          <p:cNvSpPr txBox="1">
            <a:spLocks noChangeArrowheads="1"/>
          </p:cNvSpPr>
          <p:nvPr/>
        </p:nvSpPr>
        <p:spPr bwMode="auto">
          <a:xfrm>
            <a:off x="152400" y="2286000"/>
            <a:ext cx="1066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a:t>Issue</a:t>
            </a:r>
          </a:p>
        </p:txBody>
      </p:sp>
      <p:sp>
        <p:nvSpPr>
          <p:cNvPr id="6" name="Rectangle 5"/>
          <p:cNvSpPr>
            <a:spLocks noChangeArrowheads="1"/>
          </p:cNvSpPr>
          <p:nvPr/>
        </p:nvSpPr>
        <p:spPr bwMode="auto">
          <a:xfrm>
            <a:off x="152400" y="4138613"/>
            <a:ext cx="990600" cy="1143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TextBox 6"/>
          <p:cNvSpPr txBox="1">
            <a:spLocks noChangeArrowheads="1"/>
          </p:cNvSpPr>
          <p:nvPr/>
        </p:nvSpPr>
        <p:spPr bwMode="auto">
          <a:xfrm>
            <a:off x="76200" y="4173538"/>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200"/>
              <a:t>What’s been done</a:t>
            </a:r>
          </a:p>
        </p:txBody>
      </p:sp>
      <p:sp>
        <p:nvSpPr>
          <p:cNvPr id="8" name="Rectangle 7"/>
          <p:cNvSpPr>
            <a:spLocks noChangeArrowheads="1"/>
          </p:cNvSpPr>
          <p:nvPr/>
        </p:nvSpPr>
        <p:spPr bwMode="auto">
          <a:xfrm>
            <a:off x="152400" y="5865813"/>
            <a:ext cx="1057275" cy="5334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9" name="TextBox 8"/>
          <p:cNvSpPr txBox="1">
            <a:spLocks noChangeArrowheads="1"/>
          </p:cNvSpPr>
          <p:nvPr/>
        </p:nvSpPr>
        <p:spPr bwMode="auto">
          <a:xfrm>
            <a:off x="152400" y="5937250"/>
            <a:ext cx="1219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200"/>
              <a:t>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09600" y="685800"/>
            <a:ext cx="7772400" cy="1143000"/>
          </a:xfrm>
        </p:spPr>
        <p:txBody>
          <a:bodyPr/>
          <a:lstStyle/>
          <a:p>
            <a:pPr eaLnBrk="1" hangingPunct="1"/>
            <a:r>
              <a:rPr lang="en-US" altLang="en-US" sz="3600" smtClean="0">
                <a:solidFill>
                  <a:schemeClr val="tx1"/>
                </a:solidFill>
              </a:rPr>
              <a:t>Helpful Hints</a:t>
            </a:r>
          </a:p>
        </p:txBody>
      </p:sp>
      <p:sp>
        <p:nvSpPr>
          <p:cNvPr id="92163" name="Content Placeholder 2"/>
          <p:cNvSpPr>
            <a:spLocks noGrp="1"/>
          </p:cNvSpPr>
          <p:nvPr>
            <p:ph idx="1"/>
          </p:nvPr>
        </p:nvSpPr>
        <p:spPr>
          <a:xfrm>
            <a:off x="457200" y="1905000"/>
            <a:ext cx="8534400" cy="4572000"/>
          </a:xfrm>
        </p:spPr>
        <p:txBody>
          <a:bodyPr/>
          <a:lstStyle/>
          <a:p>
            <a:pPr eaLnBrk="1" hangingPunct="1"/>
            <a:r>
              <a:rPr lang="en-US" altLang="en-US" smtClean="0"/>
              <a:t>Write for the audience (Congress, NIFA) </a:t>
            </a:r>
          </a:p>
          <a:p>
            <a:pPr lvl="1" eaLnBrk="1" hangingPunct="1"/>
            <a:r>
              <a:rPr lang="en-US" altLang="en-US" smtClean="0"/>
              <a:t>Why is the project important to constituents? </a:t>
            </a:r>
          </a:p>
          <a:p>
            <a:pPr lvl="1" eaLnBrk="1" hangingPunct="1"/>
            <a:r>
              <a:rPr lang="en-US" altLang="en-US" smtClean="0"/>
              <a:t>What result do you want to achieve through communicating your impact?</a:t>
            </a:r>
          </a:p>
          <a:p>
            <a:pPr lvl="1" eaLnBrk="1" hangingPunct="1"/>
            <a:endParaRPr lang="en-US" altLang="en-US" sz="600" smtClean="0"/>
          </a:p>
          <a:p>
            <a:pPr eaLnBrk="1" hangingPunct="1"/>
            <a:r>
              <a:rPr lang="en-US" altLang="en-US" smtClean="0"/>
              <a:t>Avoid:</a:t>
            </a:r>
            <a:r>
              <a:rPr lang="en-US" altLang="en-US" sz="2800" smtClean="0"/>
              <a:t> </a:t>
            </a:r>
          </a:p>
          <a:p>
            <a:pPr lvl="1" eaLnBrk="1" hangingPunct="1"/>
            <a:r>
              <a:rPr lang="en-US" altLang="en-US" smtClean="0"/>
              <a:t>Jargon</a:t>
            </a:r>
          </a:p>
          <a:p>
            <a:pPr lvl="1" eaLnBrk="1" hangingPunct="1"/>
            <a:r>
              <a:rPr lang="en-US" altLang="en-US" smtClean="0"/>
              <a:t>Acronyms</a:t>
            </a:r>
          </a:p>
          <a:p>
            <a:pPr lvl="1" eaLnBrk="1" hangingPunct="1"/>
            <a:r>
              <a:rPr lang="en-US" altLang="en-US" smtClean="0"/>
              <a:t>Passive voice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762000"/>
            <a:ext cx="7772400" cy="1447800"/>
          </a:xfrm>
        </p:spPr>
        <p:txBody>
          <a:bodyPr/>
          <a:lstStyle/>
          <a:p>
            <a:pPr eaLnBrk="1" hangingPunct="1"/>
            <a:r>
              <a:rPr lang="en-US" altLang="en-US" sz="3600" dirty="0" smtClean="0"/>
              <a:t>Why report outcomes and impacts? </a:t>
            </a:r>
          </a:p>
        </p:txBody>
      </p:sp>
      <p:sp>
        <p:nvSpPr>
          <p:cNvPr id="8195" name="Content Placeholder 2"/>
          <p:cNvSpPr>
            <a:spLocks noGrp="1"/>
          </p:cNvSpPr>
          <p:nvPr>
            <p:ph idx="1"/>
          </p:nvPr>
        </p:nvSpPr>
        <p:spPr/>
        <p:txBody>
          <a:bodyPr/>
          <a:lstStyle/>
          <a:p>
            <a:pPr marL="0" indent="0" algn="ctr">
              <a:buFontTx/>
              <a:buNone/>
            </a:pPr>
            <a:r>
              <a:rPr lang="en-US" altLang="en-US" sz="4000" b="1" dirty="0" smtClean="0"/>
              <a:t>Congress cares about your outcomes and impacts!</a:t>
            </a:r>
          </a:p>
          <a:p>
            <a:pPr marL="0" indent="0" algn="ctr">
              <a:buFontTx/>
              <a:buNone/>
            </a:pPr>
            <a:endParaRPr lang="en-US" altLang="en-US" sz="1800" dirty="0" smtClean="0"/>
          </a:p>
          <a:p>
            <a:pPr marL="0" indent="0" algn="ctr">
              <a:buFontTx/>
              <a:buNone/>
            </a:pPr>
            <a:r>
              <a:rPr lang="en-US" altLang="en-US" sz="1800" dirty="0" smtClean="0">
                <a:hlinkClick r:id="rId3"/>
              </a:rPr>
              <a:t>https://www.youtube.com/watch?v=fOhDcUY-7GA&amp;feature=youtu.be&amp;t=3h35m32s</a:t>
            </a:r>
            <a:endParaRPr lang="en-US" altLang="en-US" sz="1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1981200"/>
            <a:ext cx="7772400" cy="1447800"/>
          </a:xfrm>
        </p:spPr>
        <p:txBody>
          <a:bodyPr/>
          <a:lstStyle/>
          <a:p>
            <a:r>
              <a:rPr lang="en-US" altLang="en-US" smtClean="0"/>
              <a:t>Part V: How does NIFA tell your story?</a:t>
            </a:r>
          </a:p>
        </p:txBody>
      </p:sp>
      <p:sp>
        <p:nvSpPr>
          <p:cNvPr id="76803" name="Content Placeholder 2"/>
          <p:cNvSpPr>
            <a:spLocks noGrp="1"/>
          </p:cNvSpPr>
          <p:nvPr>
            <p:ph idx="1"/>
          </p:nvPr>
        </p:nvSpPr>
        <p:spPr>
          <a:xfrm>
            <a:off x="685800" y="3581400"/>
            <a:ext cx="7924800" cy="685800"/>
          </a:xfrm>
        </p:spPr>
        <p:txBody>
          <a:bodyPr/>
          <a:lstStyle/>
          <a:p>
            <a:pPr marL="0" indent="0" algn="ctr">
              <a:buFontTx/>
              <a:buNone/>
            </a:pPr>
            <a:r>
              <a:rPr lang="en-US" altLang="en-US" dirty="0" smtClean="0"/>
              <a:t>Overview of NIFA’s communications </a:t>
            </a:r>
            <a:r>
              <a:rPr lang="en-US" altLang="en-US" dirty="0" smtClean="0"/>
              <a:t>efforts</a:t>
            </a:r>
            <a:endParaRPr lang="en-US"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hape 115"/>
          <p:cNvSpPr>
            <a:spLocks noGrp="1"/>
          </p:cNvSpPr>
          <p:nvPr>
            <p:ph type="sldNum" sz="quarter" idx="12"/>
          </p:nvPr>
        </p:nvSpPr>
        <p:spPr>
          <a:xfrm>
            <a:off x="8286750" y="6403975"/>
            <a:ext cx="400050" cy="269875"/>
          </a:xfrm>
          <a:noFill/>
        </p:spPr>
        <p:txBody>
          <a:bodyPr lIns="45700" tIns="45700" rIns="45700" bIns="457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888888"/>
              </a:buClr>
              <a:buSzPct val="25000"/>
              <a:buFont typeface="Calibri" panose="020F0502020204030204" pitchFamily="34" charset="0"/>
              <a:buNone/>
            </a:pPr>
            <a:fld id="{9D996D09-C5D5-4AE8-A73C-B599B87CF999}" type="slidenum">
              <a:rPr lang="en-US" altLang="en-US" sz="1400" smtClean="0"/>
              <a:pPr>
                <a:spcBef>
                  <a:spcPct val="0"/>
                </a:spcBef>
                <a:buClr>
                  <a:srgbClr val="888888"/>
                </a:buClr>
                <a:buSzPct val="25000"/>
                <a:buFont typeface="Calibri" panose="020F0502020204030204" pitchFamily="34" charset="0"/>
                <a:buNone/>
              </a:pPr>
              <a:t>41</a:t>
            </a:fld>
            <a:endParaRPr lang="en-US" altLang="en-US" sz="1400" smtClean="0"/>
          </a:p>
        </p:txBody>
      </p:sp>
      <p:graphicFrame>
        <p:nvGraphicFramePr>
          <p:cNvPr id="4" name="Table 3"/>
          <p:cNvGraphicFramePr>
            <a:graphicFrameLocks noGrp="1"/>
          </p:cNvGraphicFramePr>
          <p:nvPr/>
        </p:nvGraphicFramePr>
        <p:xfrm>
          <a:off x="76200" y="838200"/>
          <a:ext cx="9067800" cy="5789613"/>
        </p:xfrm>
        <a:graphic>
          <a:graphicData uri="http://schemas.openxmlformats.org/drawingml/2006/table">
            <a:tbl>
              <a:tblPr firstRow="1" bandRow="1"/>
              <a:tblGrid>
                <a:gridCol w="1752600"/>
                <a:gridCol w="3555381"/>
                <a:gridCol w="3759820"/>
              </a:tblGrid>
              <a:tr h="381806">
                <a:tc>
                  <a:txBody>
                    <a:bodyPr/>
                    <a:lstStyle/>
                    <a:p>
                      <a:endParaRPr lang="en-US" sz="1800" b="1" dirty="0">
                        <a:solidFill>
                          <a:schemeClr val="bg1"/>
                        </a:solidFill>
                        <a:latin typeface="Gill Sans MT" panose="020B0502020104020203" pitchFamily="34" charset="0"/>
                      </a:endParaRPr>
                    </a:p>
                  </a:txBody>
                  <a:tcPr marT="45718" marB="45718">
                    <a:solidFill>
                      <a:schemeClr val="accent6">
                        <a:lumMod val="75000"/>
                      </a:schemeClr>
                    </a:solidFill>
                  </a:tcPr>
                </a:tc>
                <a:tc>
                  <a:txBody>
                    <a:bodyPr/>
                    <a:lstStyle/>
                    <a:p>
                      <a:r>
                        <a:rPr lang="en-US" sz="1800" b="1" dirty="0" smtClean="0">
                          <a:solidFill>
                            <a:schemeClr val="bg1"/>
                          </a:solidFill>
                          <a:latin typeface="Gill Sans MT" panose="020B0502020104020203" pitchFamily="34" charset="0"/>
                        </a:rPr>
                        <a:t>Measurement</a:t>
                      </a:r>
                      <a:endParaRPr lang="en-US" sz="1800" b="1" dirty="0">
                        <a:solidFill>
                          <a:schemeClr val="bg1"/>
                        </a:solidFill>
                        <a:latin typeface="Gill Sans MT" panose="020B0502020104020203" pitchFamily="34" charset="0"/>
                      </a:endParaRPr>
                    </a:p>
                  </a:txBody>
                  <a:tcPr marT="45718" marB="45718">
                    <a:solidFill>
                      <a:schemeClr val="accent6">
                        <a:lumMod val="75000"/>
                      </a:schemeClr>
                    </a:solidFill>
                  </a:tcPr>
                </a:tc>
                <a:tc>
                  <a:txBody>
                    <a:bodyPr/>
                    <a:lstStyle/>
                    <a:p>
                      <a:r>
                        <a:rPr lang="en-US" sz="1600" b="1" dirty="0" smtClean="0">
                          <a:solidFill>
                            <a:schemeClr val="bg1"/>
                          </a:solidFill>
                          <a:latin typeface="Gill Sans MT" panose="020B0502020104020203" pitchFamily="34" charset="0"/>
                        </a:rPr>
                        <a:t>Communications</a:t>
                      </a:r>
                      <a:endParaRPr lang="en-US" sz="1600" b="1" dirty="0">
                        <a:solidFill>
                          <a:schemeClr val="bg1"/>
                        </a:solidFill>
                        <a:latin typeface="Gill Sans MT" panose="020B0502020104020203" pitchFamily="34" charset="0"/>
                      </a:endParaRPr>
                    </a:p>
                  </a:txBody>
                  <a:tcPr marT="45718" marB="45718">
                    <a:solidFill>
                      <a:schemeClr val="accent6">
                        <a:lumMod val="75000"/>
                      </a:schemeClr>
                    </a:solidFill>
                  </a:tcPr>
                </a:tc>
              </a:tr>
              <a:tr h="954514">
                <a:tc>
                  <a:txBody>
                    <a:bodyPr/>
                    <a:lstStyle/>
                    <a:p>
                      <a:r>
                        <a:rPr lang="en-US" sz="1800" b="1" dirty="0" smtClean="0">
                          <a:latin typeface="Gill Sans MT" panose="020B0502020104020203" pitchFamily="34" charset="0"/>
                        </a:rPr>
                        <a:t>Purpose</a:t>
                      </a:r>
                    </a:p>
                  </a:txBody>
                  <a:tcPr marT="45718" marB="45718"/>
                </a:tc>
                <a:tc>
                  <a:txBody>
                    <a:bodyPr/>
                    <a:lstStyle/>
                    <a:p>
                      <a:r>
                        <a:rPr lang="en-US" sz="1800" dirty="0" smtClean="0">
                          <a:latin typeface="Gill Sans MT" panose="020B0502020104020203" pitchFamily="34" charset="0"/>
                        </a:rPr>
                        <a:t>Meet legislative requirements for data-driven decision making</a:t>
                      </a:r>
                    </a:p>
                    <a:p>
                      <a:r>
                        <a:rPr lang="en-US" sz="1800" dirty="0" smtClean="0">
                          <a:latin typeface="Gill Sans MT" panose="020B0502020104020203" pitchFamily="34" charset="0"/>
                        </a:rPr>
                        <a:t>Demonstrate</a:t>
                      </a:r>
                      <a:r>
                        <a:rPr lang="en-US" sz="1800" baseline="0" dirty="0" smtClean="0">
                          <a:latin typeface="Gill Sans MT" panose="020B0502020104020203" pitchFamily="34" charset="0"/>
                        </a:rPr>
                        <a:t> public value</a:t>
                      </a:r>
                      <a:endParaRPr lang="en-US" sz="1800" dirty="0">
                        <a:latin typeface="Gill Sans MT" panose="020B0502020104020203" pitchFamily="34" charset="0"/>
                      </a:endParaRPr>
                    </a:p>
                  </a:txBody>
                  <a:tcPr marT="45718" marB="45718"/>
                </a:tc>
                <a:tc>
                  <a:txBody>
                    <a:bodyPr/>
                    <a:lstStyle/>
                    <a:p>
                      <a:r>
                        <a:rPr lang="en-US" sz="1800" dirty="0" smtClean="0">
                          <a:latin typeface="Gill Sans MT" panose="020B0502020104020203" pitchFamily="34" charset="0"/>
                        </a:rPr>
                        <a:t>Highlight the best examples</a:t>
                      </a:r>
                    </a:p>
                    <a:p>
                      <a:r>
                        <a:rPr lang="en-US" sz="1800" dirty="0" smtClean="0">
                          <a:latin typeface="Gill Sans MT" panose="020B0502020104020203" pitchFamily="34" charset="0"/>
                        </a:rPr>
                        <a:t>Relate to public value</a:t>
                      </a:r>
                      <a:endParaRPr lang="en-US" sz="1800" dirty="0">
                        <a:latin typeface="Gill Sans MT" panose="020B0502020104020203" pitchFamily="34" charset="0"/>
                      </a:endParaRPr>
                    </a:p>
                  </a:txBody>
                  <a:tcPr marT="45718" marB="45718"/>
                </a:tc>
              </a:tr>
              <a:tr h="1737356">
                <a:tc>
                  <a:txBody>
                    <a:bodyPr/>
                    <a:lstStyle/>
                    <a:p>
                      <a:r>
                        <a:rPr lang="en-US" sz="1800" b="1" dirty="0" smtClean="0">
                          <a:latin typeface="Gill Sans MT" panose="020B0502020104020203" pitchFamily="34" charset="0"/>
                        </a:rPr>
                        <a:t>Products</a:t>
                      </a:r>
                      <a:endParaRPr lang="en-US" sz="1800" b="1" dirty="0">
                        <a:latin typeface="Gill Sans MT" panose="020B0502020104020203" pitchFamily="34" charset="0"/>
                      </a:endParaRPr>
                    </a:p>
                  </a:txBody>
                  <a:tcPr marT="45718" marB="45718"/>
                </a:tc>
                <a:tc>
                  <a:txBody>
                    <a:bodyPr/>
                    <a:lstStyle/>
                    <a:p>
                      <a:r>
                        <a:rPr lang="en-US" sz="1800" baseline="0" dirty="0" smtClean="0">
                          <a:latin typeface="Gill Sans MT" panose="020B0502020104020203" pitchFamily="34" charset="0"/>
                        </a:rPr>
                        <a:t>Report against strategic and program goals</a:t>
                      </a:r>
                    </a:p>
                    <a:p>
                      <a:r>
                        <a:rPr lang="en-US" sz="1800" baseline="0" dirty="0" smtClean="0">
                          <a:latin typeface="Gill Sans MT" panose="020B0502020104020203" pitchFamily="34" charset="0"/>
                        </a:rPr>
                        <a:t>Performance-based (outcome measures)</a:t>
                      </a:r>
                    </a:p>
                    <a:p>
                      <a:r>
                        <a:rPr lang="en-US" sz="1800" baseline="0" dirty="0" smtClean="0">
                          <a:latin typeface="Gill Sans MT" panose="020B0502020104020203" pitchFamily="34" charset="0"/>
                        </a:rPr>
                        <a:t>Cost-Benefit analyses</a:t>
                      </a:r>
                    </a:p>
                    <a:p>
                      <a:endParaRPr lang="en-US" sz="1800" dirty="0" smtClean="0">
                        <a:latin typeface="Gill Sans MT" panose="020B0502020104020203" pitchFamily="34" charset="0"/>
                      </a:endParaRPr>
                    </a:p>
                  </a:txBody>
                  <a:tcPr marT="45718" marB="45718"/>
                </a:tc>
                <a:tc>
                  <a:txBody>
                    <a:bodyPr/>
                    <a:lstStyle/>
                    <a:p>
                      <a:r>
                        <a:rPr lang="en-US" sz="1800" dirty="0" smtClean="0">
                          <a:latin typeface="Gill Sans MT" panose="020B0502020104020203" pitchFamily="34" charset="0"/>
                        </a:rPr>
                        <a:t>NIFA Annual Report</a:t>
                      </a:r>
                    </a:p>
                    <a:p>
                      <a:r>
                        <a:rPr lang="en-US" sz="1800" dirty="0" smtClean="0">
                          <a:latin typeface="Gill Sans MT" panose="020B0502020104020203" pitchFamily="34" charset="0"/>
                        </a:rPr>
                        <a:t>NIFA Website</a:t>
                      </a:r>
                      <a:r>
                        <a:rPr lang="en-US" sz="1800" baseline="0" dirty="0" smtClean="0">
                          <a:latin typeface="Gill Sans MT" panose="020B0502020104020203" pitchFamily="34" charset="0"/>
                        </a:rPr>
                        <a:t> and Brochures</a:t>
                      </a:r>
                      <a:endParaRPr lang="en-US" sz="1800" dirty="0" smtClean="0">
                        <a:latin typeface="Gill Sans MT" panose="020B0502020104020203" pitchFamily="34" charset="0"/>
                      </a:endParaRPr>
                    </a:p>
                    <a:p>
                      <a:r>
                        <a:rPr lang="en-US" sz="1800" dirty="0" smtClean="0">
                          <a:latin typeface="Gill Sans MT" panose="020B0502020104020203" pitchFamily="34" charset="0"/>
                        </a:rPr>
                        <a:t>“Impact” Statements</a:t>
                      </a:r>
                      <a:endParaRPr lang="en-US" sz="1800" dirty="0">
                        <a:latin typeface="Gill Sans MT" panose="020B0502020104020203" pitchFamily="34" charset="0"/>
                      </a:endParaRPr>
                    </a:p>
                  </a:txBody>
                  <a:tcPr marT="45718" marB="45718"/>
                </a:tc>
              </a:tr>
              <a:tr h="1527222">
                <a:tc>
                  <a:txBody>
                    <a:bodyPr/>
                    <a:lstStyle/>
                    <a:p>
                      <a:r>
                        <a:rPr lang="en-US" sz="1800" b="1" dirty="0" smtClean="0">
                          <a:latin typeface="Gill Sans MT" panose="020B0502020104020203" pitchFamily="34" charset="0"/>
                        </a:rPr>
                        <a:t>Qualities</a:t>
                      </a:r>
                      <a:endParaRPr lang="en-US" sz="1800" b="1" dirty="0">
                        <a:latin typeface="Gill Sans MT" panose="020B0502020104020203" pitchFamily="34" charset="0"/>
                      </a:endParaRPr>
                    </a:p>
                  </a:txBody>
                  <a:tcPr marT="45718" marB="45718">
                    <a:solidFill>
                      <a:schemeClr val="accent5">
                        <a:lumMod val="60000"/>
                        <a:lumOff val="40000"/>
                      </a:schemeClr>
                    </a:solidFill>
                  </a:tcPr>
                </a:tc>
                <a:tc>
                  <a:txBody>
                    <a:bodyPr/>
                    <a:lstStyle/>
                    <a:p>
                      <a:r>
                        <a:rPr lang="en-US" sz="1800" dirty="0" smtClean="0">
                          <a:latin typeface="Gill Sans MT" panose="020B0502020104020203" pitchFamily="34" charset="0"/>
                        </a:rPr>
                        <a:t>Rigorous and comprehensive</a:t>
                      </a:r>
                    </a:p>
                    <a:p>
                      <a:r>
                        <a:rPr lang="en-US" sz="1800" dirty="0" smtClean="0">
                          <a:latin typeface="Gill Sans MT" panose="020B0502020104020203" pitchFamily="34" charset="0"/>
                        </a:rPr>
                        <a:t>Independent and objective</a:t>
                      </a:r>
                    </a:p>
                    <a:p>
                      <a:r>
                        <a:rPr lang="en-US" sz="1800" baseline="0" dirty="0" smtClean="0">
                          <a:latin typeface="Gill Sans MT" panose="020B0502020104020203" pitchFamily="34" charset="0"/>
                        </a:rPr>
                        <a:t>Meet standards of evidence </a:t>
                      </a:r>
                    </a:p>
                    <a:p>
                      <a:r>
                        <a:rPr lang="en-US" sz="1800" baseline="0" dirty="0" smtClean="0">
                          <a:latin typeface="Gill Sans MT" panose="020B0502020104020203" pitchFamily="34" charset="0"/>
                        </a:rPr>
                        <a:t>Required</a:t>
                      </a:r>
                      <a:endParaRPr lang="en-US" sz="1800" dirty="0" smtClean="0">
                        <a:latin typeface="Gill Sans MT" panose="020B0502020104020203" pitchFamily="34" charset="0"/>
                      </a:endParaRPr>
                    </a:p>
                  </a:txBody>
                  <a:tcPr marT="45718" marB="45718">
                    <a:solidFill>
                      <a:schemeClr val="accent5">
                        <a:lumMod val="60000"/>
                        <a:lumOff val="40000"/>
                      </a:schemeClr>
                    </a:solidFill>
                  </a:tcPr>
                </a:tc>
                <a:tc>
                  <a:txBody>
                    <a:bodyPr/>
                    <a:lstStyle/>
                    <a:p>
                      <a:r>
                        <a:rPr lang="en-US" sz="1800" dirty="0" smtClean="0">
                          <a:latin typeface="Gill Sans MT" panose="020B0502020104020203" pitchFamily="34" charset="0"/>
                        </a:rPr>
                        <a:t>Anecdotal </a:t>
                      </a:r>
                    </a:p>
                    <a:p>
                      <a:r>
                        <a:rPr lang="en-US" sz="1800" dirty="0" smtClean="0">
                          <a:latin typeface="Gill Sans MT" panose="020B0502020104020203" pitchFamily="34" charset="0"/>
                        </a:rPr>
                        <a:t>Biased due to self-selection</a:t>
                      </a:r>
                    </a:p>
                    <a:p>
                      <a:r>
                        <a:rPr lang="en-US" sz="1800" dirty="0" smtClean="0">
                          <a:latin typeface="Gill Sans MT" panose="020B0502020104020203" pitchFamily="34" charset="0"/>
                        </a:rPr>
                        <a:t>Deliberate story-telling</a:t>
                      </a:r>
                    </a:p>
                    <a:p>
                      <a:r>
                        <a:rPr lang="en-US" sz="1800" dirty="0" smtClean="0">
                          <a:latin typeface="Gill Sans MT" panose="020B0502020104020203" pitchFamily="34" charset="0"/>
                        </a:rPr>
                        <a:t>Feel-good human stories</a:t>
                      </a:r>
                    </a:p>
                    <a:p>
                      <a:r>
                        <a:rPr lang="en-US" sz="1800" dirty="0" smtClean="0">
                          <a:latin typeface="Gill Sans MT" panose="020B0502020104020203" pitchFamily="34" charset="0"/>
                        </a:rPr>
                        <a:t>Requested</a:t>
                      </a:r>
                      <a:endParaRPr lang="en-US" sz="1800" dirty="0">
                        <a:latin typeface="Gill Sans MT" panose="020B0502020104020203" pitchFamily="34" charset="0"/>
                      </a:endParaRPr>
                    </a:p>
                  </a:txBody>
                  <a:tcPr marT="45718" marB="45718">
                    <a:solidFill>
                      <a:schemeClr val="accent5">
                        <a:lumMod val="60000"/>
                        <a:lumOff val="40000"/>
                      </a:schemeClr>
                    </a:solidFill>
                  </a:tcPr>
                </a:tc>
              </a:tr>
              <a:tr h="1188716">
                <a:tc>
                  <a:txBody>
                    <a:bodyPr/>
                    <a:lstStyle/>
                    <a:p>
                      <a:r>
                        <a:rPr lang="en-US" sz="1800" b="1" dirty="0" smtClean="0">
                          <a:latin typeface="Gill Sans MT" panose="020B0502020104020203" pitchFamily="34" charset="0"/>
                        </a:rPr>
                        <a:t>Methodology</a:t>
                      </a:r>
                      <a:endParaRPr lang="en-US" sz="1800" b="1" dirty="0">
                        <a:latin typeface="Gill Sans MT" panose="020B0502020104020203" pitchFamily="34" charset="0"/>
                      </a:endParaRPr>
                    </a:p>
                  </a:txBody>
                  <a:tcPr marT="45718" marB="45718"/>
                </a:tc>
                <a:tc>
                  <a:txBody>
                    <a:bodyPr/>
                    <a:lstStyle/>
                    <a:p>
                      <a:r>
                        <a:rPr lang="en-US" sz="1800" dirty="0" smtClean="0">
                          <a:latin typeface="Gill Sans MT" panose="020B0502020104020203" pitchFamily="34" charset="0"/>
                        </a:rPr>
                        <a:t>Quantitative and Qualitative (mixed methods)</a:t>
                      </a:r>
                    </a:p>
                    <a:p>
                      <a:r>
                        <a:rPr lang="en-US" sz="1800" dirty="0" smtClean="0">
                          <a:latin typeface="Gill Sans MT" panose="020B0502020104020203" pitchFamily="34" charset="0"/>
                        </a:rPr>
                        <a:t>Done over time with deliberate planning</a:t>
                      </a:r>
                    </a:p>
                  </a:txBody>
                  <a:tcPr marT="45718" marB="45718"/>
                </a:tc>
                <a:tc>
                  <a:txBody>
                    <a:bodyPr/>
                    <a:lstStyle/>
                    <a:p>
                      <a:r>
                        <a:rPr lang="en-US" sz="1800" dirty="0" smtClean="0">
                          <a:latin typeface="Gill Sans MT" panose="020B0502020104020203" pitchFamily="34" charset="0"/>
                        </a:rPr>
                        <a:t>Typically qualitative</a:t>
                      </a:r>
                    </a:p>
                    <a:p>
                      <a:r>
                        <a:rPr lang="en-US" sz="1800" dirty="0" smtClean="0">
                          <a:latin typeface="Gill Sans MT" panose="020B0502020104020203" pitchFamily="34" charset="0"/>
                        </a:rPr>
                        <a:t>Done quickly (on demand)</a:t>
                      </a:r>
                      <a:endParaRPr lang="en-US" sz="1800" dirty="0">
                        <a:latin typeface="Gill Sans MT" panose="020B0502020104020203" pitchFamily="34" charset="0"/>
                      </a:endParaRPr>
                    </a:p>
                  </a:txBody>
                  <a:tcPr marT="45718" marB="45718"/>
                </a:tc>
              </a:tr>
            </a:tbl>
          </a:graphicData>
        </a:graphic>
      </p:graphicFrame>
      <p:sp>
        <p:nvSpPr>
          <p:cNvPr id="3" name="Rectangle 2"/>
          <p:cNvSpPr>
            <a:spLocks noChangeArrowheads="1"/>
          </p:cNvSpPr>
          <p:nvPr/>
        </p:nvSpPr>
        <p:spPr bwMode="auto">
          <a:xfrm>
            <a:off x="5410200" y="1295400"/>
            <a:ext cx="3581400" cy="762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 name="Rectangle 6"/>
          <p:cNvSpPr>
            <a:spLocks noChangeArrowheads="1"/>
          </p:cNvSpPr>
          <p:nvPr/>
        </p:nvSpPr>
        <p:spPr bwMode="auto">
          <a:xfrm>
            <a:off x="5486400" y="2286000"/>
            <a:ext cx="3581400" cy="762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8" name="Rectangle 7"/>
          <p:cNvSpPr>
            <a:spLocks noChangeArrowheads="1"/>
          </p:cNvSpPr>
          <p:nvPr/>
        </p:nvSpPr>
        <p:spPr bwMode="auto">
          <a:xfrm>
            <a:off x="5410200" y="5486400"/>
            <a:ext cx="3581400" cy="11414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77856" name="Rectangle 8"/>
          <p:cNvSpPr>
            <a:spLocks noChangeArrowheads="1"/>
          </p:cNvSpPr>
          <p:nvPr/>
        </p:nvSpPr>
        <p:spPr bwMode="auto">
          <a:xfrm>
            <a:off x="5486400" y="3932238"/>
            <a:ext cx="3581400" cy="14779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52400" y="533400"/>
            <a:ext cx="8763000" cy="1447800"/>
          </a:xfrm>
        </p:spPr>
        <p:txBody>
          <a:bodyPr/>
          <a:lstStyle/>
          <a:p>
            <a:pPr eaLnBrk="1" hangingPunct="1"/>
            <a:r>
              <a:rPr lang="en-US" altLang="en-US" sz="3600" smtClean="0"/>
              <a:t>NIFA’s outreach channels</a:t>
            </a:r>
          </a:p>
        </p:txBody>
      </p:sp>
      <p:sp>
        <p:nvSpPr>
          <p:cNvPr id="79875" name="Content Placeholder 2"/>
          <p:cNvSpPr>
            <a:spLocks noGrp="1"/>
          </p:cNvSpPr>
          <p:nvPr>
            <p:ph idx="1"/>
          </p:nvPr>
        </p:nvSpPr>
        <p:spPr>
          <a:xfrm>
            <a:off x="685800" y="1600200"/>
            <a:ext cx="7772400" cy="3657600"/>
          </a:xfrm>
        </p:spPr>
        <p:txBody>
          <a:bodyPr/>
          <a:lstStyle/>
          <a:p>
            <a:pPr eaLnBrk="1" hangingPunct="1">
              <a:spcAft>
                <a:spcPts val="1200"/>
              </a:spcAft>
            </a:pPr>
            <a:r>
              <a:rPr lang="en-US" altLang="en-US" sz="2800" smtClean="0"/>
              <a:t>Success stories in “Fresh from the Field”</a:t>
            </a:r>
          </a:p>
          <a:p>
            <a:pPr eaLnBrk="1" hangingPunct="1">
              <a:spcAft>
                <a:spcPts val="1200"/>
              </a:spcAft>
            </a:pPr>
            <a:r>
              <a:rPr lang="en-US" altLang="en-US" sz="2800" smtClean="0"/>
              <a:t>Press releases</a:t>
            </a:r>
          </a:p>
          <a:p>
            <a:pPr eaLnBrk="1" hangingPunct="1">
              <a:spcAft>
                <a:spcPts val="1200"/>
              </a:spcAft>
            </a:pPr>
            <a:r>
              <a:rPr lang="en-US" altLang="en-US" sz="2800" smtClean="0"/>
              <a:t>Graphical handouts</a:t>
            </a:r>
          </a:p>
          <a:p>
            <a:pPr eaLnBrk="1" hangingPunct="1">
              <a:spcAft>
                <a:spcPts val="1200"/>
              </a:spcAft>
            </a:pPr>
            <a:r>
              <a:rPr lang="en-US" altLang="en-US" sz="2800" smtClean="0"/>
              <a:t>Social media</a:t>
            </a:r>
          </a:p>
          <a:p>
            <a:pPr eaLnBrk="1" hangingPunct="1">
              <a:spcAft>
                <a:spcPts val="1200"/>
              </a:spcAft>
            </a:pPr>
            <a:r>
              <a:rPr lang="en-US" altLang="en-US" sz="2800" smtClean="0"/>
              <a:t>Annual reports</a:t>
            </a:r>
          </a:p>
          <a:p>
            <a:pPr eaLnBrk="1" hangingPunct="1">
              <a:spcAft>
                <a:spcPts val="1200"/>
              </a:spcAft>
            </a:pPr>
            <a:r>
              <a:rPr lang="en-US" altLang="en-US" sz="2800" smtClean="0"/>
              <a:t>Budget justification</a:t>
            </a:r>
          </a:p>
          <a:p>
            <a:pPr eaLnBrk="1" hangingPunct="1"/>
            <a:endParaRPr lang="en-US" altLang="en-US" smtClean="0"/>
          </a:p>
        </p:txBody>
      </p:sp>
      <p:sp>
        <p:nvSpPr>
          <p:cNvPr id="9" name="TextBox 8"/>
          <p:cNvSpPr txBox="1">
            <a:spLocks noChangeArrowheads="1"/>
          </p:cNvSpPr>
          <p:nvPr/>
        </p:nvSpPr>
        <p:spPr bwMode="auto">
          <a:xfrm>
            <a:off x="533400" y="5522913"/>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r>
              <a:rPr lang="en-US" altLang="en-US" sz="2800" dirty="0" smtClean="0">
                <a:latin typeface="+mn-lt"/>
              </a:rPr>
              <a:t>These are all available on the NIFA website and distributed via email distribution lists</a:t>
            </a:r>
          </a:p>
        </p:txBody>
      </p:sp>
      <p:pic>
        <p:nvPicPr>
          <p:cNvPr id="79877" name="Picture 1"/>
          <p:cNvPicPr>
            <a:picLocks noChangeAspect="1"/>
          </p:cNvPicPr>
          <p:nvPr/>
        </p:nvPicPr>
        <p:blipFill>
          <a:blip r:embed="rId3">
            <a:extLst>
              <a:ext uri="{28A0092B-C50C-407E-A947-70E740481C1C}">
                <a14:useLocalDpi xmlns:a14="http://schemas.microsoft.com/office/drawing/2010/main" val="0"/>
              </a:ext>
            </a:extLst>
          </a:blip>
          <a:srcRect b="14478"/>
          <a:stretch>
            <a:fillRect/>
          </a:stretch>
        </p:blipFill>
        <p:spPr bwMode="auto">
          <a:xfrm>
            <a:off x="4564063" y="2362200"/>
            <a:ext cx="3505200" cy="27003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8" name="TextBox 2"/>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bit.ly/NIFAsubscribe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115"/>
          <p:cNvSpPr>
            <a:spLocks noGrp="1"/>
          </p:cNvSpPr>
          <p:nvPr>
            <p:ph type="sldNum" sz="quarter" idx="12"/>
          </p:nvPr>
        </p:nvSpPr>
        <p:spPr>
          <a:xfrm>
            <a:off x="8286750" y="6403975"/>
            <a:ext cx="400050" cy="269875"/>
          </a:xfrm>
          <a:noFill/>
        </p:spPr>
        <p:txBody>
          <a:bodyPr lIns="45700" tIns="45700" rIns="45700" bIns="457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888888"/>
              </a:buClr>
              <a:buSzPct val="25000"/>
              <a:buFont typeface="Calibri" panose="020F0502020204030204" pitchFamily="34" charset="0"/>
              <a:buNone/>
            </a:pPr>
            <a:fld id="{BDBB31F7-0421-45A2-9027-F9E7B3057B74}" type="slidenum">
              <a:rPr lang="en-US" altLang="en-US" sz="1400" smtClean="0"/>
              <a:pPr>
                <a:spcBef>
                  <a:spcPct val="0"/>
                </a:spcBef>
                <a:buClr>
                  <a:srgbClr val="888888"/>
                </a:buClr>
                <a:buSzPct val="25000"/>
                <a:buFont typeface="Calibri" panose="020F0502020204030204" pitchFamily="34" charset="0"/>
                <a:buNone/>
              </a:pPr>
              <a:t>43</a:t>
            </a:fld>
            <a:endParaRPr lang="en-US" altLang="en-US" sz="1400" smtClean="0"/>
          </a:p>
        </p:txBody>
      </p:sp>
      <p:graphicFrame>
        <p:nvGraphicFramePr>
          <p:cNvPr id="4" name="Table 3"/>
          <p:cNvGraphicFramePr>
            <a:graphicFrameLocks noGrp="1"/>
          </p:cNvGraphicFramePr>
          <p:nvPr/>
        </p:nvGraphicFramePr>
        <p:xfrm>
          <a:off x="76200" y="838200"/>
          <a:ext cx="9067800" cy="5789613"/>
        </p:xfrm>
        <a:graphic>
          <a:graphicData uri="http://schemas.openxmlformats.org/drawingml/2006/table">
            <a:tbl>
              <a:tblPr firstRow="1" bandRow="1"/>
              <a:tblGrid>
                <a:gridCol w="1752600"/>
                <a:gridCol w="3555381"/>
                <a:gridCol w="3759820"/>
              </a:tblGrid>
              <a:tr h="381806">
                <a:tc>
                  <a:txBody>
                    <a:bodyPr/>
                    <a:lstStyle/>
                    <a:p>
                      <a:endParaRPr lang="en-US" sz="1800" b="1" dirty="0">
                        <a:solidFill>
                          <a:schemeClr val="bg1"/>
                        </a:solidFill>
                        <a:latin typeface="Gill Sans MT" panose="020B0502020104020203" pitchFamily="34" charset="0"/>
                      </a:endParaRPr>
                    </a:p>
                  </a:txBody>
                  <a:tcPr marT="45718" marB="45718">
                    <a:solidFill>
                      <a:schemeClr val="accent6">
                        <a:lumMod val="75000"/>
                      </a:schemeClr>
                    </a:solidFill>
                  </a:tcPr>
                </a:tc>
                <a:tc>
                  <a:txBody>
                    <a:bodyPr/>
                    <a:lstStyle/>
                    <a:p>
                      <a:r>
                        <a:rPr lang="en-US" sz="1800" b="1" dirty="0" smtClean="0">
                          <a:solidFill>
                            <a:schemeClr val="bg1"/>
                          </a:solidFill>
                          <a:latin typeface="Gill Sans MT" panose="020B0502020104020203" pitchFamily="34" charset="0"/>
                        </a:rPr>
                        <a:t>Measurement</a:t>
                      </a:r>
                      <a:endParaRPr lang="en-US" sz="1800" b="1" dirty="0">
                        <a:solidFill>
                          <a:schemeClr val="bg1"/>
                        </a:solidFill>
                        <a:latin typeface="Gill Sans MT" panose="020B0502020104020203" pitchFamily="34" charset="0"/>
                      </a:endParaRPr>
                    </a:p>
                  </a:txBody>
                  <a:tcPr marT="45718" marB="45718">
                    <a:solidFill>
                      <a:schemeClr val="accent6">
                        <a:lumMod val="75000"/>
                      </a:schemeClr>
                    </a:solidFill>
                  </a:tcPr>
                </a:tc>
                <a:tc>
                  <a:txBody>
                    <a:bodyPr/>
                    <a:lstStyle/>
                    <a:p>
                      <a:r>
                        <a:rPr lang="en-US" sz="1600" b="1" dirty="0" smtClean="0">
                          <a:solidFill>
                            <a:schemeClr val="bg1"/>
                          </a:solidFill>
                          <a:latin typeface="Gill Sans MT" panose="020B0502020104020203" pitchFamily="34" charset="0"/>
                        </a:rPr>
                        <a:t>Communications</a:t>
                      </a:r>
                      <a:endParaRPr lang="en-US" sz="1600" b="1" dirty="0">
                        <a:solidFill>
                          <a:schemeClr val="bg1"/>
                        </a:solidFill>
                        <a:latin typeface="Gill Sans MT" panose="020B0502020104020203" pitchFamily="34" charset="0"/>
                      </a:endParaRPr>
                    </a:p>
                  </a:txBody>
                  <a:tcPr marT="45718" marB="45718">
                    <a:solidFill>
                      <a:schemeClr val="accent6">
                        <a:lumMod val="75000"/>
                      </a:schemeClr>
                    </a:solidFill>
                  </a:tcPr>
                </a:tc>
              </a:tr>
              <a:tr h="954514">
                <a:tc>
                  <a:txBody>
                    <a:bodyPr/>
                    <a:lstStyle/>
                    <a:p>
                      <a:r>
                        <a:rPr lang="en-US" sz="1800" b="1" dirty="0" smtClean="0">
                          <a:latin typeface="Gill Sans MT" panose="020B0502020104020203" pitchFamily="34" charset="0"/>
                        </a:rPr>
                        <a:t>Purpose</a:t>
                      </a:r>
                    </a:p>
                  </a:txBody>
                  <a:tcPr marT="45718" marB="45718"/>
                </a:tc>
                <a:tc>
                  <a:txBody>
                    <a:bodyPr/>
                    <a:lstStyle/>
                    <a:p>
                      <a:r>
                        <a:rPr lang="en-US" sz="1800" dirty="0" smtClean="0">
                          <a:latin typeface="Gill Sans MT" panose="020B0502020104020203" pitchFamily="34" charset="0"/>
                        </a:rPr>
                        <a:t>Meet legislative requirements for data-driven decision making</a:t>
                      </a:r>
                    </a:p>
                    <a:p>
                      <a:r>
                        <a:rPr lang="en-US" sz="1800" dirty="0" smtClean="0">
                          <a:latin typeface="Gill Sans MT" panose="020B0502020104020203" pitchFamily="34" charset="0"/>
                        </a:rPr>
                        <a:t>Demonstrate</a:t>
                      </a:r>
                      <a:r>
                        <a:rPr lang="en-US" sz="1800" baseline="0" dirty="0" smtClean="0">
                          <a:latin typeface="Gill Sans MT" panose="020B0502020104020203" pitchFamily="34" charset="0"/>
                        </a:rPr>
                        <a:t> public value</a:t>
                      </a:r>
                      <a:endParaRPr lang="en-US" sz="1800" dirty="0">
                        <a:latin typeface="Gill Sans MT" panose="020B0502020104020203" pitchFamily="34" charset="0"/>
                      </a:endParaRPr>
                    </a:p>
                  </a:txBody>
                  <a:tcPr marT="45718" marB="45718"/>
                </a:tc>
                <a:tc>
                  <a:txBody>
                    <a:bodyPr/>
                    <a:lstStyle/>
                    <a:p>
                      <a:r>
                        <a:rPr lang="en-US" sz="1800" dirty="0" smtClean="0">
                          <a:latin typeface="Gill Sans MT" panose="020B0502020104020203" pitchFamily="34" charset="0"/>
                        </a:rPr>
                        <a:t>Highlight the best examples</a:t>
                      </a:r>
                    </a:p>
                    <a:p>
                      <a:r>
                        <a:rPr lang="en-US" sz="1800" dirty="0" smtClean="0">
                          <a:latin typeface="Gill Sans MT" panose="020B0502020104020203" pitchFamily="34" charset="0"/>
                        </a:rPr>
                        <a:t>Relate to public value</a:t>
                      </a:r>
                      <a:endParaRPr lang="en-US" sz="1800" dirty="0">
                        <a:latin typeface="Gill Sans MT" panose="020B0502020104020203" pitchFamily="34" charset="0"/>
                      </a:endParaRPr>
                    </a:p>
                  </a:txBody>
                  <a:tcPr marT="45718" marB="45718"/>
                </a:tc>
              </a:tr>
              <a:tr h="1737356">
                <a:tc>
                  <a:txBody>
                    <a:bodyPr/>
                    <a:lstStyle/>
                    <a:p>
                      <a:r>
                        <a:rPr lang="en-US" sz="1800" b="1" dirty="0" smtClean="0">
                          <a:latin typeface="Gill Sans MT" panose="020B0502020104020203" pitchFamily="34" charset="0"/>
                        </a:rPr>
                        <a:t>Products</a:t>
                      </a:r>
                      <a:endParaRPr lang="en-US" sz="1800" b="1" dirty="0">
                        <a:latin typeface="Gill Sans MT" panose="020B0502020104020203" pitchFamily="34" charset="0"/>
                      </a:endParaRPr>
                    </a:p>
                  </a:txBody>
                  <a:tcPr marT="45718" marB="45718"/>
                </a:tc>
                <a:tc>
                  <a:txBody>
                    <a:bodyPr/>
                    <a:lstStyle/>
                    <a:p>
                      <a:r>
                        <a:rPr lang="en-US" sz="1800" baseline="0" dirty="0" smtClean="0">
                          <a:latin typeface="Gill Sans MT" panose="020B0502020104020203" pitchFamily="34" charset="0"/>
                        </a:rPr>
                        <a:t>Report against strategic and program goals</a:t>
                      </a:r>
                    </a:p>
                    <a:p>
                      <a:r>
                        <a:rPr lang="en-US" sz="1800" baseline="0" dirty="0" smtClean="0">
                          <a:latin typeface="Gill Sans MT" panose="020B0502020104020203" pitchFamily="34" charset="0"/>
                        </a:rPr>
                        <a:t>Performance-based (outcome measures)</a:t>
                      </a:r>
                    </a:p>
                    <a:p>
                      <a:r>
                        <a:rPr lang="en-US" sz="1800" baseline="0" dirty="0" smtClean="0">
                          <a:latin typeface="Gill Sans MT" panose="020B0502020104020203" pitchFamily="34" charset="0"/>
                        </a:rPr>
                        <a:t>Cost-Benefit analyses</a:t>
                      </a:r>
                    </a:p>
                    <a:p>
                      <a:endParaRPr lang="en-US" sz="1800" dirty="0" smtClean="0">
                        <a:latin typeface="Gill Sans MT" panose="020B0502020104020203" pitchFamily="34" charset="0"/>
                      </a:endParaRPr>
                    </a:p>
                  </a:txBody>
                  <a:tcPr marT="45718" marB="45718"/>
                </a:tc>
                <a:tc>
                  <a:txBody>
                    <a:bodyPr/>
                    <a:lstStyle/>
                    <a:p>
                      <a:r>
                        <a:rPr lang="en-US" sz="1800" dirty="0" smtClean="0">
                          <a:latin typeface="Gill Sans MT" panose="020B0502020104020203" pitchFamily="34" charset="0"/>
                        </a:rPr>
                        <a:t>NIFA Annual Report</a:t>
                      </a:r>
                    </a:p>
                    <a:p>
                      <a:r>
                        <a:rPr lang="en-US" sz="1800" dirty="0" smtClean="0">
                          <a:latin typeface="Gill Sans MT" panose="020B0502020104020203" pitchFamily="34" charset="0"/>
                        </a:rPr>
                        <a:t>NIFA Website</a:t>
                      </a:r>
                      <a:r>
                        <a:rPr lang="en-US" sz="1800" baseline="0" dirty="0" smtClean="0">
                          <a:latin typeface="Gill Sans MT" panose="020B0502020104020203" pitchFamily="34" charset="0"/>
                        </a:rPr>
                        <a:t>, Brochures, and Social Media</a:t>
                      </a:r>
                      <a:endParaRPr lang="en-US" sz="1800" dirty="0" smtClean="0">
                        <a:latin typeface="Gill Sans MT" panose="020B0502020104020203" pitchFamily="34" charset="0"/>
                      </a:endParaRPr>
                    </a:p>
                    <a:p>
                      <a:r>
                        <a:rPr lang="en-US" sz="1800" dirty="0" smtClean="0">
                          <a:latin typeface="Gill Sans MT" panose="020B0502020104020203" pitchFamily="34" charset="0"/>
                        </a:rPr>
                        <a:t>“Impact” Statements</a:t>
                      </a:r>
                      <a:endParaRPr lang="en-US" sz="1800" dirty="0">
                        <a:latin typeface="Gill Sans MT" panose="020B0502020104020203" pitchFamily="34" charset="0"/>
                      </a:endParaRPr>
                    </a:p>
                  </a:txBody>
                  <a:tcPr marT="45718" marB="45718"/>
                </a:tc>
              </a:tr>
              <a:tr h="1527222">
                <a:tc>
                  <a:txBody>
                    <a:bodyPr/>
                    <a:lstStyle/>
                    <a:p>
                      <a:r>
                        <a:rPr lang="en-US" sz="1800" b="1" dirty="0" smtClean="0">
                          <a:latin typeface="Gill Sans MT" panose="020B0502020104020203" pitchFamily="34" charset="0"/>
                        </a:rPr>
                        <a:t>Qualities</a:t>
                      </a:r>
                      <a:endParaRPr lang="en-US" sz="1800" b="1" dirty="0">
                        <a:latin typeface="Gill Sans MT" panose="020B0502020104020203" pitchFamily="34" charset="0"/>
                      </a:endParaRPr>
                    </a:p>
                  </a:txBody>
                  <a:tcPr marT="45718" marB="45718">
                    <a:solidFill>
                      <a:schemeClr val="accent5">
                        <a:lumMod val="60000"/>
                        <a:lumOff val="40000"/>
                      </a:schemeClr>
                    </a:solidFill>
                  </a:tcPr>
                </a:tc>
                <a:tc>
                  <a:txBody>
                    <a:bodyPr/>
                    <a:lstStyle/>
                    <a:p>
                      <a:r>
                        <a:rPr lang="en-US" sz="1800" dirty="0" smtClean="0">
                          <a:latin typeface="Gill Sans MT" panose="020B0502020104020203" pitchFamily="34" charset="0"/>
                        </a:rPr>
                        <a:t>Rigorous and comprehensive</a:t>
                      </a:r>
                    </a:p>
                    <a:p>
                      <a:r>
                        <a:rPr lang="en-US" sz="1800" dirty="0" smtClean="0">
                          <a:latin typeface="Gill Sans MT" panose="020B0502020104020203" pitchFamily="34" charset="0"/>
                        </a:rPr>
                        <a:t>Independent and objective</a:t>
                      </a:r>
                    </a:p>
                    <a:p>
                      <a:r>
                        <a:rPr lang="en-US" sz="1800" baseline="0" dirty="0" smtClean="0">
                          <a:latin typeface="Gill Sans MT" panose="020B0502020104020203" pitchFamily="34" charset="0"/>
                        </a:rPr>
                        <a:t>Meet standards of evidence </a:t>
                      </a:r>
                    </a:p>
                    <a:p>
                      <a:r>
                        <a:rPr lang="en-US" sz="1800" baseline="0" dirty="0" smtClean="0">
                          <a:latin typeface="Gill Sans MT" panose="020B0502020104020203" pitchFamily="34" charset="0"/>
                        </a:rPr>
                        <a:t>Required</a:t>
                      </a:r>
                      <a:endParaRPr lang="en-US" sz="1800" dirty="0" smtClean="0">
                        <a:latin typeface="Gill Sans MT" panose="020B0502020104020203" pitchFamily="34" charset="0"/>
                      </a:endParaRPr>
                    </a:p>
                  </a:txBody>
                  <a:tcPr marT="45718" marB="45718">
                    <a:solidFill>
                      <a:schemeClr val="accent5">
                        <a:lumMod val="60000"/>
                        <a:lumOff val="40000"/>
                      </a:schemeClr>
                    </a:solidFill>
                  </a:tcPr>
                </a:tc>
                <a:tc>
                  <a:txBody>
                    <a:bodyPr/>
                    <a:lstStyle/>
                    <a:p>
                      <a:r>
                        <a:rPr lang="en-US" sz="1800" dirty="0" smtClean="0">
                          <a:latin typeface="Gill Sans MT" panose="020B0502020104020203" pitchFamily="34" charset="0"/>
                        </a:rPr>
                        <a:t>Anecdotal </a:t>
                      </a:r>
                    </a:p>
                    <a:p>
                      <a:r>
                        <a:rPr lang="en-US" sz="1800" dirty="0" smtClean="0">
                          <a:latin typeface="Gill Sans MT" panose="020B0502020104020203" pitchFamily="34" charset="0"/>
                        </a:rPr>
                        <a:t>Biased due to self-selection</a:t>
                      </a:r>
                    </a:p>
                    <a:p>
                      <a:r>
                        <a:rPr lang="en-US" sz="1800" dirty="0" smtClean="0">
                          <a:latin typeface="Gill Sans MT" panose="020B0502020104020203" pitchFamily="34" charset="0"/>
                        </a:rPr>
                        <a:t>Deliberate story-telling</a:t>
                      </a:r>
                    </a:p>
                    <a:p>
                      <a:r>
                        <a:rPr lang="en-US" sz="1800" dirty="0" smtClean="0">
                          <a:latin typeface="Gill Sans MT" panose="020B0502020104020203" pitchFamily="34" charset="0"/>
                        </a:rPr>
                        <a:t>Feel-good human stories</a:t>
                      </a:r>
                    </a:p>
                    <a:p>
                      <a:r>
                        <a:rPr lang="en-US" sz="1800" dirty="0" smtClean="0">
                          <a:latin typeface="Gill Sans MT" panose="020B0502020104020203" pitchFamily="34" charset="0"/>
                        </a:rPr>
                        <a:t>Requested</a:t>
                      </a:r>
                      <a:endParaRPr lang="en-US" sz="1800" dirty="0">
                        <a:latin typeface="Gill Sans MT" panose="020B0502020104020203" pitchFamily="34" charset="0"/>
                      </a:endParaRPr>
                    </a:p>
                  </a:txBody>
                  <a:tcPr marT="45718" marB="45718">
                    <a:solidFill>
                      <a:schemeClr val="accent5">
                        <a:lumMod val="60000"/>
                        <a:lumOff val="40000"/>
                      </a:schemeClr>
                    </a:solidFill>
                  </a:tcPr>
                </a:tc>
              </a:tr>
              <a:tr h="1188716">
                <a:tc>
                  <a:txBody>
                    <a:bodyPr/>
                    <a:lstStyle/>
                    <a:p>
                      <a:r>
                        <a:rPr lang="en-US" sz="1800" b="1" dirty="0" smtClean="0">
                          <a:latin typeface="Gill Sans MT" panose="020B0502020104020203" pitchFamily="34" charset="0"/>
                        </a:rPr>
                        <a:t>Methodology</a:t>
                      </a:r>
                      <a:endParaRPr lang="en-US" sz="1800" b="1" dirty="0">
                        <a:latin typeface="Gill Sans MT" panose="020B0502020104020203" pitchFamily="34" charset="0"/>
                      </a:endParaRPr>
                    </a:p>
                  </a:txBody>
                  <a:tcPr marT="45718" marB="45718"/>
                </a:tc>
                <a:tc>
                  <a:txBody>
                    <a:bodyPr/>
                    <a:lstStyle/>
                    <a:p>
                      <a:r>
                        <a:rPr lang="en-US" sz="1800" dirty="0" smtClean="0">
                          <a:latin typeface="Gill Sans MT" panose="020B0502020104020203" pitchFamily="34" charset="0"/>
                        </a:rPr>
                        <a:t>Quantitative and Qualitative (mixed methods)</a:t>
                      </a:r>
                    </a:p>
                    <a:p>
                      <a:r>
                        <a:rPr lang="en-US" sz="1800" dirty="0" smtClean="0">
                          <a:latin typeface="Gill Sans MT" panose="020B0502020104020203" pitchFamily="34" charset="0"/>
                        </a:rPr>
                        <a:t>Done over time with deliberate planning</a:t>
                      </a:r>
                    </a:p>
                  </a:txBody>
                  <a:tcPr marT="45718" marB="45718"/>
                </a:tc>
                <a:tc>
                  <a:txBody>
                    <a:bodyPr/>
                    <a:lstStyle/>
                    <a:p>
                      <a:r>
                        <a:rPr lang="en-US" sz="1800" dirty="0" smtClean="0">
                          <a:latin typeface="Gill Sans MT" panose="020B0502020104020203" pitchFamily="34" charset="0"/>
                        </a:rPr>
                        <a:t>Typically qualitative</a:t>
                      </a:r>
                    </a:p>
                    <a:p>
                      <a:r>
                        <a:rPr lang="en-US" sz="1800" dirty="0" smtClean="0">
                          <a:latin typeface="Gill Sans MT" panose="020B0502020104020203" pitchFamily="34" charset="0"/>
                        </a:rPr>
                        <a:t>Done quickly (on demand)</a:t>
                      </a:r>
                      <a:endParaRPr lang="en-US" sz="1800" dirty="0">
                        <a:latin typeface="Gill Sans MT" panose="020B0502020104020203" pitchFamily="34" charset="0"/>
                      </a:endParaRPr>
                    </a:p>
                  </a:txBody>
                  <a:tcPr marT="45718" marB="45718"/>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txBox="1">
            <a:spLocks/>
          </p:cNvSpPr>
          <p:nvPr/>
        </p:nvSpPr>
        <p:spPr bwMode="auto">
          <a:xfrm>
            <a:off x="-381000" y="838200"/>
            <a:ext cx="975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400">
                <a:solidFill>
                  <a:schemeClr val="tx2"/>
                </a:solidFill>
              </a:rPr>
              <a:t>How does NIFA decide what to communicate?</a:t>
            </a:r>
          </a:p>
          <a:p>
            <a:pPr algn="ctr" eaLnBrk="1" hangingPunct="1">
              <a:spcBef>
                <a:spcPct val="0"/>
              </a:spcBef>
              <a:buFontTx/>
              <a:buNone/>
            </a:pPr>
            <a:endParaRPr lang="en-US" altLang="en-US" sz="3600">
              <a:solidFill>
                <a:schemeClr val="tx2"/>
              </a:solidFill>
            </a:endParaRPr>
          </a:p>
          <a:p>
            <a:pPr algn="ctr" eaLnBrk="1" hangingPunct="1">
              <a:spcBef>
                <a:spcPct val="0"/>
              </a:spcBef>
              <a:buFontTx/>
              <a:buNone/>
            </a:pPr>
            <a:endParaRPr lang="en-US" altLang="en-US" sz="3600">
              <a:solidFill>
                <a:schemeClr val="tx2"/>
              </a:solidFill>
            </a:endParaRPr>
          </a:p>
        </p:txBody>
      </p:sp>
      <p:sp>
        <p:nvSpPr>
          <p:cNvPr id="5" name="Content Placeholder 1"/>
          <p:cNvSpPr txBox="1">
            <a:spLocks/>
          </p:cNvSpPr>
          <p:nvPr/>
        </p:nvSpPr>
        <p:spPr>
          <a:xfrm>
            <a:off x="304800" y="1447800"/>
            <a:ext cx="8686800" cy="3429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2400" dirty="0" smtClean="0"/>
              <a:t>Topics of Congressional interest</a:t>
            </a:r>
          </a:p>
          <a:p>
            <a:pPr lvl="1" eaLnBrk="1" hangingPunct="1">
              <a:defRPr/>
            </a:pPr>
            <a:r>
              <a:rPr lang="en-US" altLang="en-US" sz="2000" dirty="0" smtClean="0"/>
              <a:t>Examples: Citrus greening, precision ag</a:t>
            </a:r>
          </a:p>
          <a:p>
            <a:pPr lvl="1" eaLnBrk="1" hangingPunct="1">
              <a:defRPr/>
            </a:pPr>
            <a:endParaRPr lang="en-US" altLang="en-US" sz="600" dirty="0" smtClean="0"/>
          </a:p>
          <a:p>
            <a:pPr eaLnBrk="1" hangingPunct="1">
              <a:defRPr/>
            </a:pPr>
            <a:r>
              <a:rPr lang="en-US" altLang="en-US" sz="2400" dirty="0"/>
              <a:t>M</a:t>
            </a:r>
            <a:r>
              <a:rPr lang="en-US" altLang="en-US" sz="2400" dirty="0" smtClean="0"/>
              <a:t>ajor advancements in the field</a:t>
            </a:r>
          </a:p>
          <a:p>
            <a:pPr eaLnBrk="1" hangingPunct="1">
              <a:defRPr/>
            </a:pPr>
            <a:endParaRPr lang="en-US" altLang="en-US" sz="600" dirty="0" smtClean="0"/>
          </a:p>
          <a:p>
            <a:pPr eaLnBrk="1" hangingPunct="1">
              <a:defRPr/>
            </a:pPr>
            <a:r>
              <a:rPr lang="en-US" altLang="en-US" sz="2400" dirty="0" smtClean="0"/>
              <a:t>Possess a “wow!” factor</a:t>
            </a:r>
          </a:p>
          <a:p>
            <a:pPr eaLnBrk="1" hangingPunct="1">
              <a:defRPr/>
            </a:pPr>
            <a:endParaRPr lang="en-US" altLang="en-US" sz="600" dirty="0" smtClean="0"/>
          </a:p>
          <a:p>
            <a:pPr eaLnBrk="1" hangingPunct="1">
              <a:defRPr/>
            </a:pPr>
            <a:r>
              <a:rPr lang="en-US" altLang="en-US" sz="2400" dirty="0" smtClean="0"/>
              <a:t>Timely </a:t>
            </a:r>
            <a:r>
              <a:rPr lang="en-US" altLang="en-US" sz="2400" dirty="0"/>
              <a:t>items within the scope of the news cycle</a:t>
            </a:r>
          </a:p>
          <a:p>
            <a:pPr lvl="1" eaLnBrk="1" hangingPunct="1">
              <a:defRPr/>
            </a:pPr>
            <a:r>
              <a:rPr lang="en-US" altLang="en-US" sz="2000" dirty="0"/>
              <a:t>Examples: Food safety at Thanksgiving, Water or drought research on World Water Day, Veterans Stories on Veterans Day</a:t>
            </a:r>
          </a:p>
          <a:p>
            <a:pPr eaLnBrk="1" hangingPunct="1">
              <a:defRPr/>
            </a:pPr>
            <a:endParaRPr lang="en-US" altLang="en-US" sz="600" dirty="0" smtClean="0"/>
          </a:p>
          <a:p>
            <a:pPr eaLnBrk="1" hangingPunct="1">
              <a:defRPr/>
            </a:pPr>
            <a:r>
              <a:rPr lang="en-US" altLang="en-US" sz="2400" dirty="0" smtClean="0"/>
              <a:t>Compelling stories of how NIFA-funded projects affect individuals’ lives</a:t>
            </a:r>
          </a:p>
          <a:p>
            <a:pPr eaLnBrk="1" hangingPunct="1">
              <a:defRPr/>
            </a:pPr>
            <a:endParaRPr lang="en-US" altLang="en-US" sz="2600" dirty="0" smtClean="0"/>
          </a:p>
          <a:p>
            <a:pPr eaLnBrk="1" hangingPunct="1">
              <a:defRPr/>
            </a:pPr>
            <a:endParaRPr lang="en-US" altLang="en-US" sz="800" dirty="0" smtClean="0"/>
          </a:p>
          <a:p>
            <a:pPr marL="0" indent="0" eaLnBrk="1" hangingPunct="1">
              <a:buFontTx/>
              <a:buNone/>
              <a:defRPr/>
            </a:pPr>
            <a:endParaRPr lang="en-US" altLang="en-US" sz="2800" dirty="0"/>
          </a:p>
        </p:txBody>
      </p:sp>
      <p:sp>
        <p:nvSpPr>
          <p:cNvPr id="83972" name="TextBox 3"/>
          <p:cNvSpPr txBox="1">
            <a:spLocks noChangeArrowheads="1"/>
          </p:cNvSpPr>
          <p:nvPr/>
        </p:nvSpPr>
        <p:spPr bwMode="auto">
          <a:xfrm>
            <a:off x="533400" y="6488113"/>
            <a:ext cx="861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1800"/>
              <a:t>bit.ly/NIFAsubscribe </a:t>
            </a:r>
          </a:p>
        </p:txBody>
      </p:sp>
      <p:sp>
        <p:nvSpPr>
          <p:cNvPr id="83973" name="Rectangle 1"/>
          <p:cNvSpPr>
            <a:spLocks noChangeArrowheads="1"/>
          </p:cNvSpPr>
          <p:nvPr/>
        </p:nvSpPr>
        <p:spPr bwMode="auto">
          <a:xfrm>
            <a:off x="1219200" y="5494338"/>
            <a:ext cx="6705600" cy="982662"/>
          </a:xfrm>
          <a:prstGeom prst="rect">
            <a:avLst/>
          </a:prstGeom>
          <a:solidFill>
            <a:schemeClr val="accent1"/>
          </a:solidFill>
          <a:ln w="222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83974" name="TextBox 2"/>
          <p:cNvSpPr txBox="1">
            <a:spLocks noChangeArrowheads="1"/>
          </p:cNvSpPr>
          <p:nvPr/>
        </p:nvSpPr>
        <p:spPr bwMode="auto">
          <a:xfrm>
            <a:off x="1295400" y="5570538"/>
            <a:ext cx="655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b="1"/>
              <a:t>Projects with well-written progress reports are more likely to be communicated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ChangeArrowheads="1"/>
          </p:cNvSpPr>
          <p:nvPr/>
        </p:nvSpPr>
        <p:spPr bwMode="auto">
          <a:xfrm>
            <a:off x="1905000" y="6019800"/>
            <a:ext cx="5943600" cy="685800"/>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86019" name="Title 1"/>
          <p:cNvSpPr>
            <a:spLocks noGrp="1"/>
          </p:cNvSpPr>
          <p:nvPr>
            <p:ph type="title"/>
          </p:nvPr>
        </p:nvSpPr>
        <p:spPr>
          <a:xfrm>
            <a:off x="-990600" y="533400"/>
            <a:ext cx="11506200" cy="1447800"/>
          </a:xfrm>
        </p:spPr>
        <p:txBody>
          <a:bodyPr/>
          <a:lstStyle/>
          <a:p>
            <a:pPr eaLnBrk="1" hangingPunct="1"/>
            <a:r>
              <a:rPr lang="en-US" altLang="en-US" sz="3400" smtClean="0"/>
              <a:t>Share Your Science at any time of the year!</a:t>
            </a:r>
          </a:p>
        </p:txBody>
      </p:sp>
      <p:sp>
        <p:nvSpPr>
          <p:cNvPr id="3" name="Content Placeholder 2"/>
          <p:cNvSpPr>
            <a:spLocks noGrp="1"/>
          </p:cNvSpPr>
          <p:nvPr>
            <p:ph idx="1"/>
          </p:nvPr>
        </p:nvSpPr>
        <p:spPr>
          <a:xfrm>
            <a:off x="685800" y="1600200"/>
            <a:ext cx="7772400" cy="3429000"/>
          </a:xfrm>
        </p:spPr>
        <p:txBody>
          <a:bodyPr/>
          <a:lstStyle/>
          <a:p>
            <a:pPr marL="114300" indent="0" eaLnBrk="1" hangingPunct="1">
              <a:buFontTx/>
              <a:buNone/>
              <a:defRPr/>
            </a:pPr>
            <a:r>
              <a:rPr lang="en-US" dirty="0" smtClean="0"/>
              <a:t>What to communicate</a:t>
            </a:r>
            <a:endParaRPr lang="en-US" dirty="0"/>
          </a:p>
          <a:p>
            <a:pPr eaLnBrk="1" hangingPunct="1">
              <a:defRPr/>
            </a:pPr>
            <a:r>
              <a:rPr lang="en-US" sz="2400" dirty="0" smtClean="0"/>
              <a:t>Manuscript publication in a major journal</a:t>
            </a:r>
          </a:p>
          <a:p>
            <a:pPr eaLnBrk="1" hangingPunct="1">
              <a:defRPr/>
            </a:pPr>
            <a:r>
              <a:rPr lang="en-US" sz="2400" dirty="0" smtClean="0"/>
              <a:t>Photos, videos, press releases, other publicity of your work</a:t>
            </a:r>
          </a:p>
          <a:p>
            <a:pPr eaLnBrk="1" hangingPunct="1">
              <a:defRPr/>
            </a:pPr>
            <a:r>
              <a:rPr lang="en-US" sz="2400" dirty="0" smtClean="0"/>
              <a:t>Updates on major accomplishments</a:t>
            </a:r>
          </a:p>
          <a:p>
            <a:pPr marL="114300" indent="0" eaLnBrk="1" hangingPunct="1">
              <a:buFontTx/>
              <a:buNone/>
              <a:defRPr/>
            </a:pPr>
            <a:r>
              <a:rPr lang="en-US" dirty="0" smtClean="0"/>
              <a:t>How to communicate it</a:t>
            </a:r>
          </a:p>
          <a:p>
            <a:pPr eaLnBrk="1" hangingPunct="1">
              <a:defRPr/>
            </a:pPr>
            <a:r>
              <a:rPr lang="en-US" sz="2600" dirty="0" smtClean="0"/>
              <a:t>Email your NPL directly</a:t>
            </a:r>
          </a:p>
          <a:p>
            <a:pPr eaLnBrk="1" hangingPunct="1">
              <a:defRPr/>
            </a:pPr>
            <a:r>
              <a:rPr lang="en-US" sz="2600" dirty="0" smtClean="0"/>
              <a:t>Email ImpactStories@nifa.usda.gov</a:t>
            </a:r>
          </a:p>
          <a:p>
            <a:pPr eaLnBrk="1" hangingPunct="1">
              <a:defRPr/>
            </a:pPr>
            <a:r>
              <a:rPr lang="en-US" sz="2600" dirty="0" smtClean="0"/>
              <a:t>Twitter: @USDA_NIFA #</a:t>
            </a:r>
            <a:r>
              <a:rPr lang="en-US" sz="2600" dirty="0" err="1" smtClean="0"/>
              <a:t>NIFAimpacts</a:t>
            </a:r>
            <a:endParaRPr lang="en-US" dirty="0" smtClean="0"/>
          </a:p>
          <a:p>
            <a:pPr eaLnBrk="1" hangingPunct="1">
              <a:defRPr/>
            </a:pPr>
            <a:endParaRPr lang="en-US" dirty="0"/>
          </a:p>
          <a:p>
            <a:pPr lvl="1" eaLnBrk="1" hangingPunct="1">
              <a:defRPr/>
            </a:pPr>
            <a:endParaRPr lang="en-US" dirty="0"/>
          </a:p>
        </p:txBody>
      </p:sp>
      <p:sp>
        <p:nvSpPr>
          <p:cNvPr id="108549" name="TextBox 3"/>
          <p:cNvSpPr txBox="1">
            <a:spLocks noChangeArrowheads="1"/>
          </p:cNvSpPr>
          <p:nvPr/>
        </p:nvSpPr>
        <p:spPr bwMode="auto">
          <a:xfrm>
            <a:off x="1828800" y="594360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defRPr/>
            </a:pPr>
            <a:r>
              <a:rPr lang="en-US" altLang="en-US" sz="2400" b="1" dirty="0" smtClean="0">
                <a:latin typeface="+mn-lt"/>
              </a:rPr>
              <a:t>Seek assistance from your university’s public affairs office</a:t>
            </a:r>
          </a:p>
          <a:p>
            <a:pPr>
              <a:spcBef>
                <a:spcPct val="0"/>
              </a:spcBef>
              <a:buFontTx/>
              <a:buNone/>
              <a:defRPr/>
            </a:pPr>
            <a:endParaRPr lang="en-US" altLang="en-US"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85800" y="2286000"/>
            <a:ext cx="7772400" cy="1143000"/>
          </a:xfrm>
        </p:spPr>
        <p:txBody>
          <a:bodyPr anchor="ctr"/>
          <a:lstStyle/>
          <a:p>
            <a:pPr eaLnBrk="1" hangingPunct="1"/>
            <a:endParaRPr lang="en-US" altLang="en-US" sz="4400" smtClean="0"/>
          </a:p>
        </p:txBody>
      </p:sp>
      <p:sp>
        <p:nvSpPr>
          <p:cNvPr id="88067" name="Rectangle 3"/>
          <p:cNvSpPr>
            <a:spLocks noGrp="1" noChangeArrowheads="1"/>
          </p:cNvSpPr>
          <p:nvPr>
            <p:ph type="subTitle" idx="1"/>
          </p:nvPr>
        </p:nvSpPr>
        <p:spPr>
          <a:xfrm>
            <a:off x="1371600" y="3886200"/>
            <a:ext cx="6400800" cy="1752600"/>
          </a:xfrm>
        </p:spPr>
        <p:txBody>
          <a:bodyPr/>
          <a:lstStyle/>
          <a:p>
            <a:pPr eaLnBrk="1" hangingPunct="1"/>
            <a:endParaRPr lang="en-US" altLang="en-US" sz="3200" smtClean="0"/>
          </a:p>
        </p:txBody>
      </p:sp>
      <p:pic>
        <p:nvPicPr>
          <p:cNvPr id="88068" name="Picture 5" descr="NIFA New PPT Pages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09600" y="685800"/>
            <a:ext cx="7772400" cy="1143000"/>
          </a:xfrm>
        </p:spPr>
        <p:txBody>
          <a:bodyPr/>
          <a:lstStyle/>
          <a:p>
            <a:pPr eaLnBrk="1" hangingPunct="1"/>
            <a:r>
              <a:rPr lang="en-US" altLang="en-US" smtClean="0">
                <a:solidFill>
                  <a:schemeClr val="tx1"/>
                </a:solidFill>
              </a:rPr>
              <a:t>Take-home messages</a:t>
            </a:r>
          </a:p>
        </p:txBody>
      </p:sp>
      <p:sp>
        <p:nvSpPr>
          <p:cNvPr id="90115" name="Content Placeholder 2"/>
          <p:cNvSpPr>
            <a:spLocks noGrp="1"/>
          </p:cNvSpPr>
          <p:nvPr>
            <p:ph idx="1"/>
          </p:nvPr>
        </p:nvSpPr>
        <p:spPr>
          <a:xfrm>
            <a:off x="457200" y="1752600"/>
            <a:ext cx="8534400" cy="3962400"/>
          </a:xfrm>
        </p:spPr>
        <p:txBody>
          <a:bodyPr/>
          <a:lstStyle/>
          <a:p>
            <a:pPr eaLnBrk="1" hangingPunct="1"/>
            <a:r>
              <a:rPr lang="en-US" altLang="en-US" sz="3600" smtClean="0"/>
              <a:t>We really do read and use your progress reports!</a:t>
            </a:r>
          </a:p>
          <a:p>
            <a:pPr eaLnBrk="1" hangingPunct="1"/>
            <a:r>
              <a:rPr lang="en-US" altLang="en-US" sz="3600" smtClean="0"/>
              <a:t>Your progress reports are publicly displayed</a:t>
            </a:r>
          </a:p>
          <a:p>
            <a:pPr eaLnBrk="1" hangingPunct="1"/>
            <a:r>
              <a:rPr lang="en-US" altLang="en-US" sz="3600" smtClean="0"/>
              <a:t>Accurate, high-quality reporting affects our ability to measure the impact of our programs and show the societal value of our programs to legislators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Why Does NIFA Report?</a:t>
            </a:r>
          </a:p>
        </p:txBody>
      </p:sp>
      <p:sp>
        <p:nvSpPr>
          <p:cNvPr id="10243" name="Content Placeholder 2"/>
          <p:cNvSpPr>
            <a:spLocks noGrp="1"/>
          </p:cNvSpPr>
          <p:nvPr>
            <p:ph idx="1"/>
          </p:nvPr>
        </p:nvSpPr>
        <p:spPr>
          <a:xfrm>
            <a:off x="685800" y="2286000"/>
            <a:ext cx="7772400" cy="1905000"/>
          </a:xfrm>
        </p:spPr>
        <p:txBody>
          <a:bodyPr/>
          <a:lstStyle/>
          <a:p>
            <a:pPr marL="0" indent="0" algn="ctr">
              <a:buFontTx/>
              <a:buNone/>
            </a:pPr>
            <a:r>
              <a:rPr lang="en-US" altLang="en-US" sz="2400" b="1" i="1" smtClean="0"/>
              <a:t>NIFA Mission:  Invest in and advance agricultural research, education, and extension to solve societal challenges.</a:t>
            </a:r>
          </a:p>
          <a:p>
            <a:pPr marL="0" indent="0">
              <a:buFontTx/>
              <a:buNone/>
            </a:pPr>
            <a:endParaRPr lang="en-US" altLang="en-US" sz="1200" b="1" i="1" smtClean="0"/>
          </a:p>
          <a:p>
            <a:pPr marL="0" indent="0" algn="ctr">
              <a:buFontTx/>
              <a:buNone/>
            </a:pPr>
            <a:r>
              <a:rPr lang="en-US" altLang="en-US" sz="2400" b="1" smtClean="0"/>
              <a:t>Your Results = Our Success!</a:t>
            </a:r>
          </a:p>
          <a:p>
            <a:pPr marL="0" indent="0" algn="ctr">
              <a:buFontTx/>
              <a:buNone/>
            </a:pPr>
            <a:endParaRPr lang="en-US" altLang="en-US" sz="1200" b="1" i="1" smtClean="0"/>
          </a:p>
          <a:p>
            <a:pPr marL="0" indent="0">
              <a:buFontTx/>
              <a:buNone/>
            </a:pPr>
            <a:endParaRPr lang="en-US" altLang="en-US" sz="2400" i="1" smtClean="0"/>
          </a:p>
          <a:p>
            <a:pPr marL="0" indent="0">
              <a:buFontTx/>
              <a:buNone/>
            </a:pPr>
            <a:endParaRPr lang="en-US" altLang="en-US" sz="2400" i="1" smtClean="0"/>
          </a:p>
        </p:txBody>
      </p:sp>
      <p:sp>
        <p:nvSpPr>
          <p:cNvPr id="10244" name="TextBox 3"/>
          <p:cNvSpPr txBox="1">
            <a:spLocks noChangeArrowheads="1"/>
          </p:cNvSpPr>
          <p:nvPr/>
        </p:nvSpPr>
        <p:spPr bwMode="auto">
          <a:xfrm>
            <a:off x="5715000" y="6415088"/>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t>Data Gateway</a:t>
            </a:r>
          </a:p>
        </p:txBody>
      </p:sp>
      <p:sp>
        <p:nvSpPr>
          <p:cNvPr id="10245" name="TextBox 1"/>
          <p:cNvSpPr txBox="1">
            <a:spLocks noChangeArrowheads="1"/>
          </p:cNvSpPr>
          <p:nvPr/>
        </p:nvSpPr>
        <p:spPr bwMode="auto">
          <a:xfrm>
            <a:off x="2286000" y="4191000"/>
            <a:ext cx="5029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400"/>
              <a:t>Quantitative and Qualitative</a:t>
            </a:r>
          </a:p>
          <a:p>
            <a:pPr>
              <a:spcBef>
                <a:spcPct val="0"/>
              </a:spcBef>
            </a:pPr>
            <a:r>
              <a:rPr lang="en-US" altLang="en-US" sz="2400"/>
              <a:t>Commercialization</a:t>
            </a:r>
          </a:p>
          <a:p>
            <a:pPr>
              <a:spcBef>
                <a:spcPct val="0"/>
              </a:spcBef>
            </a:pPr>
            <a:r>
              <a:rPr lang="en-US" altLang="en-US" sz="2400"/>
              <a:t>Solutions</a:t>
            </a:r>
          </a:p>
          <a:p>
            <a:pPr>
              <a:spcBef>
                <a:spcPct val="0"/>
              </a:spcBef>
            </a:pPr>
            <a:r>
              <a:rPr lang="en-US" altLang="en-US" sz="2400"/>
              <a:t>Steps Toward Breakthroughs</a:t>
            </a:r>
          </a:p>
          <a:p>
            <a:pPr>
              <a:spcBef>
                <a:spcPct val="0"/>
              </a:spcBef>
            </a:pPr>
            <a:r>
              <a:rPr lang="en-US" altLang="en-US" sz="2400"/>
              <a:t>Your Stories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3888" y="2557463"/>
            <a:ext cx="7886700" cy="2852737"/>
          </a:xfrm>
        </p:spPr>
        <p:txBody>
          <a:bodyPr/>
          <a:lstStyle/>
          <a:p>
            <a:r>
              <a:rPr lang="en-US" altLang="en-US" sz="4800" smtClean="0"/>
              <a:t>Who cares about your research?</a:t>
            </a:r>
            <a:br>
              <a:rPr lang="en-US" altLang="en-US" sz="4800" smtClean="0"/>
            </a:br>
            <a:r>
              <a:rPr lang="en-US" altLang="en-US" sz="4800" smtClean="0"/>
              <a:t/>
            </a:r>
            <a:br>
              <a:rPr lang="en-US" altLang="en-US" sz="4800" smtClean="0"/>
            </a:br>
            <a:r>
              <a:rPr lang="en-US" altLang="en-US" sz="4800" smtClean="0"/>
              <a:t>How do we share this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1066800"/>
            <a:ext cx="7886700" cy="1436688"/>
          </a:xfrm>
        </p:spPr>
        <p:txBody>
          <a:bodyPr/>
          <a:lstStyle/>
          <a:p>
            <a:r>
              <a:rPr lang="en-US" altLang="en-US" sz="4400" smtClean="0"/>
              <a:t>How Does NIFA Use Your Results:</a:t>
            </a:r>
          </a:p>
        </p:txBody>
      </p:sp>
      <p:sp>
        <p:nvSpPr>
          <p:cNvPr id="14339" name="Text Placeholder 2"/>
          <p:cNvSpPr>
            <a:spLocks noGrp="1"/>
          </p:cNvSpPr>
          <p:nvPr>
            <p:ph type="body" idx="1"/>
          </p:nvPr>
        </p:nvSpPr>
        <p:spPr>
          <a:xfrm>
            <a:off x="914400" y="2743200"/>
            <a:ext cx="7886700" cy="3276600"/>
          </a:xfrm>
        </p:spPr>
        <p:txBody>
          <a:bodyPr/>
          <a:lstStyle/>
          <a:p>
            <a:pPr marL="342900" indent="-342900">
              <a:buFontTx/>
              <a:buChar char="•"/>
            </a:pPr>
            <a:r>
              <a:rPr lang="en-US" altLang="en-US" dirty="0" smtClean="0"/>
              <a:t>Funding of topic areas for annual reports to Congress</a:t>
            </a:r>
          </a:p>
          <a:p>
            <a:pPr marL="342900" indent="-342900">
              <a:buFontTx/>
              <a:buChar char="•"/>
            </a:pPr>
            <a:r>
              <a:rPr lang="en-US" altLang="en-US" dirty="0" smtClean="0"/>
              <a:t>Funding by Program</a:t>
            </a:r>
          </a:p>
          <a:p>
            <a:pPr marL="342900" indent="-342900">
              <a:buFontTx/>
              <a:buChar char="•"/>
            </a:pPr>
            <a:r>
              <a:rPr lang="en-US" altLang="en-US" dirty="0" smtClean="0"/>
              <a:t>Funding by State</a:t>
            </a:r>
          </a:p>
          <a:p>
            <a:pPr marL="342900" indent="-342900">
              <a:buFontTx/>
              <a:buChar char="•"/>
            </a:pPr>
            <a:r>
              <a:rPr lang="en-US" altLang="en-US" dirty="0" smtClean="0"/>
              <a:t>Funding by Institution</a:t>
            </a:r>
          </a:p>
          <a:p>
            <a:pPr marL="342900" indent="-342900">
              <a:buFontTx/>
              <a:buChar char="•"/>
            </a:pPr>
            <a:r>
              <a:rPr lang="en-US" altLang="en-US" dirty="0" smtClean="0"/>
              <a:t>Evaluations</a:t>
            </a:r>
          </a:p>
          <a:p>
            <a:pPr marL="342900" indent="-342900">
              <a:buFontTx/>
              <a:buChar char="•"/>
            </a:pPr>
            <a:r>
              <a:rPr lang="en-US" altLang="en-US" dirty="0" smtClean="0"/>
              <a:t>Success Stories/Vignettes</a:t>
            </a:r>
          </a:p>
          <a:p>
            <a:pPr marL="342900" indent="-342900">
              <a:buFontTx/>
              <a:buChar char="•"/>
            </a:pPr>
            <a:r>
              <a:rPr lang="en-US" altLang="en-US" dirty="0" smtClean="0"/>
              <a:t>Portfolios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3888" y="1143000"/>
            <a:ext cx="7886700" cy="881063"/>
          </a:xfrm>
        </p:spPr>
        <p:txBody>
          <a:bodyPr/>
          <a:lstStyle/>
          <a:p>
            <a:r>
              <a:rPr lang="en-US" altLang="en-US" sz="4400" smtClean="0"/>
              <a:t>Qualitative Data</a:t>
            </a:r>
          </a:p>
        </p:txBody>
      </p:sp>
      <p:sp>
        <p:nvSpPr>
          <p:cNvPr id="16387" name="Text Placeholder 2"/>
          <p:cNvSpPr>
            <a:spLocks noGrp="1"/>
          </p:cNvSpPr>
          <p:nvPr>
            <p:ph type="body" idx="1"/>
          </p:nvPr>
        </p:nvSpPr>
        <p:spPr>
          <a:xfrm>
            <a:off x="623888" y="2286000"/>
            <a:ext cx="7986712" cy="4038600"/>
          </a:xfrm>
        </p:spPr>
        <p:txBody>
          <a:bodyPr/>
          <a:lstStyle/>
          <a:p>
            <a:pPr marL="342900" indent="-342900">
              <a:buFontTx/>
              <a:buChar char="•"/>
            </a:pPr>
            <a:r>
              <a:rPr lang="en-US" altLang="en-US" sz="2800" dirty="0" smtClean="0"/>
              <a:t>Project Title, Objectives, Non-technical Summary, Outputs, and Collaborators from Project Initiation</a:t>
            </a:r>
          </a:p>
          <a:p>
            <a:pPr marL="342900" indent="-342900">
              <a:buFontTx/>
              <a:buChar char="•"/>
            </a:pPr>
            <a:r>
              <a:rPr lang="en-US" altLang="en-US" sz="2800" dirty="0" smtClean="0"/>
              <a:t>Accomplishments and Products in Progress and Final Reports </a:t>
            </a:r>
          </a:p>
          <a:p>
            <a:pPr marL="342900" indent="-342900">
              <a:buFontTx/>
              <a:buChar char="•"/>
            </a:pPr>
            <a:r>
              <a:rPr lang="en-US" altLang="en-US" sz="2800" dirty="0" smtClean="0"/>
              <a:t>Annual Reports (Plan of Work) </a:t>
            </a:r>
          </a:p>
          <a:p>
            <a:pPr marL="342900" indent="-342900">
              <a:buFontTx/>
              <a:buChar char="•"/>
            </a:pPr>
            <a:r>
              <a:rPr lang="en-US" altLang="en-US" sz="2800" dirty="0" smtClean="0"/>
              <a:t>Classifications  </a:t>
            </a:r>
          </a:p>
          <a:p>
            <a:pPr marL="342900" indent="-342900">
              <a:buFontTx/>
              <a:buChar char="•"/>
            </a:pPr>
            <a:endParaRPr lang="en-US" alt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3888" y="1143000"/>
            <a:ext cx="7886700" cy="881063"/>
          </a:xfrm>
        </p:spPr>
        <p:txBody>
          <a:bodyPr/>
          <a:lstStyle/>
          <a:p>
            <a:r>
              <a:rPr lang="en-US" altLang="en-US" sz="4400" smtClean="0"/>
              <a:t>Quantitative Data</a:t>
            </a:r>
          </a:p>
        </p:txBody>
      </p:sp>
      <p:sp>
        <p:nvSpPr>
          <p:cNvPr id="18435" name="Text Placeholder 2"/>
          <p:cNvSpPr>
            <a:spLocks noGrp="1"/>
          </p:cNvSpPr>
          <p:nvPr>
            <p:ph type="body" idx="1"/>
          </p:nvPr>
        </p:nvSpPr>
        <p:spPr>
          <a:xfrm>
            <a:off x="452438" y="2209800"/>
            <a:ext cx="8229600" cy="4038600"/>
          </a:xfrm>
        </p:spPr>
        <p:txBody>
          <a:bodyPr/>
          <a:lstStyle/>
          <a:p>
            <a:pPr marL="342900" indent="-342900">
              <a:buFontTx/>
              <a:buChar char="•"/>
            </a:pPr>
            <a:r>
              <a:rPr lang="en-US" altLang="en-US" sz="2800" smtClean="0"/>
              <a:t>Number of Projects</a:t>
            </a:r>
          </a:p>
          <a:p>
            <a:pPr marL="342900" indent="-342900">
              <a:buFontTx/>
              <a:buChar char="•"/>
            </a:pPr>
            <a:r>
              <a:rPr lang="en-US" altLang="en-US" sz="2800" smtClean="0"/>
              <a:t>Amount of Funding (Competitive and Non-Competitive Grants; and Expenditures) reported separately via percentages applied to the CRIS Classifications chosen for a project.</a:t>
            </a:r>
          </a:p>
          <a:p>
            <a:pPr marL="342900" indent="-342900">
              <a:buFontTx/>
              <a:buChar char="•"/>
            </a:pPr>
            <a:r>
              <a:rPr lang="en-US" altLang="en-US" sz="2800" smtClean="0"/>
              <a:t>Number of Students, Staff, and Scientists (jobs/pipeline) via CIP codes and FTEs</a:t>
            </a:r>
          </a:p>
          <a:p>
            <a:pPr marL="342900" indent="-342900">
              <a:buFontTx/>
              <a:buChar char="•"/>
            </a:pPr>
            <a:r>
              <a:rPr lang="en-US" altLang="en-US" sz="2800" smtClean="0"/>
              <a:t>Number of Patents or PVPs (Commercialization)</a:t>
            </a:r>
          </a:p>
          <a:p>
            <a:pPr marL="342900" indent="-342900">
              <a:buFontTx/>
              <a:buChar char="•"/>
            </a:pPr>
            <a:r>
              <a:rPr lang="en-US" altLang="en-US" sz="2800" smtClean="0"/>
              <a:t>Number with Behavior Change (Plan of Work)</a:t>
            </a:r>
          </a:p>
          <a:p>
            <a:pPr marL="342900" indent="-342900">
              <a:buFontTx/>
              <a:buChar char="•"/>
            </a:pPr>
            <a:endParaRPr lang="en-US" altLang="en-US" sz="2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12751</TotalTime>
  <Words>5592</Words>
  <Application>Microsoft Office PowerPoint</Application>
  <PresentationFormat>On-screen Show (4:3)</PresentationFormat>
  <Paragraphs>558</Paragraphs>
  <Slides>47</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6" baseType="lpstr">
      <vt:lpstr>ＭＳ Ｐゴシック</vt:lpstr>
      <vt:lpstr>Arial</vt:lpstr>
      <vt:lpstr>Calibri</vt:lpstr>
      <vt:lpstr>Franklin Gothic Demi</vt:lpstr>
      <vt:lpstr>Gill Sans MT</vt:lpstr>
      <vt:lpstr>Wingdings</vt:lpstr>
      <vt:lpstr>Blank Presentation</vt:lpstr>
      <vt:lpstr>Packager Shell Object</vt:lpstr>
      <vt:lpstr>Acrobat Document</vt:lpstr>
      <vt:lpstr>PowerPoint Presentation</vt:lpstr>
      <vt:lpstr>Objectives</vt:lpstr>
      <vt:lpstr>Part I: Your reporting matters!</vt:lpstr>
      <vt:lpstr>Why report outcomes and impacts? </vt:lpstr>
      <vt:lpstr>Why Does NIFA Report?</vt:lpstr>
      <vt:lpstr>Who cares about your research?  How do we share this information?</vt:lpstr>
      <vt:lpstr>How Does NIFA Use Your Results:</vt:lpstr>
      <vt:lpstr>Qualitative Data</vt:lpstr>
      <vt:lpstr>Quantitative Data</vt:lpstr>
      <vt:lpstr>Part II: How you classify your projects matters – a lot!</vt:lpstr>
      <vt:lpstr> Bioeconomy-Bioenergy-Bioproducts Portfolio:</vt:lpstr>
      <vt:lpstr>Why Do Classifications Matter?</vt:lpstr>
      <vt:lpstr>What’s in a Word?</vt:lpstr>
      <vt:lpstr>How do we use Award Information?</vt:lpstr>
      <vt:lpstr>Summary of What We Do:</vt:lpstr>
      <vt:lpstr>Part III: Searching for projects in NIFA’s Data Gateway</vt:lpstr>
      <vt:lpstr>How Can You Search for Specific Projects?</vt:lpstr>
      <vt:lpstr>PowerPoint Presentation</vt:lpstr>
      <vt:lpstr>PowerPoint Presentation</vt:lpstr>
      <vt:lpstr>Assisted Searching: Project Details</vt:lpstr>
      <vt:lpstr>PowerPoint Presentation</vt:lpstr>
      <vt:lpstr>PowerPoint Presentation</vt:lpstr>
      <vt:lpstr>When to Use Financial Details</vt:lpstr>
      <vt:lpstr>When to Use Advanced Search</vt:lpstr>
      <vt:lpstr>PowerPoint Presentation</vt:lpstr>
      <vt:lpstr>Part IV: What makes for a good progress report?</vt:lpstr>
      <vt:lpstr>Project Initiation</vt:lpstr>
      <vt:lpstr>Project Initiation</vt:lpstr>
      <vt:lpstr>Project Initiation: Outcomes</vt:lpstr>
      <vt:lpstr>Project Initiation: Non-technical summary</vt:lpstr>
      <vt:lpstr>Non-technical summaries are prominently displayed at the top of your public-facing progress report</vt:lpstr>
      <vt:lpstr>Project Initiation: Non-technical summary</vt:lpstr>
      <vt:lpstr>Progress Report</vt:lpstr>
      <vt:lpstr>Progress Report: Products</vt:lpstr>
      <vt:lpstr>Progress Report: Other Products</vt:lpstr>
      <vt:lpstr>Progress Report: Accomplishments</vt:lpstr>
      <vt:lpstr>Accomplishments are publicly displayed  as impacts</vt:lpstr>
      <vt:lpstr>Progress Report: Accomplishments</vt:lpstr>
      <vt:lpstr>Helpful Hints</vt:lpstr>
      <vt:lpstr>Part V: How does NIFA tell your story?</vt:lpstr>
      <vt:lpstr>PowerPoint Presentation</vt:lpstr>
      <vt:lpstr>NIFA’s outreach channels</vt:lpstr>
      <vt:lpstr>PowerPoint Presentation</vt:lpstr>
      <vt:lpstr>PowerPoint Presentation</vt:lpstr>
      <vt:lpstr>Share Your Science at any time of the year!</vt:lpstr>
      <vt:lpstr>PowerPoint Presentation</vt:lpstr>
      <vt:lpstr>Take-home messages</vt:lpstr>
    </vt:vector>
  </TitlesOfParts>
  <Company>Stephanie Engle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Engle</dc:creator>
  <cp:lastModifiedBy>user1</cp:lastModifiedBy>
  <cp:revision>280</cp:revision>
  <dcterms:created xsi:type="dcterms:W3CDTF">2012-07-12T12:48:07Z</dcterms:created>
  <dcterms:modified xsi:type="dcterms:W3CDTF">2017-04-26T18:20:58Z</dcterms:modified>
</cp:coreProperties>
</file>