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9" r:id="rId6"/>
    <p:sldId id="260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84" autoAdjust="0"/>
    <p:restoredTop sz="94660"/>
  </p:normalViewPr>
  <p:slideViewPr>
    <p:cSldViewPr>
      <p:cViewPr varScale="1">
        <p:scale>
          <a:sx n="71" d="100"/>
          <a:sy n="71" d="100"/>
        </p:scale>
        <p:origin x="17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CD86-2E07-4E80-A8B5-20A28BF71E5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5C6A-60E1-4D1A-A05B-FE760A66C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1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CD86-2E07-4E80-A8B5-20A28BF71E5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5C6A-60E1-4D1A-A05B-FE760A66C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8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CD86-2E07-4E80-A8B5-20A28BF71E5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5C6A-60E1-4D1A-A05B-FE760A66C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2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CD86-2E07-4E80-A8B5-20A28BF71E5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5C6A-60E1-4D1A-A05B-FE760A66C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CD86-2E07-4E80-A8B5-20A28BF71E5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5C6A-60E1-4D1A-A05B-FE760A66C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4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CD86-2E07-4E80-A8B5-20A28BF71E5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5C6A-60E1-4D1A-A05B-FE760A66C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CD86-2E07-4E80-A8B5-20A28BF71E5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5C6A-60E1-4D1A-A05B-FE760A66C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CD86-2E07-4E80-A8B5-20A28BF71E5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5C6A-60E1-4D1A-A05B-FE760A66C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5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CD86-2E07-4E80-A8B5-20A28BF71E5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5C6A-60E1-4D1A-A05B-FE760A66C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84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CD86-2E07-4E80-A8B5-20A28BF71E5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5C6A-60E1-4D1A-A05B-FE760A66C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3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CD86-2E07-4E80-A8B5-20A28BF71E5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5C6A-60E1-4D1A-A05B-FE760A66C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7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2CD86-2E07-4E80-A8B5-20A28BF71E5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B5C6A-60E1-4D1A-A05B-FE760A66C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9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blegroup.com/oh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Jay Acunzo Break the Wheel: Question Best Practices,"/>
          <p:cNvSpPr>
            <a:spLocks noChangeAspect="1" noChangeArrowheads="1"/>
          </p:cNvSpPr>
          <p:nvPr/>
        </p:nvSpPr>
        <p:spPr bwMode="auto">
          <a:xfrm>
            <a:off x="155575" y="-2087563"/>
            <a:ext cx="3810000" cy="436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11" r="14678"/>
          <a:stretch/>
        </p:blipFill>
        <p:spPr bwMode="auto">
          <a:xfrm>
            <a:off x="5483536" y="79235"/>
            <a:ext cx="3660464" cy="5711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" y="119062"/>
            <a:ext cx="54864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Break the Wheel: 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Question Best Practices, Hone Your Intuition, and Do Your Best Work</a:t>
            </a:r>
          </a:p>
          <a:p>
            <a:endParaRPr lang="en-US" sz="2000" b="1" dirty="0">
              <a:solidFill>
                <a:srgbClr val="0000FF"/>
              </a:solidFill>
            </a:endParaRPr>
          </a:p>
          <a:p>
            <a:r>
              <a:rPr lang="en-US" sz="2000" b="1" dirty="0">
                <a:solidFill>
                  <a:srgbClr val="0000FF"/>
                </a:solidFill>
              </a:rPr>
              <a:t>By Jay </a:t>
            </a:r>
            <a:r>
              <a:rPr lang="en-US" sz="2000" b="1" dirty="0" err="1">
                <a:solidFill>
                  <a:srgbClr val="0000FF"/>
                </a:solidFill>
              </a:rPr>
              <a:t>Acunzo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</a:p>
          <a:p>
            <a:endParaRPr lang="en-US" sz="2000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71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045" y="0"/>
            <a:ext cx="90678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00FF"/>
                </a:solidFill>
              </a:rPr>
              <a:t>Break the Wheel</a:t>
            </a:r>
            <a:r>
              <a:rPr lang="en-US" sz="2800" b="1" dirty="0">
                <a:solidFill>
                  <a:srgbClr val="0000FF"/>
                </a:solidFill>
              </a:rPr>
              <a:t>: Question Best Practices, Hone Your Intuition, and Do Your Best Work - Jay </a:t>
            </a:r>
            <a:r>
              <a:rPr lang="en-US" sz="2800" b="1" dirty="0" err="1">
                <a:solidFill>
                  <a:srgbClr val="0000FF"/>
                </a:solidFill>
              </a:rPr>
              <a:t>Acunzo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</a:p>
          <a:p>
            <a:endParaRPr lang="en-US" sz="2000" b="1" dirty="0"/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Assess why ‘Best Practices’ are the worst advice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Basically encourages ‘Thinking Outside the Box’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The world is full of "best practices"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Advice, ideas, experts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Institutional traditions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Metrics &amp; deliverables</a:t>
            </a:r>
          </a:p>
          <a:p>
            <a:pPr marL="0" lvl="2"/>
            <a:r>
              <a:rPr lang="en-US" sz="2800" dirty="0"/>
              <a:t>“…we are trapped in the endless cycle of stale approaches and trendy tactics that holds us back.” </a:t>
            </a:r>
          </a:p>
          <a:p>
            <a:r>
              <a:rPr lang="en-US" sz="2800" b="1" dirty="0"/>
              <a:t>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11" r="14678"/>
          <a:stretch/>
        </p:blipFill>
        <p:spPr bwMode="auto">
          <a:xfrm>
            <a:off x="7930738" y="990600"/>
            <a:ext cx="1219200" cy="1902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6224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109496"/>
            <a:ext cx="9067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00FF"/>
                </a:solidFill>
              </a:rPr>
              <a:t>Break the Wheel</a:t>
            </a:r>
            <a:r>
              <a:rPr lang="en-US" sz="2800" b="1" dirty="0">
                <a:solidFill>
                  <a:srgbClr val="0000FF"/>
                </a:solidFill>
              </a:rPr>
              <a:t>: Question Best Practices, Hone Your Intuition, and Do Your Best Work - Jay </a:t>
            </a:r>
            <a:r>
              <a:rPr lang="en-US" sz="2800" b="1" dirty="0" err="1">
                <a:solidFill>
                  <a:srgbClr val="0000FF"/>
                </a:solidFill>
              </a:rPr>
              <a:t>Acunzo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</a:p>
          <a:p>
            <a:endParaRPr lang="en-US" sz="2800" b="1" dirty="0"/>
          </a:p>
          <a:p>
            <a:r>
              <a:rPr lang="en-US" sz="2800" b="1" dirty="0"/>
              <a:t>What/who truly matters?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Decisions should be guided by realistic assessments of what truly matters.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Often forgotten/ignored but the audience (customer, stake holders….) should be central in any decision-making process. </a:t>
            </a:r>
            <a:endParaRPr lang="en-US" sz="2800" dirty="0"/>
          </a:p>
          <a:p>
            <a:endParaRPr lang="en-US" sz="2800" dirty="0"/>
          </a:p>
          <a:p>
            <a:r>
              <a:rPr lang="en-US" sz="2800" b="1" dirty="0">
                <a:solidFill>
                  <a:srgbClr val="0000FF"/>
                </a:solidFill>
              </a:rPr>
              <a:t>Sledgehammer approach</a:t>
            </a:r>
            <a:r>
              <a:rPr lang="en-US" sz="2800" dirty="0"/>
              <a:t>: (Julie/Allen)</a:t>
            </a:r>
          </a:p>
          <a:p>
            <a:r>
              <a:rPr lang="en-US" sz="2400" dirty="0"/>
              <a:t>Question every prescribed best practice and use Six fundamental, situational questions to guide decision-making processes </a:t>
            </a:r>
          </a:p>
          <a:p>
            <a:endParaRPr lang="en-US" dirty="0"/>
          </a:p>
        </p:txBody>
      </p:sp>
      <p:sp>
        <p:nvSpPr>
          <p:cNvPr id="2" name="AutoShape 2" descr="Image result for Jay Acunzo Break the Wheel: Question Best Practices,"/>
          <p:cNvSpPr>
            <a:spLocks noChangeAspect="1" noChangeArrowheads="1"/>
          </p:cNvSpPr>
          <p:nvPr/>
        </p:nvSpPr>
        <p:spPr bwMode="auto">
          <a:xfrm>
            <a:off x="155575" y="-2087563"/>
            <a:ext cx="3810000" cy="436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11" r="14678"/>
          <a:stretch/>
        </p:blipFill>
        <p:spPr bwMode="auto">
          <a:xfrm>
            <a:off x="8467890" y="685800"/>
            <a:ext cx="682047" cy="1064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839200" cy="17065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/>
              <a:t>Similarities with </a:t>
            </a:r>
            <a:r>
              <a:rPr lang="en-US" sz="2400" b="1" u="sng" dirty="0"/>
              <a:t>Patrick </a:t>
            </a:r>
            <a:r>
              <a:rPr lang="en-US" sz="2400" b="1" u="sng" dirty="0" err="1"/>
              <a:t>Lencioni's</a:t>
            </a:r>
            <a:r>
              <a:rPr lang="en-US" sz="2400" b="1" u="sng" dirty="0"/>
              <a:t>:</a:t>
            </a:r>
            <a:br>
              <a:rPr lang="en-US" sz="2400" b="1" u="sng" dirty="0"/>
            </a:br>
            <a:r>
              <a:rPr lang="en-US" sz="3600" b="1" i="1" u="sng" dirty="0">
                <a:hlinkClick r:id="rId2"/>
              </a:rPr>
              <a:t>The Advantage: Why Organizational Health Trumps Everything Else in Business</a:t>
            </a:r>
            <a:br>
              <a:rPr lang="en-US" sz="3600" b="1" i="1" u="sng" dirty="0"/>
            </a:br>
            <a:r>
              <a:rPr lang="en-US" sz="24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229600" cy="4068763"/>
          </a:xfrm>
        </p:spPr>
        <p:txBody>
          <a:bodyPr>
            <a:normAutofit/>
          </a:bodyPr>
          <a:lstStyle/>
          <a:p>
            <a:r>
              <a:rPr lang="en-US" dirty="0"/>
              <a:t>Why do we exist?</a:t>
            </a:r>
          </a:p>
          <a:p>
            <a:r>
              <a:rPr lang="en-US" dirty="0"/>
              <a:t>How do we behave?</a:t>
            </a:r>
          </a:p>
          <a:p>
            <a:r>
              <a:rPr lang="en-US" dirty="0"/>
              <a:t>What do we do?</a:t>
            </a:r>
          </a:p>
          <a:p>
            <a:r>
              <a:rPr lang="en-US" dirty="0"/>
              <a:t>How will we succeed?</a:t>
            </a:r>
          </a:p>
          <a:p>
            <a:r>
              <a:rPr lang="en-US" dirty="0"/>
              <a:t>What is most important, right now?</a:t>
            </a:r>
          </a:p>
          <a:p>
            <a:r>
              <a:rPr lang="en-US" dirty="0"/>
              <a:t>Who must do what?</a:t>
            </a:r>
          </a:p>
        </p:txBody>
      </p:sp>
    </p:spTree>
    <p:extLst>
      <p:ext uri="{BB962C8B-B14F-4D97-AF65-F5344CB8AC3E}">
        <p14:creationId xmlns:p14="http://schemas.microsoft.com/office/powerpoint/2010/main" val="548884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2130" y="1290388"/>
          <a:ext cx="8785461" cy="4324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487">
                  <a:extLst>
                    <a:ext uri="{9D8B030D-6E8A-4147-A177-3AD203B41FA5}">
                      <a16:colId xmlns:a16="http://schemas.microsoft.com/office/drawing/2014/main" val="2415152556"/>
                    </a:ext>
                  </a:extLst>
                </a:gridCol>
                <a:gridCol w="2928487">
                  <a:extLst>
                    <a:ext uri="{9D8B030D-6E8A-4147-A177-3AD203B41FA5}">
                      <a16:colId xmlns:a16="http://schemas.microsoft.com/office/drawing/2014/main" val="191833828"/>
                    </a:ext>
                  </a:extLst>
                </a:gridCol>
                <a:gridCol w="2928487">
                  <a:extLst>
                    <a:ext uri="{9D8B030D-6E8A-4147-A177-3AD203B41FA5}">
                      <a16:colId xmlns:a16="http://schemas.microsoft.com/office/drawing/2014/main" val="2847193929"/>
                    </a:ext>
                  </a:extLst>
                </a:gridCol>
              </a:tblGrid>
              <a:tr h="991840">
                <a:tc>
                  <a:txBody>
                    <a:bodyPr/>
                    <a:lstStyle/>
                    <a:p>
                      <a:r>
                        <a:rPr lang="en-US" sz="1800" dirty="0"/>
                        <a:t>Piece of your context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Trigger</a:t>
                      </a:r>
                      <a:r>
                        <a:rPr lang="en-US" sz="1800" baseline="0" dirty="0"/>
                        <a:t> Question </a:t>
                      </a:r>
                    </a:p>
                    <a:p>
                      <a:r>
                        <a:rPr lang="en-US" sz="1100" baseline="0" dirty="0"/>
                        <a:t>Spark your curiosity to begin your investigation 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Confirmation Question </a:t>
                      </a:r>
                    </a:p>
                    <a:p>
                      <a:r>
                        <a:rPr lang="en-US" sz="1100" dirty="0"/>
                        <a:t>Identify clues to ensure your on the right pat</a:t>
                      </a:r>
                      <a:r>
                        <a:rPr lang="en-US" sz="1100" baseline="0" dirty="0"/>
                        <a:t>h 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73616639"/>
                  </a:ext>
                </a:extLst>
              </a:tr>
              <a:tr h="1058214">
                <a:tc>
                  <a:txBody>
                    <a:bodyPr/>
                    <a:lstStyle/>
                    <a:p>
                      <a:r>
                        <a:rPr lang="en-US" sz="1800" dirty="0"/>
                        <a:t>You</a:t>
                      </a:r>
                      <a:r>
                        <a:rPr lang="en-US" sz="1400" dirty="0"/>
                        <a:t> </a:t>
                      </a:r>
                    </a:p>
                    <a:p>
                      <a:r>
                        <a:rPr lang="en-US" sz="1100" dirty="0"/>
                        <a:t>The person or people doing the work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What is your aspirational</a:t>
                      </a:r>
                      <a:r>
                        <a:rPr lang="en-US" sz="1800" baseline="0" dirty="0"/>
                        <a:t> anchor? </a:t>
                      </a:r>
                    </a:p>
                    <a:p>
                      <a:r>
                        <a:rPr lang="en-US" sz="1100" baseline="0" dirty="0"/>
                        <a:t> A declaration of how you’ll make a difference in your life an others (worlds strongest coffee)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What is your unfair advantage?</a:t>
                      </a:r>
                      <a:r>
                        <a:rPr lang="en-US" sz="1800" baseline="0" dirty="0"/>
                        <a:t> </a:t>
                      </a:r>
                    </a:p>
                    <a:p>
                      <a:r>
                        <a:rPr lang="en-US" sz="1100" dirty="0"/>
                        <a:t>Being</a:t>
                      </a:r>
                      <a:r>
                        <a:rPr lang="en-US" sz="1100" baseline="0" dirty="0"/>
                        <a:t> you and what makes you stand out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62724659"/>
                  </a:ext>
                </a:extLst>
              </a:tr>
              <a:tr h="1137047">
                <a:tc>
                  <a:txBody>
                    <a:bodyPr/>
                    <a:lstStyle/>
                    <a:p>
                      <a:r>
                        <a:rPr lang="en-US" sz="1800" b="0" dirty="0"/>
                        <a:t>Your Audience</a:t>
                      </a:r>
                    </a:p>
                    <a:p>
                      <a:r>
                        <a:rPr lang="en-US" sz="1100" b="0" dirty="0"/>
                        <a:t>The person or</a:t>
                      </a:r>
                      <a:r>
                        <a:rPr lang="en-US" sz="1100" b="0" baseline="0" dirty="0"/>
                        <a:t> people receiving the work</a:t>
                      </a:r>
                      <a:endParaRPr lang="en-US" sz="11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What is your first principle insight? </a:t>
                      </a:r>
                    </a:p>
                    <a:p>
                      <a:r>
                        <a:rPr lang="en-US" sz="1100" b="0" dirty="0"/>
                        <a:t>Understand the needs of your audience</a:t>
                      </a:r>
                      <a:endParaRPr lang="en-US" sz="14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Who are</a:t>
                      </a:r>
                      <a:r>
                        <a:rPr lang="en-US" sz="1800" b="0" baseline="0" dirty="0"/>
                        <a:t> your true believers? </a:t>
                      </a:r>
                      <a:r>
                        <a:rPr lang="en-US" sz="1100" b="0" baseline="0" dirty="0"/>
                        <a:t>Focus on them and create a snowball effect</a:t>
                      </a:r>
                      <a:endParaRPr lang="en-US" sz="14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35843311"/>
                  </a:ext>
                </a:extLst>
              </a:tr>
              <a:tr h="1137047">
                <a:tc>
                  <a:txBody>
                    <a:bodyPr/>
                    <a:lstStyle/>
                    <a:p>
                      <a:r>
                        <a:rPr lang="en-US" sz="1800" b="0" dirty="0"/>
                        <a:t>Your Resources</a:t>
                      </a:r>
                    </a:p>
                    <a:p>
                      <a:r>
                        <a:rPr lang="en-US" sz="1100" b="0" dirty="0"/>
                        <a:t>The</a:t>
                      </a:r>
                      <a:r>
                        <a:rPr lang="en-US" sz="1100" b="0" baseline="0" dirty="0"/>
                        <a:t> means to make the work happen </a:t>
                      </a:r>
                      <a:endParaRPr lang="en-US" sz="11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What</a:t>
                      </a:r>
                      <a:r>
                        <a:rPr lang="en-US" sz="1800" b="0" baseline="0" dirty="0"/>
                        <a:t> are your constraints? </a:t>
                      </a:r>
                      <a:r>
                        <a:rPr lang="en-US" sz="1100" b="0" baseline="0" dirty="0"/>
                        <a:t>What are the boundaries of the world we work in?</a:t>
                      </a:r>
                      <a:endParaRPr lang="en-US" sz="14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How might</a:t>
                      </a:r>
                      <a:r>
                        <a:rPr lang="en-US" sz="1800" b="0" baseline="0" dirty="0"/>
                        <a:t> you expand? </a:t>
                      </a:r>
                    </a:p>
                    <a:p>
                      <a:r>
                        <a:rPr lang="en-US" sz="1100" b="0" baseline="0" dirty="0"/>
                        <a:t>How can we maximize impact and move beyond even with these constraints</a:t>
                      </a:r>
                      <a:endParaRPr lang="en-US" sz="14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69627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930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25313270A3264AA030F8D2C83B39F6" ma:contentTypeVersion="13" ma:contentTypeDescription="Create a new document." ma:contentTypeScope="" ma:versionID="9a006cc6c4cc2b07c92871263967742d">
  <xsd:schema xmlns:xsd="http://www.w3.org/2001/XMLSchema" xmlns:xs="http://www.w3.org/2001/XMLSchema" xmlns:p="http://schemas.microsoft.com/office/2006/metadata/properties" xmlns:ns3="a93de4b6-d3fb-46d1-970e-032d4b6c3bf6" xmlns:ns4="80824050-c0bf-4647-8613-d36aa5ab78b4" targetNamespace="http://schemas.microsoft.com/office/2006/metadata/properties" ma:root="true" ma:fieldsID="cde0e5923feebdbff8c5adee28a08186" ns3:_="" ns4:_="">
    <xsd:import namespace="a93de4b6-d3fb-46d1-970e-032d4b6c3bf6"/>
    <xsd:import namespace="80824050-c0bf-4647-8613-d36aa5ab78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3de4b6-d3fb-46d1-970e-032d4b6c3b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824050-c0bf-4647-8613-d36aa5ab78b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9E8E20-0034-42E5-8AE8-68D533CD38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3de4b6-d3fb-46d1-970e-032d4b6c3bf6"/>
    <ds:schemaRef ds:uri="80824050-c0bf-4647-8613-d36aa5ab78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1D95C7-C9E1-4A8F-BBC6-E69CD8157C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4367D5-2378-4A72-8655-54D86347743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381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Similarities with Patrick Lencioni's: The Advantage: Why Organizational Health Trumps Everything Else in Business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nopassword</dc:creator>
  <cp:lastModifiedBy>Beverley A. Rose</cp:lastModifiedBy>
  <cp:revision>18</cp:revision>
  <dcterms:created xsi:type="dcterms:W3CDTF">2019-10-08T01:49:18Z</dcterms:created>
  <dcterms:modified xsi:type="dcterms:W3CDTF">2019-12-13T21:40:57Z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0x010100BB25313270A3264AA030F8D2C83B39F6</vt:lpwstr>
  </property>
</Properties>
</file>