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57" r:id="rId4"/>
    <p:sldId id="264" r:id="rId5"/>
    <p:sldId id="258" r:id="rId6"/>
    <p:sldId id="271" r:id="rId7"/>
    <p:sldId id="272" r:id="rId8"/>
    <p:sldId id="265" r:id="rId9"/>
    <p:sldId id="266" r:id="rId10"/>
    <p:sldId id="267" r:id="rId11"/>
    <p:sldId id="259" r:id="rId12"/>
    <p:sldId id="274" r:id="rId13"/>
    <p:sldId id="275" r:id="rId14"/>
    <p:sldId id="276" r:id="rId15"/>
    <p:sldId id="277" r:id="rId16"/>
    <p:sldId id="260" r:id="rId17"/>
    <p:sldId id="269" r:id="rId18"/>
    <p:sldId id="270" r:id="rId19"/>
    <p:sldId id="268" r:id="rId20"/>
    <p:sldId id="261" r:id="rId21"/>
    <p:sldId id="273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28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4F18-6BF5-47C5-BF70-5040BD8DFEA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96829-6E0B-41DB-BC9F-AA1A7ED6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FA58-1366-45F9-9FDA-FA3219A96D1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970B3-2DC5-4719-8718-EFFC57AF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onomics.com/business/dont-waste-your-time-on-a-few-rotten-appl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Focused on efficiency of transfer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https://en.wikipedia.org/wiki/McDonaldization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will either make or break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r>
              <a:rPr lang="en-US" baseline="0" dirty="0"/>
              <a:t> one per person: Don’t Waste Your Time On A Few Bad Apples -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https://leaderonomics.com/business/dont-waste-your-time-on-a-few-rotten-apples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(Open discussion)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0B3-2DC5-4719-8718-EFFC57AF4B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_K1NgSaFHk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Truth About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6" y="4887884"/>
            <a:ext cx="8673427" cy="340822"/>
          </a:xfrm>
        </p:spPr>
        <p:txBody>
          <a:bodyPr>
            <a:normAutofit/>
          </a:bodyPr>
          <a:lstStyle/>
          <a:p>
            <a:r>
              <a:rPr lang="en-US" dirty="0"/>
              <a:t>Steve Hague, Melanie Karns, Lee Tarpley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9283" y="1375630"/>
            <a:ext cx="324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James M. Kouzes   Barry Z. Posner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29299" y="1375630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7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22" y="1803311"/>
            <a:ext cx="6281873" cy="2892514"/>
          </a:xfrm>
        </p:spPr>
        <p:txBody>
          <a:bodyPr/>
          <a:lstStyle/>
          <a:p>
            <a:r>
              <a:rPr lang="en-US" sz="2800" dirty="0"/>
              <a:t>Why did you choose these leaders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What was the common thread?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</p:spTree>
    <p:extLst>
      <p:ext uri="{BB962C8B-B14F-4D97-AF65-F5344CB8AC3E}">
        <p14:creationId xmlns:p14="http://schemas.microsoft.com/office/powerpoint/2010/main" val="13002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00725" y="1309687"/>
            <a:ext cx="4333875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people think of leaders, they associate them with a great challenge</a:t>
            </a:r>
          </a:p>
        </p:txBody>
      </p:sp>
      <p:sp>
        <p:nvSpPr>
          <p:cNvPr id="8" name="Oval 7"/>
          <p:cNvSpPr/>
          <p:nvPr/>
        </p:nvSpPr>
        <p:spPr>
          <a:xfrm>
            <a:off x="5029199" y="2655215"/>
            <a:ext cx="2238375" cy="62138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701087" y="2655214"/>
            <a:ext cx="2109788" cy="62138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5372100" y="4189873"/>
            <a:ext cx="5438775" cy="659975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Opportunities described as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672" y="2019300"/>
            <a:ext cx="6281873" cy="1771650"/>
          </a:xfrm>
        </p:spPr>
        <p:txBody>
          <a:bodyPr/>
          <a:lstStyle/>
          <a:p>
            <a:r>
              <a:rPr lang="en-US" dirty="0" smtClean="0"/>
              <a:t>Challenges cause you to come face-to-face with yourself</a:t>
            </a:r>
          </a:p>
          <a:p>
            <a:r>
              <a:rPr lang="en-US" dirty="0" smtClean="0"/>
              <a:t>Randy </a:t>
            </a:r>
            <a:r>
              <a:rPr lang="en-US" dirty="0" err="1" smtClean="0"/>
              <a:t>Pausch</a:t>
            </a:r>
            <a:r>
              <a:rPr lang="en-US" dirty="0" smtClean="0"/>
              <a:t> – Carnegie Mellon University </a:t>
            </a:r>
          </a:p>
          <a:p>
            <a:pPr lvl="1"/>
            <a:r>
              <a:rPr lang="en-US" dirty="0" smtClean="0"/>
              <a:t>‘Last Lecture’ - 2007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81725" y="976312"/>
            <a:ext cx="4333875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Brick Walls Test Commitment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2" y="4109163"/>
            <a:ext cx="3570143" cy="2362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4318713"/>
            <a:ext cx="3543300" cy="137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“The brick walls are there for a reason. They’re not there to keep us out. The brick walls are there to give us a chance to show how badly we want something.”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		- Randy </a:t>
            </a:r>
            <a:r>
              <a:rPr lang="en-US" sz="1200" dirty="0" err="1" smtClean="0">
                <a:solidFill>
                  <a:schemeClr val="tx1"/>
                </a:solidFill>
              </a:rPr>
              <a:t>Pausch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5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122" y="1726287"/>
            <a:ext cx="6281873" cy="1819275"/>
          </a:xfrm>
        </p:spPr>
        <p:txBody>
          <a:bodyPr/>
          <a:lstStyle/>
          <a:p>
            <a:r>
              <a:rPr lang="en-US" dirty="0" smtClean="0"/>
              <a:t>Embrace the challenge – thrive under adversity</a:t>
            </a:r>
          </a:p>
          <a:p>
            <a:r>
              <a:rPr lang="en-US" dirty="0" smtClean="0"/>
              <a:t>Control what you can</a:t>
            </a:r>
          </a:p>
          <a:p>
            <a:r>
              <a:rPr lang="en-US" dirty="0" smtClean="0"/>
              <a:t>Be proactive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19775" y="904875"/>
            <a:ext cx="4333875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Strengthen Resilience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2" y="3545562"/>
            <a:ext cx="4587393" cy="29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9" y="2000249"/>
            <a:ext cx="6281873" cy="2409826"/>
          </a:xfrm>
        </p:spPr>
        <p:txBody>
          <a:bodyPr>
            <a:normAutofit/>
          </a:bodyPr>
          <a:lstStyle/>
          <a:p>
            <a:r>
              <a:rPr lang="en-US" dirty="0" smtClean="0"/>
              <a:t>Avoid distractions and complete the task</a:t>
            </a:r>
          </a:p>
          <a:p>
            <a:r>
              <a:rPr lang="en-US" dirty="0" smtClean="0"/>
              <a:t>Grit: perseverance and passion for long-term goals</a:t>
            </a:r>
          </a:p>
          <a:p>
            <a:r>
              <a:rPr lang="en-US" dirty="0" smtClean="0"/>
              <a:t>Spelling Bee champs &amp; West Point Cadets</a:t>
            </a:r>
          </a:p>
          <a:p>
            <a:r>
              <a:rPr lang="en-US" dirty="0" smtClean="0"/>
              <a:t>Find a goal that sustains your focus</a:t>
            </a:r>
          </a:p>
          <a:p>
            <a:r>
              <a:rPr lang="en-US" dirty="0" smtClean="0"/>
              <a:t>Positive self-talk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4549" y="904875"/>
            <a:ext cx="4333875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Get Gritty</a:t>
            </a:r>
            <a:endParaRPr lang="en-US" sz="24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25" y="4202956"/>
            <a:ext cx="4149725" cy="2334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120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7" y="1600199"/>
            <a:ext cx="6281873" cy="1800226"/>
          </a:xfrm>
        </p:spPr>
        <p:txBody>
          <a:bodyPr>
            <a:normAutofit/>
          </a:bodyPr>
          <a:lstStyle/>
          <a:p>
            <a:r>
              <a:rPr lang="en-US" dirty="0" smtClean="0"/>
              <a:t>Failure is inevitable</a:t>
            </a:r>
          </a:p>
          <a:p>
            <a:r>
              <a:rPr lang="en-US" dirty="0" smtClean="0"/>
              <a:t>See failure as a learning opportunity</a:t>
            </a:r>
          </a:p>
          <a:p>
            <a:r>
              <a:rPr lang="en-US" dirty="0" smtClean="0"/>
              <a:t>If you are not failing, you are not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4547" y="494083"/>
            <a:ext cx="4333875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Failing is Learning</a:t>
            </a:r>
            <a:endParaRPr lang="en-US" sz="2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7" y="3477840"/>
            <a:ext cx="6281738" cy="30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Either Lead by Example or You Don’t Lead at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sz="2400" dirty="0"/>
          </a:p>
          <a:p>
            <a:r>
              <a:rPr lang="en-US" sz="2400" dirty="0"/>
              <a:t>Seeing is believing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dirty="0">
                <a:solidFill>
                  <a:srgbClr val="002060"/>
                </a:solidFill>
              </a:rPr>
              <a:t>Leaders have only two tools at their disposal: what they say and how they act. </a:t>
            </a:r>
            <a:r>
              <a:rPr lang="en-US" b="1" dirty="0">
                <a:solidFill>
                  <a:srgbClr val="5D0025"/>
                </a:solidFill>
              </a:rPr>
              <a:t>What they say might be interesting, but how they act is always crucial.”</a:t>
            </a:r>
          </a:p>
          <a:p>
            <a:pPr marL="0" indent="0">
              <a:buNone/>
            </a:pPr>
            <a:r>
              <a:rPr lang="en-US" dirty="0"/>
              <a:t>		-- Alan </a:t>
            </a:r>
            <a:r>
              <a:rPr lang="en-US" dirty="0" err="1"/>
              <a:t>Deutschman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Eight</a:t>
            </a:r>
          </a:p>
        </p:txBody>
      </p:sp>
    </p:spTree>
    <p:extLst>
      <p:ext uri="{BB962C8B-B14F-4D97-AF65-F5344CB8AC3E}">
        <p14:creationId xmlns:p14="http://schemas.microsoft.com/office/powerpoint/2010/main" val="91758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Either Lead by Example or You Don’t Lead at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sz="2400" dirty="0"/>
          </a:p>
          <a:p>
            <a:r>
              <a:rPr lang="en-US" sz="2400" dirty="0"/>
              <a:t>Leaders go first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dirty="0">
                <a:solidFill>
                  <a:srgbClr val="002060"/>
                </a:solidFill>
              </a:rPr>
              <a:t>It can to me that if I wanted everyone else to be committed, </a:t>
            </a:r>
            <a:r>
              <a:rPr lang="en-US" b="1" dirty="0">
                <a:solidFill>
                  <a:srgbClr val="5D0025"/>
                </a:solidFill>
              </a:rPr>
              <a:t>then I had to be totally 100 percent, without doubt, committed personally”</a:t>
            </a:r>
          </a:p>
          <a:p>
            <a:pPr marL="0" indent="0">
              <a:buNone/>
            </a:pPr>
            <a:r>
              <a:rPr lang="en-US" b="1" dirty="0"/>
              <a:t>		-- Mary Godwin (in the book)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Eight</a:t>
            </a:r>
          </a:p>
        </p:txBody>
      </p:sp>
    </p:spTree>
    <p:extLst>
      <p:ext uri="{BB962C8B-B14F-4D97-AF65-F5344CB8AC3E}">
        <p14:creationId xmlns:p14="http://schemas.microsoft.com/office/powerpoint/2010/main" val="234943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Either Lead by Example or You Don’t Lead at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Admit your mistakes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On the </a:t>
            </a:r>
            <a:r>
              <a:rPr lang="en-US" b="1" i="1" dirty="0">
                <a:solidFill>
                  <a:srgbClr val="002060"/>
                </a:solidFill>
              </a:rPr>
              <a:t>Leadership Practices Inventory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5D0025"/>
                </a:solidFill>
              </a:rPr>
              <a:t>‘. . . the statement on which leaders consistently score the lowest 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5D0025"/>
                </a:solidFill>
              </a:rPr>
              <a:t>    </a:t>
            </a:r>
            <a:r>
              <a:rPr lang="en-US" b="1" dirty="0"/>
              <a:t>“asks for feedback on how my actions affect other people’s performance.” ‘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Eight</a:t>
            </a:r>
          </a:p>
        </p:txBody>
      </p:sp>
    </p:spTree>
    <p:extLst>
      <p:ext uri="{BB962C8B-B14F-4D97-AF65-F5344CB8AC3E}">
        <p14:creationId xmlns:p14="http://schemas.microsoft.com/office/powerpoint/2010/main" val="404623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Either Lead by Example or You Don’t Lead at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ways in which the TAMU System could lead by example to improve effectiveness and address its core mission?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Eight</a:t>
            </a:r>
          </a:p>
        </p:txBody>
      </p:sp>
    </p:spTree>
    <p:extLst>
      <p:ext uri="{BB962C8B-B14F-4D97-AF65-F5344CB8AC3E}">
        <p14:creationId xmlns:p14="http://schemas.microsoft.com/office/powerpoint/2010/main" val="199422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Truths About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You make a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Credibility is the foundation of leadership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Values drive commitment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Focusing on the future sets leaders apart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can’t do it alone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Trust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Challenge is the crucible for greatness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either lead by example or you don’t lead at 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best leaders are the best learners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Leadership is an affair of the heart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4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6077" r="10139" b="30567"/>
          <a:stretch/>
        </p:blipFill>
        <p:spPr>
          <a:xfrm>
            <a:off x="5741901" y="282633"/>
            <a:ext cx="6272037" cy="6367549"/>
          </a:xfrm>
        </p:spPr>
      </p:pic>
      <p:pic>
        <p:nvPicPr>
          <p:cNvPr id="1026" name="Picture 2" descr="Image result for survey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2" y="1512915"/>
            <a:ext cx="3905479" cy="39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7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is the Foundation of Leadership 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6077" r="10139" b="30567"/>
          <a:stretch/>
        </p:blipFill>
        <p:spPr>
          <a:xfrm>
            <a:off x="5183719" y="546721"/>
            <a:ext cx="5971961" cy="6062850"/>
          </a:xfrm>
        </p:spPr>
      </p:pic>
      <p:sp>
        <p:nvSpPr>
          <p:cNvPr id="6" name="TextBox 5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2512B-5074-49C1-A7BA-BCF8ACBF3113}"/>
              </a:ext>
            </a:extLst>
          </p:cNvPr>
          <p:cNvSpPr txBox="1"/>
          <p:nvPr/>
        </p:nvSpPr>
        <p:spPr>
          <a:xfrm>
            <a:off x="837538" y="1058233"/>
            <a:ext cx="35232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 from Kouzes and Posner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549DE5-A585-4378-A445-1B6183DAD2EB}"/>
              </a:ext>
            </a:extLst>
          </p:cNvPr>
          <p:cNvCxnSpPr>
            <a:stCxn id="3" idx="3"/>
          </p:cNvCxnSpPr>
          <p:nvPr/>
        </p:nvCxnSpPr>
        <p:spPr>
          <a:xfrm>
            <a:off x="4360747" y="1242899"/>
            <a:ext cx="822972" cy="556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049C2D1-6F66-4A1A-8DAD-D407281A5535}"/>
              </a:ext>
            </a:extLst>
          </p:cNvPr>
          <p:cNvSpPr/>
          <p:nvPr/>
        </p:nvSpPr>
        <p:spPr>
          <a:xfrm>
            <a:off x="5605670" y="5198166"/>
            <a:ext cx="139148" cy="129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5810A2-C80F-4350-BC66-F03B4DB2B1FB}"/>
              </a:ext>
            </a:extLst>
          </p:cNvPr>
          <p:cNvSpPr/>
          <p:nvPr/>
        </p:nvSpPr>
        <p:spPr>
          <a:xfrm>
            <a:off x="5605670" y="4741763"/>
            <a:ext cx="139148" cy="129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92BC3-2103-4975-9F94-F9E21910E700}"/>
              </a:ext>
            </a:extLst>
          </p:cNvPr>
          <p:cNvSpPr/>
          <p:nvPr/>
        </p:nvSpPr>
        <p:spPr>
          <a:xfrm>
            <a:off x="5605670" y="4523501"/>
            <a:ext cx="139148" cy="129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5C6AA-19D5-48F8-9FE4-509A5C5C5147}"/>
              </a:ext>
            </a:extLst>
          </p:cNvPr>
          <p:cNvSpPr/>
          <p:nvPr/>
        </p:nvSpPr>
        <p:spPr>
          <a:xfrm>
            <a:off x="5605670" y="3637723"/>
            <a:ext cx="139148" cy="129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2" descr="Image result for in conclusion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finally, in conc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26" y="76331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9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is the Foundation of Leadership 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6077" r="10139" b="30567"/>
          <a:stretch/>
        </p:blipFill>
        <p:spPr>
          <a:xfrm>
            <a:off x="5183719" y="546721"/>
            <a:ext cx="5971961" cy="6062850"/>
          </a:xfrm>
        </p:spPr>
      </p:pic>
      <p:sp>
        <p:nvSpPr>
          <p:cNvPr id="6" name="TextBox 5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Two</a:t>
            </a:r>
          </a:p>
        </p:txBody>
      </p:sp>
    </p:spTree>
    <p:extLst>
      <p:ext uri="{BB962C8B-B14F-4D97-AF65-F5344CB8AC3E}">
        <p14:creationId xmlns:p14="http://schemas.microsoft.com/office/powerpoint/2010/main" val="414314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 look long-term</a:t>
            </a:r>
          </a:p>
          <a:p>
            <a:r>
              <a:rPr lang="en-US" dirty="0"/>
              <a:t>You have to spend more time in the future</a:t>
            </a:r>
          </a:p>
          <a:p>
            <a:r>
              <a:rPr lang="en-US" dirty="0"/>
              <a:t>Insight: Explore your past experience</a:t>
            </a:r>
          </a:p>
          <a:p>
            <a:r>
              <a:rPr lang="en-US" dirty="0"/>
              <a:t>Outsight: Imagine the possibilities </a:t>
            </a:r>
          </a:p>
          <a:p>
            <a:r>
              <a:rPr lang="en-US" dirty="0"/>
              <a:t>Foresight: Be optimistic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the Future Sets Leaders Apart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Four</a:t>
            </a:r>
          </a:p>
        </p:txBody>
      </p:sp>
    </p:spTree>
    <p:extLst>
      <p:ext uri="{BB962C8B-B14F-4D97-AF65-F5344CB8AC3E}">
        <p14:creationId xmlns:p14="http://schemas.microsoft.com/office/powerpoint/2010/main" val="28013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the Future Sets Leaders Apart </a:t>
            </a:r>
          </a:p>
        </p:txBody>
      </p:sp>
      <p:pic>
        <p:nvPicPr>
          <p:cNvPr id="4" name="N_K1NgSaFH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6185" y="613355"/>
            <a:ext cx="10560465" cy="59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349925"/>
            <a:ext cx="3676650" cy="2456442"/>
          </a:xfrm>
        </p:spPr>
        <p:txBody>
          <a:bodyPr/>
          <a:lstStyle/>
          <a:p>
            <a:r>
              <a:rPr lang="en-US" dirty="0"/>
              <a:t>McDonaldization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McDonaldization is a term developed by sociologist George </a:t>
            </a:r>
            <a:r>
              <a:rPr lang="en-US" dirty="0" err="1"/>
              <a:t>Ritzer</a:t>
            </a:r>
            <a:r>
              <a:rPr lang="en-US" dirty="0"/>
              <a:t> in his book The McDonaldization of Society.</a:t>
            </a:r>
          </a:p>
          <a:p>
            <a:r>
              <a:rPr lang="en-US" dirty="0"/>
              <a:t>McDonaldization becomes manifested when a society adopts the characteristics of a fast-food restaurant.</a:t>
            </a:r>
          </a:p>
          <a:p>
            <a:r>
              <a:rPr lang="en-US" dirty="0"/>
              <a:t>The process of McDonaldization can be summarized as the way in which "the principles of the fast-food restaurant are coming to dominate more and more sectors of American society as well as of the rest of the world."</a:t>
            </a:r>
          </a:p>
        </p:txBody>
      </p:sp>
    </p:spTree>
    <p:extLst>
      <p:ext uri="{BB962C8B-B14F-4D97-AF65-F5344CB8AC3E}">
        <p14:creationId xmlns:p14="http://schemas.microsoft.com/office/powerpoint/2010/main" val="291772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28629"/>
            <a:ext cx="3498979" cy="2456442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Efficiency - Computer graded exams limit the amount of time necessary for instructors to grade their students.</a:t>
            </a:r>
          </a:p>
          <a:p>
            <a:r>
              <a:rPr lang="en-US" dirty="0"/>
              <a:t>Calculability - Letter Grades and Grade Point Averages are used and calculated to measure a student’s success over the course of their academic career.</a:t>
            </a:r>
          </a:p>
          <a:p>
            <a:r>
              <a:rPr lang="en-US" dirty="0"/>
              <a:t>Predictability - Course availability and requirements have become more standardized amongst universities. Making it easier to find similar courses and content at different locations.</a:t>
            </a:r>
          </a:p>
          <a:p>
            <a:r>
              <a:rPr lang="en-US" dirty="0"/>
              <a:t>Control - Courses are structured very specifically and must meet certain requirements and follow certain guidelines. Courses begin and end at the same time on the same predetermined days and last for a specific number of weeks.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7755" y="1781174"/>
            <a:ext cx="3400730" cy="424867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dirty="0"/>
              <a:t>McDonaldization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see this creeping into AgriLife services? </a:t>
            </a:r>
          </a:p>
          <a:p>
            <a:pPr lvl="1"/>
            <a:r>
              <a:rPr lang="en-US" dirty="0"/>
              <a:t>The promotion and tenure process?</a:t>
            </a:r>
          </a:p>
          <a:p>
            <a:r>
              <a:rPr lang="en-US" dirty="0"/>
              <a:t>What are the pros and cons of this approach?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788" y="2330875"/>
            <a:ext cx="3498979" cy="2456442"/>
          </a:xfrm>
        </p:spPr>
        <p:txBody>
          <a:bodyPr/>
          <a:lstStyle/>
          <a:p>
            <a:r>
              <a:rPr lang="en-US" dirty="0"/>
              <a:t>Focusing on the Future Sets Leaders Apart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7912" y="1786187"/>
            <a:ext cx="3400730" cy="424867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dirty="0"/>
              <a:t>McDonaldization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is the Crucible for Greatness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630" y="1714500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Truth Seven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43475" y="1920418"/>
            <a:ext cx="6467475" cy="1933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Write Down Three Historical Leaders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870473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703</TotalTime>
  <Words>807</Words>
  <Application>Microsoft Office PowerPoint</Application>
  <PresentationFormat>Widescreen</PresentationFormat>
  <Paragraphs>120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Rockwell</vt:lpstr>
      <vt:lpstr>Wingdings</vt:lpstr>
      <vt:lpstr>Atlas</vt:lpstr>
      <vt:lpstr>The Truth About Leadership</vt:lpstr>
      <vt:lpstr>Ten Truths About Leadership</vt:lpstr>
      <vt:lpstr>Credibility is the Foundation of Leadership </vt:lpstr>
      <vt:lpstr>Focusing on the Future Sets Leaders Apart </vt:lpstr>
      <vt:lpstr>Focusing on the Future Sets Leaders Apart </vt:lpstr>
      <vt:lpstr>McDonaldization</vt:lpstr>
      <vt:lpstr>Education</vt:lpstr>
      <vt:lpstr>Focusing on the Future Sets Leaders Apart </vt:lpstr>
      <vt:lpstr>Challenge is the Crucible for Greatness</vt:lpstr>
      <vt:lpstr>Challenge is the Crucible for Greatness</vt:lpstr>
      <vt:lpstr>Challenge is the Crucible for Greatness</vt:lpstr>
      <vt:lpstr>Challenge is the Crucible for Greatness</vt:lpstr>
      <vt:lpstr>Challenge is the Crucible for Greatness</vt:lpstr>
      <vt:lpstr>Challenge is the Crucible for Greatness</vt:lpstr>
      <vt:lpstr>Challenge is the Crucible for Greatness</vt:lpstr>
      <vt:lpstr>You Either Lead by Example or You Don’t Lead at All</vt:lpstr>
      <vt:lpstr>You Either Lead by Example or You Don’t Lead at All</vt:lpstr>
      <vt:lpstr>You Either Lead by Example or You Don’t Lead at All</vt:lpstr>
      <vt:lpstr>You Either Lead by Example or You Don’t Lead at All</vt:lpstr>
      <vt:lpstr>PowerPoint Presentation</vt:lpstr>
      <vt:lpstr>Credibility is the Foundation of Leadership </vt:lpstr>
      <vt:lpstr>PowerPoint Presentation</vt:lpstr>
    </vt:vector>
  </TitlesOfParts>
  <Company>Texas A&amp;M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Leadership</dc:title>
  <dc:creator>Karns, Melanie</dc:creator>
  <cp:lastModifiedBy>Karns, Melanie</cp:lastModifiedBy>
  <cp:revision>50</cp:revision>
  <cp:lastPrinted>2018-12-19T16:30:22Z</cp:lastPrinted>
  <dcterms:created xsi:type="dcterms:W3CDTF">2018-12-19T16:17:26Z</dcterms:created>
  <dcterms:modified xsi:type="dcterms:W3CDTF">2019-01-08T14:57:15Z</dcterms:modified>
</cp:coreProperties>
</file>