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9"/>
  </p:notesMasterIdLst>
  <p:sldIdLst>
    <p:sldId id="335" r:id="rId2"/>
    <p:sldId id="287" r:id="rId3"/>
    <p:sldId id="274" r:id="rId4"/>
    <p:sldId id="288" r:id="rId5"/>
    <p:sldId id="289" r:id="rId6"/>
    <p:sldId id="290" r:id="rId7"/>
    <p:sldId id="292" r:id="rId8"/>
    <p:sldId id="293" r:id="rId9"/>
    <p:sldId id="294" r:id="rId10"/>
    <p:sldId id="300" r:id="rId11"/>
    <p:sldId id="296" r:id="rId12"/>
    <p:sldId id="336" r:id="rId13"/>
    <p:sldId id="337" r:id="rId14"/>
    <p:sldId id="338" r:id="rId15"/>
    <p:sldId id="339" r:id="rId16"/>
    <p:sldId id="340" r:id="rId17"/>
    <p:sldId id="332" r:id="rId18"/>
    <p:sldId id="309" r:id="rId19"/>
    <p:sldId id="310" r:id="rId20"/>
    <p:sldId id="321" r:id="rId21"/>
    <p:sldId id="313" r:id="rId22"/>
    <p:sldId id="314" r:id="rId23"/>
    <p:sldId id="315" r:id="rId24"/>
    <p:sldId id="316" r:id="rId25"/>
    <p:sldId id="317" r:id="rId26"/>
    <p:sldId id="318" r:id="rId27"/>
    <p:sldId id="350" r:id="rId28"/>
    <p:sldId id="319" r:id="rId29"/>
    <p:sldId id="311" r:id="rId30"/>
    <p:sldId id="333" r:id="rId31"/>
    <p:sldId id="331" r:id="rId32"/>
    <p:sldId id="347" r:id="rId33"/>
    <p:sldId id="322" r:id="rId34"/>
    <p:sldId id="324" r:id="rId35"/>
    <p:sldId id="323" r:id="rId36"/>
    <p:sldId id="325" r:id="rId37"/>
    <p:sldId id="326" r:id="rId38"/>
    <p:sldId id="327" r:id="rId39"/>
    <p:sldId id="328" r:id="rId40"/>
    <p:sldId id="348" r:id="rId41"/>
    <p:sldId id="341" r:id="rId42"/>
    <p:sldId id="343" r:id="rId43"/>
    <p:sldId id="342" r:id="rId44"/>
    <p:sldId id="329" r:id="rId45"/>
    <p:sldId id="284" r:id="rId46"/>
    <p:sldId id="346" r:id="rId47"/>
    <p:sldId id="349" r:id="rId48"/>
    <p:sldId id="330" r:id="rId49"/>
    <p:sldId id="286" r:id="rId50"/>
    <p:sldId id="299" r:id="rId51"/>
    <p:sldId id="303" r:id="rId52"/>
    <p:sldId id="301" r:id="rId53"/>
    <p:sldId id="295" r:id="rId54"/>
    <p:sldId id="302" r:id="rId55"/>
    <p:sldId id="307" r:id="rId56"/>
    <p:sldId id="271" r:id="rId57"/>
    <p:sldId id="334" r:id="rId58"/>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evin Lager" initials="kjl" lastIdx="17" clrIdx="0"/>
  <p:cmAuthor id="1" name="ejordan" initials="e" lastIdx="6"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6161FF"/>
    <a:srgbClr val="8181FF"/>
    <a:srgbClr val="FF9933"/>
    <a:srgbClr val="FFFF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290" autoAdjust="0"/>
    <p:restoredTop sz="79802" autoAdjust="0"/>
  </p:normalViewPr>
  <p:slideViewPr>
    <p:cSldViewPr>
      <p:cViewPr varScale="1">
        <p:scale>
          <a:sx n="82" d="100"/>
          <a:sy n="82" d="100"/>
        </p:scale>
        <p:origin x="-504" y="-90"/>
      </p:cViewPr>
      <p:guideLst>
        <p:guide orient="horz" pos="2160"/>
        <p:guide pos="2880"/>
      </p:guideLst>
    </p:cSldViewPr>
  </p:slideViewPr>
  <p:outlineViewPr>
    <p:cViewPr>
      <p:scale>
        <a:sx n="33" d="100"/>
        <a:sy n="33" d="100"/>
      </p:scale>
      <p:origin x="42" y="15588"/>
    </p:cViewPr>
    <p:sldLst>
      <p:sld r:id="rId1" collapse="1"/>
    </p:sldLst>
  </p:outlineViewPr>
  <p:notesTextViewPr>
    <p:cViewPr>
      <p:scale>
        <a:sx n="100" d="100"/>
        <a:sy n="100" d="100"/>
      </p:scale>
      <p:origin x="0" y="0"/>
    </p:cViewPr>
  </p:notesTextViewPr>
  <p:sorterViewPr>
    <p:cViewPr>
      <p:scale>
        <a:sx n="66" d="100"/>
        <a:sy n="66" d="100"/>
      </p:scale>
      <p:origin x="0" y="1584"/>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61" tIns="48331" rIns="96661" bIns="48331" rtlCol="0"/>
          <a:lstStyle>
            <a:lvl1pPr algn="l">
              <a:defRPr sz="1300">
                <a:cs typeface="+mn-cs"/>
              </a:defRPr>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6661" tIns="48331" rIns="96661" bIns="48331" rtlCol="0"/>
          <a:lstStyle>
            <a:lvl1pPr algn="r">
              <a:defRPr sz="1300" smtClean="0">
                <a:cs typeface="+mn-cs"/>
              </a:defRPr>
            </a:lvl1pPr>
          </a:lstStyle>
          <a:p>
            <a:pPr>
              <a:defRPr/>
            </a:pPr>
            <a:fld id="{A5FA71C8-5BB5-4514-B718-81E42A6CC796}" type="datetimeFigureOut">
              <a:rPr lang="en-US"/>
              <a:pPr>
                <a:defRPr/>
              </a:pPr>
              <a:t>8/4/2011</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6661" tIns="48331" rIns="96661" bIns="48331"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120188"/>
            <a:ext cx="3170238" cy="479425"/>
          </a:xfrm>
          <a:prstGeom prst="rect">
            <a:avLst/>
          </a:prstGeom>
        </p:spPr>
        <p:txBody>
          <a:bodyPr vert="horz" lIns="96661" tIns="48331" rIns="96661" bIns="48331" rtlCol="0" anchor="b"/>
          <a:lstStyle>
            <a:lvl1pPr algn="l">
              <a:defRPr sz="1300">
                <a:cs typeface="+mn-cs"/>
              </a:defRPr>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6661" tIns="48331" rIns="96661" bIns="48331" rtlCol="0" anchor="b"/>
          <a:lstStyle>
            <a:lvl1pPr algn="r">
              <a:defRPr sz="1300" smtClean="0">
                <a:cs typeface="+mn-cs"/>
              </a:defRPr>
            </a:lvl1pPr>
          </a:lstStyle>
          <a:p>
            <a:pPr>
              <a:defRPr/>
            </a:pPr>
            <a:fld id="{FA65EB1F-7018-40E5-9388-739D3C23C964}" type="slidenum">
              <a:rPr lang="en-US"/>
              <a:pPr>
                <a:defRPr/>
              </a:pPr>
              <a:t>‹#›</a:t>
            </a:fld>
            <a:endParaRPr lang="en-US"/>
          </a:p>
        </p:txBody>
      </p:sp>
    </p:spTree>
    <p:extLst>
      <p:ext uri="{BB962C8B-B14F-4D97-AF65-F5344CB8AC3E}">
        <p14:creationId xmlns:p14="http://schemas.microsoft.com/office/powerpoint/2010/main" xmlns="" val="260774749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Dairy farm workers provide the first line of defense in keeping dairy cows healthy and content.  An important part of those efforts is </a:t>
            </a:r>
            <a:r>
              <a:rPr lang="en-US" sz="1200" kern="1200" dirty="0" err="1" smtClean="0">
                <a:solidFill>
                  <a:schemeClr val="tx1"/>
                </a:solidFill>
                <a:latin typeface="+mn-lt"/>
                <a:ea typeface="+mn-ea"/>
                <a:cs typeface="+mn-cs"/>
              </a:rPr>
              <a:t>biosecurity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Biosecurity</a:t>
            </a:r>
            <a:r>
              <a:rPr lang="en-US" sz="1200" kern="1200" dirty="0" smtClean="0">
                <a:solidFill>
                  <a:schemeClr val="tx1"/>
                </a:solidFill>
                <a:latin typeface="+mn-lt"/>
                <a:ea typeface="+mn-ea"/>
                <a:cs typeface="+mn-cs"/>
              </a:rPr>
              <a:t> is traditionally defined as managing the herd to prevent the introduction and spread of infectious diseases.</a:t>
            </a:r>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Some common disinfectants include </a:t>
            </a:r>
            <a:r>
              <a:rPr lang="en-US" sz="1200" kern="1200" dirty="0" err="1" smtClean="0">
                <a:solidFill>
                  <a:schemeClr val="tx1"/>
                </a:solidFill>
                <a:latin typeface="+mn-lt"/>
                <a:ea typeface="+mn-ea"/>
                <a:cs typeface="+mn-cs"/>
              </a:rPr>
              <a:t>Nolvasan</a:t>
            </a:r>
            <a:r>
              <a:rPr lang="en-US" sz="1200" kern="1200" dirty="0" smtClean="0">
                <a:solidFill>
                  <a:schemeClr val="tx1"/>
                </a:solidFill>
                <a:latin typeface="+mn-lt"/>
                <a:ea typeface="+mn-ea"/>
                <a:cs typeface="+mn-cs"/>
              </a:rPr>
              <a:t> solution, household bleach (1 part bleach:10 parts water), and </a:t>
            </a:r>
            <a:r>
              <a:rPr lang="en-US" sz="1200" kern="1200" dirty="0" err="1" smtClean="0">
                <a:solidFill>
                  <a:schemeClr val="tx1"/>
                </a:solidFill>
                <a:latin typeface="+mn-lt"/>
                <a:ea typeface="+mn-ea"/>
                <a:cs typeface="+mn-cs"/>
              </a:rPr>
              <a:t>chlorhexidine</a:t>
            </a:r>
            <a:r>
              <a:rPr lang="en-US" sz="1200" kern="1200" dirty="0" smtClean="0">
                <a:solidFill>
                  <a:schemeClr val="tx1"/>
                </a:solidFill>
                <a:latin typeface="+mn-lt"/>
                <a:ea typeface="+mn-ea"/>
                <a:cs typeface="+mn-cs"/>
              </a:rPr>
              <a:t>.  Follow directions from your herd manager or veterinarian when mixing the disinfectant.</a:t>
            </a: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To protect yourself and the animals, wash your hands frequently.  This means before you start work, before you eat, before treating an animal, and after you finish work.  It takes at least 20 seconds to properly wash your hands.</a:t>
            </a: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really six different steps to properly washing your hands.  First, you wet</a:t>
            </a:r>
            <a:r>
              <a:rPr lang="en-US" baseline="0" dirty="0" smtClean="0"/>
              <a:t> your hands.  Next you add soap.  Then you wash your hands thoroughly making sure you get the palm, heel of the hand, finger tips and back of the hand.  Steps 4 and 5 are rinse and dry.  Finally turn off the water with a paper towel, so you don’t contaminate your hands. </a:t>
            </a:r>
            <a:r>
              <a:rPr lang="en-US" dirty="0" smtClean="0"/>
              <a:t>Today we are going to use a product called “</a:t>
            </a:r>
            <a:r>
              <a:rPr lang="en-US" dirty="0" err="1" smtClean="0"/>
              <a:t>Glo</a:t>
            </a:r>
            <a:r>
              <a:rPr lang="en-US" dirty="0" smtClean="0"/>
              <a:t> Germ™” to simulate how what</a:t>
            </a:r>
            <a:r>
              <a:rPr lang="en-US" baseline="0" dirty="0" smtClean="0"/>
              <a:t> goes on our hands is not so easy to wash off unless we follow these steps.  </a:t>
            </a:r>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 many dairies the herd owner wants employees to wear gloves to minimize the spread of germs from one animal to the next.  Our hands have many cracks and crevices where the bacteria</a:t>
            </a:r>
            <a:r>
              <a:rPr lang="en-US" baseline="0" dirty="0" smtClean="0"/>
              <a:t> can hide, particularly when we work hard or during the winter when they become cracked and chaffed.  A gloved hand is a much smoother surface, which is easier to clean.</a:t>
            </a:r>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dirty hand can spread germs from cow to worker to cow or from equipment to worker</a:t>
            </a:r>
            <a:r>
              <a:rPr lang="en-US" baseline="0" dirty="0" smtClean="0"/>
              <a:t> to cow.  The person whose hand is in this picture had put some “</a:t>
            </a:r>
            <a:r>
              <a:rPr lang="en-US" baseline="0" dirty="0" err="1" smtClean="0"/>
              <a:t>Glo</a:t>
            </a:r>
            <a:r>
              <a:rPr lang="en-US" baseline="0" dirty="0" smtClean="0"/>
              <a:t> Germ™” on their hand and we looked at it under a black light.  See how the “</a:t>
            </a:r>
            <a:r>
              <a:rPr lang="en-US" baseline="0" dirty="0" err="1" smtClean="0"/>
              <a:t>Glo</a:t>
            </a:r>
            <a:r>
              <a:rPr lang="en-US" baseline="0" dirty="0" smtClean="0"/>
              <a:t> Germ™” gets in the crevices and in the area around the blister on the middle finger.</a:t>
            </a:r>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a:t>
            </a:r>
            <a:r>
              <a:rPr lang="en-US" baseline="0" dirty="0" smtClean="0"/>
              <a:t> an illustration of the effects of using all six steps to wash either a bare hand or the gloved hand.  Note that there is still a “</a:t>
            </a:r>
            <a:r>
              <a:rPr lang="en-US" baseline="0" dirty="0" err="1" smtClean="0"/>
              <a:t>glo</a:t>
            </a:r>
            <a:r>
              <a:rPr lang="en-US" baseline="0" dirty="0" smtClean="0"/>
              <a:t>” on the heel of the hand and on the tips of the finger on the bare hands after washing the first time.  After a second wash almost everything came off, except a spot on the heel of the hand that was “missed”.  It was easier to get everything off and have a clean hand when wearing gloves.</a:t>
            </a:r>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But</a:t>
            </a:r>
            <a:r>
              <a:rPr lang="en-US" baseline="0" dirty="0" smtClean="0"/>
              <a:t> don’t let gloves give you a false sense of security. When you touch a pipe in the parlor you can still pick up dirt and “germs” on your gloved hand and transfer it to another object, such as a drying cloth, or the next cow you are milking unless you wash your hands thoroughly.</a:t>
            </a:r>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Be aware of visitors.  Ask visitors to report to the office or to the owner.  If you see someone you don’t recognize, TELL the boss.</a:t>
            </a: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For security, lock gates and doors as directed.  Areas of restricted access include: </a:t>
            </a:r>
          </a:p>
          <a:p>
            <a:r>
              <a:rPr lang="en-US" sz="1200" kern="1200" dirty="0" smtClean="0">
                <a:solidFill>
                  <a:schemeClr val="tx1"/>
                </a:solidFill>
                <a:latin typeface="+mn-lt"/>
                <a:ea typeface="+mn-ea"/>
                <a:cs typeface="+mn-cs"/>
              </a:rPr>
              <a:t>drug storage rooms/refrigerators, bulk tank area, feed storage areas, water sources, and hazardous chemical storage areas. </a:t>
            </a: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Clean out feed storage areas before unloading new feed.  Check the corners and bottom of walls and bins for moldy feed.  Clean up spilled feed to help control the rodent population.  Destroy rancid and wet feed that could cause animals to become ill. </a:t>
            </a: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err="1" smtClean="0">
                <a:solidFill>
                  <a:schemeClr val="tx1"/>
                </a:solidFill>
                <a:latin typeface="+mn-lt"/>
                <a:ea typeface="+mn-ea"/>
                <a:cs typeface="+mn-cs"/>
              </a:rPr>
              <a:t>Biosecurity</a:t>
            </a:r>
            <a:r>
              <a:rPr lang="en-US" sz="1200" kern="1200" dirty="0" smtClean="0">
                <a:solidFill>
                  <a:schemeClr val="tx1"/>
                </a:solidFill>
                <a:latin typeface="+mn-lt"/>
                <a:ea typeface="+mn-ea"/>
                <a:cs typeface="+mn-cs"/>
              </a:rPr>
              <a:t> includes all of the steps taken to prevent infectious diseases from affecting a herd of animals and the people who care for them. </a:t>
            </a: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Always follow set procedures when cleaning trailers, tractors, etc. </a:t>
            </a: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Start cleaning by removing loose dirt, hay, manure, etc. </a:t>
            </a: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When possible, remove mats as they trap debris </a:t>
            </a: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smtClean="0">
                <a:solidFill>
                  <a:schemeClr val="tx1"/>
                </a:solidFill>
                <a:latin typeface="+mn-lt"/>
                <a:ea typeface="+mn-ea"/>
                <a:cs typeface="+mn-cs"/>
              </a:rPr>
              <a:t>Start at the front ceiling and work to the back </a:t>
            </a:r>
          </a:p>
          <a:p>
            <a:pPr lvl="1"/>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US" sz="1200" kern="1200" dirty="0" smtClean="0">
                <a:solidFill>
                  <a:schemeClr val="tx1"/>
                </a:solidFill>
                <a:latin typeface="+mn-lt"/>
                <a:ea typeface="+mn-ea"/>
                <a:cs typeface="+mn-cs"/>
              </a:rPr>
              <a:t>Work your way down from the top to the bottom </a:t>
            </a:r>
          </a:p>
          <a:p>
            <a:pPr lvl="1"/>
            <a:r>
              <a:rPr lang="en-US" sz="1200" kern="1200" dirty="0" smtClean="0">
                <a:solidFill>
                  <a:schemeClr val="tx1"/>
                </a:solidFill>
                <a:latin typeface="+mn-lt"/>
                <a:ea typeface="+mn-ea"/>
                <a:cs typeface="+mn-cs"/>
              </a:rPr>
              <a:t>Pay particular attention to wheel wells and under carriage.</a:t>
            </a:r>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Don’t forget the gates </a:t>
            </a:r>
            <a:r>
              <a:rPr lang="es-MX" sz="1200" kern="1200" dirty="0" smtClean="0">
                <a:solidFill>
                  <a:schemeClr val="tx1"/>
                </a:solidFill>
                <a:latin typeface="+mn-lt"/>
                <a:ea typeface="+mn-ea"/>
                <a:cs typeface="+mn-cs"/>
              </a:rPr>
              <a:t>in </a:t>
            </a:r>
            <a:r>
              <a:rPr lang="en-US" sz="1200" kern="1200" dirty="0" smtClean="0">
                <a:solidFill>
                  <a:schemeClr val="tx1"/>
                </a:solidFill>
                <a:latin typeface="+mn-lt"/>
                <a:ea typeface="+mn-ea"/>
                <a:cs typeface="+mn-cs"/>
              </a:rPr>
              <a:t>trailers and tail gates</a:t>
            </a:r>
            <a:r>
              <a:rPr lang="es-MX" sz="1200" kern="1200" dirty="0" smtClean="0">
                <a:solidFill>
                  <a:schemeClr val="tx1"/>
                </a:solidFill>
                <a:latin typeface="+mn-lt"/>
                <a:ea typeface="+mn-ea"/>
                <a:cs typeface="+mn-cs"/>
              </a:rPr>
              <a:t> in pick-ups</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Leave disinfectant on for 20-30 minutes before rinsing. </a:t>
            </a: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In trucks, clean and disinfect pedals and mats as well.</a:t>
            </a: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After cleaning, allow the vehicle to dry and put away supplies</a:t>
            </a: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Repair fences immediately.  This helps keep wildlife and other people’s animals out.  Both are a source of disease causing organisms. </a:t>
            </a: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There are four basic goals for any farm’s </a:t>
            </a:r>
            <a:r>
              <a:rPr lang="en-US" sz="1200" kern="1200" dirty="0" err="1" smtClean="0">
                <a:solidFill>
                  <a:schemeClr val="tx1"/>
                </a:solidFill>
                <a:latin typeface="+mn-lt"/>
                <a:ea typeface="+mn-ea"/>
                <a:cs typeface="+mn-cs"/>
              </a:rPr>
              <a:t>biosecurity</a:t>
            </a:r>
            <a:r>
              <a:rPr lang="en-US" sz="1200" kern="1200" dirty="0" smtClean="0">
                <a:solidFill>
                  <a:schemeClr val="tx1"/>
                </a:solidFill>
                <a:latin typeface="+mn-lt"/>
                <a:ea typeface="+mn-ea"/>
                <a:cs typeface="+mn-cs"/>
              </a:rPr>
              <a:t> program:</a:t>
            </a:r>
          </a:p>
          <a:p>
            <a:r>
              <a:rPr lang="en-US" sz="1200" kern="1200" dirty="0" smtClean="0">
                <a:solidFill>
                  <a:schemeClr val="tx1"/>
                </a:solidFill>
                <a:latin typeface="+mn-lt"/>
                <a:ea typeface="+mn-ea"/>
                <a:cs typeface="+mn-cs"/>
              </a:rPr>
              <a:t>1) Prevent the spread of disease, both onto the farm and between animals on the farm,</a:t>
            </a:r>
          </a:p>
          <a:p>
            <a:r>
              <a:rPr lang="en-US" sz="1200" kern="1200" dirty="0" smtClean="0">
                <a:solidFill>
                  <a:schemeClr val="tx1"/>
                </a:solidFill>
                <a:latin typeface="+mn-lt"/>
                <a:ea typeface="+mn-ea"/>
                <a:cs typeface="+mn-cs"/>
              </a:rPr>
              <a:t>2) Improve animal welfare by keeping the animals healthy,</a:t>
            </a:r>
          </a:p>
          <a:p>
            <a:r>
              <a:rPr lang="en-US" sz="1200" kern="1200" dirty="0" smtClean="0">
                <a:solidFill>
                  <a:schemeClr val="tx1"/>
                </a:solidFill>
                <a:latin typeface="+mn-lt"/>
                <a:ea typeface="+mn-ea"/>
                <a:cs typeface="+mn-cs"/>
              </a:rPr>
              <a:t>3) Identify the disease early if it gets on the farm, and</a:t>
            </a:r>
          </a:p>
          <a:p>
            <a:r>
              <a:rPr lang="en-US" sz="1200" kern="1200" dirty="0" smtClean="0">
                <a:solidFill>
                  <a:schemeClr val="tx1"/>
                </a:solidFill>
                <a:latin typeface="+mn-lt"/>
                <a:ea typeface="+mn-ea"/>
                <a:cs typeface="+mn-cs"/>
              </a:rPr>
              <a:t>4) Protect the safety of the food supply. </a:t>
            </a: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Remember, report sick animals to your supervisor immediately.  Also, tell them about suspicious activity or people and any unusual events. </a:t>
            </a: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a:t>
            </a:r>
            <a:r>
              <a:rPr lang="en-US" baseline="0" dirty="0" smtClean="0"/>
              <a:t> important part of your job is to provide the best possible care.  This improves the welfare of the animals on the dairy and helps keep them healthy.</a:t>
            </a:r>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Although specific procedures for providing the best animal care vary for different areas of the dairy, always provide a clean, low stress environment.  Stress reduces an animal’s ability to fight disease.  Although vaccination programs differ, they help keep animals healthy.  Whether you are moving animals to and from the parlor or caring for baby calves, always handle animals gently and calmly.</a:t>
            </a: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If you are responsible for caring for newborn calves: 1) provide clean, dry housing for the calf, 2) keep calves separated from older animals, and 3) work with them before older animals. </a:t>
            </a: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Feed every newborn calf </a:t>
            </a:r>
            <a:r>
              <a:rPr lang="en-US" sz="1200" kern="1200" dirty="0" err="1" smtClean="0">
                <a:solidFill>
                  <a:schemeClr val="tx1"/>
                </a:solidFill>
                <a:latin typeface="+mn-lt"/>
                <a:ea typeface="+mn-ea"/>
                <a:cs typeface="+mn-cs"/>
              </a:rPr>
              <a:t>colostrum</a:t>
            </a:r>
            <a:r>
              <a:rPr lang="en-US" sz="1200" kern="1200" dirty="0" smtClean="0">
                <a:solidFill>
                  <a:schemeClr val="tx1"/>
                </a:solidFill>
                <a:latin typeface="+mn-lt"/>
                <a:ea typeface="+mn-ea"/>
                <a:cs typeface="+mn-cs"/>
              </a:rPr>
              <a:t> within four hours of birth.  The antibodies in </a:t>
            </a:r>
            <a:r>
              <a:rPr lang="en-US" sz="1200" kern="1200" dirty="0" err="1" smtClean="0">
                <a:solidFill>
                  <a:schemeClr val="tx1"/>
                </a:solidFill>
                <a:latin typeface="+mn-lt"/>
                <a:ea typeface="+mn-ea"/>
                <a:cs typeface="+mn-cs"/>
              </a:rPr>
              <a:t>colostrum</a:t>
            </a:r>
            <a:r>
              <a:rPr lang="en-US" sz="1200" kern="1200" dirty="0" smtClean="0">
                <a:solidFill>
                  <a:schemeClr val="tx1"/>
                </a:solidFill>
                <a:latin typeface="+mn-lt"/>
                <a:ea typeface="+mn-ea"/>
                <a:cs typeface="+mn-cs"/>
              </a:rPr>
              <a:t> protect the calf from disease.  Dip the navel in iodine to prevent disease causing organisms from entering the calf.</a:t>
            </a: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Vaccination programs prevent certain diseases caused by viruses and bacteria.  Follow herd owner and veterinarian guidelines for when to give each vaccine. </a:t>
            </a:r>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To insure success, handle vaccines properly.  Note the expiration date; if it has passed, don’t use the vaccine.  Store the vaccine according to the directions.  Freezing can inactivate some vaccines, while too high a temperature also inactivates them.</a:t>
            </a:r>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Never leave vaccines on the dash of a truck as even in the winter it gets too hot or can freeze.</a:t>
            </a: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Administer the vaccine correctly.  That includes giving the right amount or dose, by the correct route (intramuscular or subcutaneous) in the correct location.  </a:t>
            </a:r>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Once opened, vaccines need to be used immediately.  When finished, dispose of the needles and discard unused vaccine at end of day.  Put needles in a puncture-proof container.</a:t>
            </a: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To accomplish these goals you must understand how diseases spread.  Diseases spread both directly and indirectly.  Direct transfer occurs when the disease passes from one animal to another.  Indirect transfer happens when some type of equipment or other object, contaminated with the disease-causing organism, carries the disease to an animal.  </a:t>
            </a: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Your job also includes identifying disease early. Although you may not be on the dairy’s “health” team, observe the animals where you work.  If you spot abnormal behavior or sick animals, report them to the herdsman, manager or veterinarian immediately.  </a:t>
            </a: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checking a herd, you should always watch for symptoms beyond what you are used to seeing</a:t>
            </a:r>
            <a:r>
              <a:rPr lang="en-US" baseline="0" dirty="0" smtClean="0"/>
              <a:t> each day.  Many dairy employees are immigrants and may travel out of the U.S.  In addition there is more and more international travel by citizens from around the globe.  This increases the potential to bring in foreign animal diseases.  One example of a foreign animal disease we don’t find in the U.S. is foot and mouth disease.  Early detection of any disease, including foreign animal diseases, can prevent its spread and minimizes the impact on the herd.  </a:t>
            </a:r>
            <a:endParaRPr lang="en-US" dirty="0"/>
          </a:p>
        </p:txBody>
      </p:sp>
      <p:sp>
        <p:nvSpPr>
          <p:cNvPr id="4" name="Slide Number Placeholder 3"/>
          <p:cNvSpPr>
            <a:spLocks noGrp="1"/>
          </p:cNvSpPr>
          <p:nvPr>
            <p:ph type="sldNum" sz="quarter" idx="10"/>
          </p:nvPr>
        </p:nvSpPr>
        <p:spPr/>
        <p:txBody>
          <a:bodyPr/>
          <a:lstStyle/>
          <a:p>
            <a:fld id="{D5CCC6FC-5C7D-4F1B-8A5F-CBE19B3B0216}"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Foot and Mouth Disease was last reported in the United States in 1929, Canada in 1952 and Mexico in 1954.  It is still found in South America and parts of Asia, Europe, and Africa.</a:t>
            </a:r>
          </a:p>
          <a:p>
            <a:r>
              <a:rPr lang="en-US" sz="1200" kern="1200" dirty="0" smtClean="0">
                <a:solidFill>
                  <a:schemeClr val="tx1"/>
                </a:solidFill>
                <a:latin typeface="+mn-lt"/>
                <a:ea typeface="+mn-ea"/>
                <a:cs typeface="+mn-cs"/>
              </a:rPr>
              <a:t>Everyone in agriculture as well as our border security must work together to prevent the reintroduction of Foot and Mouth Disease.  </a:t>
            </a:r>
          </a:p>
          <a:p>
            <a:endParaRPr lang="en-US" dirty="0"/>
          </a:p>
        </p:txBody>
      </p:sp>
      <p:sp>
        <p:nvSpPr>
          <p:cNvPr id="4" name="Slide Number Placeholder 3"/>
          <p:cNvSpPr>
            <a:spLocks noGrp="1"/>
          </p:cNvSpPr>
          <p:nvPr>
            <p:ph type="sldNum" sz="quarter" idx="10"/>
          </p:nvPr>
        </p:nvSpPr>
        <p:spPr/>
        <p:txBody>
          <a:bodyPr/>
          <a:lstStyle/>
          <a:p>
            <a:fld id="{D5CCC6FC-5C7D-4F1B-8A5F-CBE19B3B0216}"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Foot and Mouth Disease is caused by a virus.  It impacts cows, sheep, pigs, deer and other cloven hoofed animals.  It is a very contagious virus.  Animals may have a fever and blister-like lesions on teats, tongue, lips, and between hooves.  Milk production decreases dramatically in dairy cows.</a:t>
            </a:r>
          </a:p>
          <a:p>
            <a:endParaRPr lang="en-US" dirty="0"/>
          </a:p>
        </p:txBody>
      </p:sp>
      <p:sp>
        <p:nvSpPr>
          <p:cNvPr id="4" name="Slide Number Placeholder 3"/>
          <p:cNvSpPr>
            <a:spLocks noGrp="1"/>
          </p:cNvSpPr>
          <p:nvPr>
            <p:ph type="sldNum" sz="quarter" idx="10"/>
          </p:nvPr>
        </p:nvSpPr>
        <p:spPr/>
        <p:txBody>
          <a:bodyPr/>
          <a:lstStyle/>
          <a:p>
            <a:fld id="{D5CCC6FC-5C7D-4F1B-8A5F-CBE19B3B0216}"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When working, look at the udder and teats.  Does a cow have mastitis?  Are there unusual lesions on the teats?</a:t>
            </a:r>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When you are out among the cattle also check the feet and legs. Are there unusual lesions on the feet?  Are the cows walking “funny”?</a:t>
            </a: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Foot and Mouth Disease can be confused with other diseases that we do have in this country such as vesicular </a:t>
            </a:r>
            <a:r>
              <a:rPr lang="en-US" sz="1200" kern="1200" dirty="0" err="1" smtClean="0">
                <a:solidFill>
                  <a:schemeClr val="tx1"/>
                </a:solidFill>
                <a:latin typeface="+mn-lt"/>
                <a:ea typeface="+mn-ea"/>
                <a:cs typeface="+mn-cs"/>
              </a:rPr>
              <a:t>stomatitis</a:t>
            </a:r>
            <a:r>
              <a:rPr lang="en-US" sz="1200" kern="1200" dirty="0" smtClean="0">
                <a:solidFill>
                  <a:schemeClr val="tx1"/>
                </a:solidFill>
                <a:latin typeface="+mn-lt"/>
                <a:ea typeface="+mn-ea"/>
                <a:cs typeface="+mn-cs"/>
              </a:rPr>
              <a:t>, bovine viral diarrhea, foot rot or blue tongue.  Do NOT panic if you don’t recognize something, tell the owner, manager, or veterinarian so they can diagnose the problem. Again, early identification is the key to treating and preventing the spread of any disease.</a:t>
            </a:r>
          </a:p>
          <a:p>
            <a:endParaRPr lang="en-US" dirty="0"/>
          </a:p>
        </p:txBody>
      </p:sp>
      <p:sp>
        <p:nvSpPr>
          <p:cNvPr id="4" name="Slide Number Placeholder 3"/>
          <p:cNvSpPr>
            <a:spLocks noGrp="1"/>
          </p:cNvSpPr>
          <p:nvPr>
            <p:ph type="sldNum" sz="quarter" idx="10"/>
          </p:nvPr>
        </p:nvSpPr>
        <p:spPr/>
        <p:txBody>
          <a:bodyPr/>
          <a:lstStyle/>
          <a:p>
            <a:fld id="{D5CCC6FC-5C7D-4F1B-8A5F-CBE19B3B0216}"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Dairy farm workers harvest food.  Keeping cows healthy helps insure that an abundant supply is produced.  But when cows get sick, dairy workers must take steps to insure the quality and safety of the food supply</a:t>
            </a:r>
            <a:r>
              <a:rPr lang="es-ES"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042C356D-C701-4E34-81E7-3EC0DB041D85}" type="slidenum">
              <a:rPr lang="en-US"/>
              <a:pPr/>
              <a:t>48</a:t>
            </a:fld>
            <a:endParaRPr lang="en-US"/>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r>
              <a:rPr lang="en-US" sz="1200" kern="1200" dirty="0" smtClean="0">
                <a:solidFill>
                  <a:schemeClr val="tx1"/>
                </a:solidFill>
                <a:latin typeface="+mn-lt"/>
                <a:ea typeface="+mn-ea"/>
                <a:cs typeface="+mn-cs"/>
              </a:rPr>
              <a:t>Record problems, diseases and treatments for each cow. There are many different problems that may not be an infectious</a:t>
            </a:r>
            <a:r>
              <a:rPr lang="en-US" sz="1200" kern="1200" baseline="0" dirty="0" smtClean="0">
                <a:solidFill>
                  <a:schemeClr val="tx1"/>
                </a:solidFill>
                <a:latin typeface="+mn-lt"/>
                <a:ea typeface="+mn-ea"/>
                <a:cs typeface="+mn-cs"/>
              </a:rPr>
              <a:t> disease, but the treatment still must be recorded.  These other problems can make the cow more likely to get a disease.</a:t>
            </a:r>
            <a:endParaRPr lang="es-MX"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At a minimum, include the date, cow identification, diagnosis, any treatment, and withdrawal times on the farm record.</a:t>
            </a: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Some examples of disease carrying objects include: boots, coveralls, needles, syringes, obstetrical chains, skid steers, tractors, and loaders.</a:t>
            </a:r>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records you create help…</a:t>
            </a:r>
          </a:p>
          <a:p>
            <a:pPr lvl="0"/>
            <a:r>
              <a:rPr lang="en-US" sz="1200" kern="1200" dirty="0" smtClean="0">
                <a:solidFill>
                  <a:schemeClr val="tx1"/>
                </a:solidFill>
                <a:latin typeface="+mn-lt"/>
                <a:ea typeface="+mn-ea"/>
                <a:cs typeface="+mn-cs"/>
              </a:rPr>
              <a:t>identify new problems</a:t>
            </a:r>
          </a:p>
          <a:p>
            <a:pPr lvl="0"/>
            <a:r>
              <a:rPr lang="en-US" sz="1200" kern="1200" dirty="0" smtClean="0">
                <a:solidFill>
                  <a:schemeClr val="tx1"/>
                </a:solidFill>
                <a:latin typeface="+mn-lt"/>
                <a:ea typeface="+mn-ea"/>
                <a:cs typeface="+mn-cs"/>
              </a:rPr>
              <a:t>assist the herd owner determine what may be the cause of an illness or disorder</a:t>
            </a:r>
          </a:p>
          <a:p>
            <a:pPr lvl="0"/>
            <a:r>
              <a:rPr lang="en-US" sz="1200" kern="1200" dirty="0" smtClean="0">
                <a:solidFill>
                  <a:schemeClr val="tx1"/>
                </a:solidFill>
                <a:latin typeface="+mn-lt"/>
                <a:ea typeface="+mn-ea"/>
                <a:cs typeface="+mn-cs"/>
              </a:rPr>
              <a:t>evaluate whether treatments are working</a:t>
            </a:r>
          </a:p>
          <a:p>
            <a:r>
              <a:rPr lang="en-US" sz="1200" kern="1200" dirty="0" smtClean="0">
                <a:solidFill>
                  <a:schemeClr val="tx1"/>
                </a:solidFill>
                <a:latin typeface="+mn-lt"/>
                <a:ea typeface="+mn-ea"/>
                <a:cs typeface="+mn-cs"/>
              </a:rPr>
              <a:t>track cows that need to be rechecked</a:t>
            </a:r>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If antibiotics are used in treatments, mark the cow, follow discard protocols for milk, </a:t>
            </a:r>
          </a:p>
          <a:p>
            <a:r>
              <a:rPr lang="en-US" sz="1200" kern="1200" dirty="0" smtClean="0">
                <a:solidFill>
                  <a:schemeClr val="tx1"/>
                </a:solidFill>
                <a:latin typeface="+mn-lt"/>
                <a:ea typeface="+mn-ea"/>
                <a:cs typeface="+mn-cs"/>
              </a:rPr>
              <a:t>and note meat withdrawal time in the record.</a:t>
            </a: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Again, if you see something unusual – report it!  Whether it is a lesion, suspicious activity, unknown visitor, or abnormal animal behavior doesn’t matter.</a:t>
            </a: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When you leave work remember to protect your animals at home from disease as well.  Change your clothes before working with your animals.  Keep a separate pair of boots for when you work at home.</a:t>
            </a: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If you travel out of the U.S., realize you may need to stay off farms when you return for a period of time.  Protecting the food supply means you don’t bring something to work from your travels.  For current animal disease concerns when traveling call 1-866-SAFGUARD.</a:t>
            </a: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By practicing basic </a:t>
            </a:r>
            <a:r>
              <a:rPr lang="en-US" sz="1200" kern="1200" dirty="0" err="1" smtClean="0">
                <a:solidFill>
                  <a:schemeClr val="tx1"/>
                </a:solidFill>
                <a:latin typeface="+mn-lt"/>
                <a:ea typeface="+mn-ea"/>
                <a:cs typeface="+mn-cs"/>
              </a:rPr>
              <a:t>biosecurity</a:t>
            </a:r>
            <a:r>
              <a:rPr lang="en-US" sz="1200" kern="1200" dirty="0" smtClean="0">
                <a:solidFill>
                  <a:schemeClr val="tx1"/>
                </a:solidFill>
                <a:latin typeface="+mn-lt"/>
                <a:ea typeface="+mn-ea"/>
                <a:cs typeface="+mn-cs"/>
              </a:rPr>
              <a:t> steps, you can help keep the animals on the farm where you work healthy.  You also reduce the risk of taking diseases home to your animals. You minimize the chance that you or your family get sick.  And finally, you help keep the dairy producer in business so you can keep your job!</a:t>
            </a: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Remember, healthy cows provide an abundant safe food supply</a:t>
            </a:r>
            <a:r>
              <a:rPr lang="en-US" baseline="0" dirty="0" smtClean="0"/>
              <a:t> for our products consumer.</a:t>
            </a:r>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56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Your Role … Prevent the Spread of Disease</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Keep all equipment clean to prevent the spread of disease.  This means not only the trucks, tractors, veterinary tools, etc. on the farm, but also your own boots and clothes.</a:t>
            </a:r>
          </a:p>
          <a:p>
            <a:r>
              <a:rPr lang="en-US" sz="1200" kern="1200" dirty="0" smtClean="0">
                <a:solidFill>
                  <a:schemeClr val="tx1"/>
                </a:solidFill>
                <a:latin typeface="+mn-lt"/>
                <a:ea typeface="+mn-ea"/>
                <a:cs typeface="+mn-cs"/>
              </a:rPr>
              <a:t>Think about the many vehicles that go in and out of dairies daily.  They can carry disease from farm-to-farm if not cleaned between deliveries.  Help enforce farm rules that restrict access to certain areas to reduce the risk.</a:t>
            </a:r>
            <a:r>
              <a:rPr lang="en-US" sz="1200" b="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Farm equipment, such as skid steers and loaders, tracks manure from site-to-site on the farm.   </a:t>
            </a: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Also, sanitize small equipment such as bolus guns, hoof trimming tools, and calving chains between animals.  Start by scrubbing all the tools with a brush.  Once they are clean of dirt and debris, disinfect them.  Residual dirt left on tools can cause disinfectants to be ineffective.</a:t>
            </a: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Wear clean clothes to work each day.  If you work at more than one farm, make sure you have clean clothes for each farm.  When washing your clothes, use the hottest temperature possible.  Tumble dry.</a:t>
            </a: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Make sure there is NO dirt on boots.  Disinfect your boots between pens, particularly after working in a “sick” pen.  Work with youngest animals first as they are most susceptible to disease.  To keep from taking some disease organism off the farm, always wash your boots before you leave the farm.  Better yet, leave your boots at the farm and wear different shoes home.  Don’t use the same boots at home that you wear at work.</a:t>
            </a: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dist="107763" dir="2700000" algn="ctr" rotWithShape="0">
            <a:srgbClr val="000000"/>
          </a:outerShdw>
        </a:effectLst>
      </p:bgPr>
    </p:bg>
    <p:spTree>
      <p:nvGrpSpPr>
        <p:cNvPr id="1" name=""/>
        <p:cNvGrpSpPr/>
        <p:nvPr/>
      </p:nvGrpSpPr>
      <p:grpSpPr>
        <a:xfrm>
          <a:off x="0" y="0"/>
          <a:ext cx="0" cy="0"/>
          <a:chOff x="0" y="0"/>
          <a:chExt cx="0" cy="0"/>
        </a:xfrm>
      </p:grpSpPr>
      <p:grpSp>
        <p:nvGrpSpPr>
          <p:cNvPr id="4" name="Group 15"/>
          <p:cNvGrpSpPr>
            <a:grpSpLocks/>
          </p:cNvGrpSpPr>
          <p:nvPr/>
        </p:nvGrpSpPr>
        <p:grpSpPr bwMode="auto">
          <a:xfrm>
            <a:off x="0" y="0"/>
            <a:ext cx="9144000" cy="6918325"/>
            <a:chOff x="0" y="0"/>
            <a:chExt cx="5760" cy="4358"/>
          </a:xfrm>
        </p:grpSpPr>
        <p:sp>
          <p:nvSpPr>
            <p:cNvPr id="5" name="Rectangle 2"/>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cs typeface="+mn-cs"/>
              </a:endParaRPr>
            </a:p>
          </p:txBody>
        </p:sp>
        <p:sp>
          <p:nvSpPr>
            <p:cNvPr id="6" name="Freeform 3"/>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cs typeface="+mn-cs"/>
              </a:endParaRPr>
            </a:p>
          </p:txBody>
        </p:sp>
        <p:sp>
          <p:nvSpPr>
            <p:cNvPr id="7" name="Freeform 4"/>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cs typeface="+mn-cs"/>
              </a:endParaRPr>
            </a:p>
          </p:txBody>
        </p:sp>
        <p:sp>
          <p:nvSpPr>
            <p:cNvPr id="8" name="Freeform 5"/>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cs typeface="+mn-cs"/>
              </a:endParaRPr>
            </a:p>
          </p:txBody>
        </p:sp>
        <p:sp>
          <p:nvSpPr>
            <p:cNvPr id="9" name="Freeform 6"/>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cs typeface="+mn-cs"/>
              </a:endParaRPr>
            </a:p>
          </p:txBody>
        </p:sp>
        <p:sp>
          <p:nvSpPr>
            <p:cNvPr id="10" name="Freeform 7"/>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cs typeface="+mn-cs"/>
              </a:endParaRPr>
            </a:p>
          </p:txBody>
        </p:sp>
        <p:sp>
          <p:nvSpPr>
            <p:cNvPr id="11" name="Freeform 8"/>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cs typeface="+mn-cs"/>
              </a:endParaRPr>
            </a:p>
          </p:txBody>
        </p:sp>
        <p:sp>
          <p:nvSpPr>
            <p:cNvPr id="12" name="Freeform 9"/>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cs typeface="+mn-cs"/>
              </a:endParaRPr>
            </a:p>
          </p:txBody>
        </p:sp>
      </p:grpSp>
      <p:pic>
        <p:nvPicPr>
          <p:cNvPr id="13" name="Picture 19" descr="AgriLife%20EXTENSION%20logo%20(2-color)"/>
          <p:cNvPicPr>
            <a:picLocks noChangeAspect="1" noChangeArrowheads="1"/>
          </p:cNvPicPr>
          <p:nvPr userDrawn="1"/>
        </p:nvPicPr>
        <p:blipFill>
          <a:blip r:embed="rId2" cstate="screen"/>
          <a:srcRect/>
          <a:stretch>
            <a:fillRect/>
          </a:stretch>
        </p:blipFill>
        <p:spPr bwMode="auto">
          <a:xfrm>
            <a:off x="6553200" y="6172200"/>
            <a:ext cx="2362200" cy="577850"/>
          </a:xfrm>
          <a:prstGeom prst="rect">
            <a:avLst/>
          </a:prstGeom>
          <a:noFill/>
          <a:ln w="9525">
            <a:noFill/>
            <a:miter lim="800000"/>
            <a:headEnd/>
            <a:tailEnd/>
          </a:ln>
        </p:spPr>
      </p:pic>
      <p:pic>
        <p:nvPicPr>
          <p:cNvPr id="14" name="Picture 27" descr="FAZD-Center-logo-Nov-2008.jpg"/>
          <p:cNvPicPr>
            <a:picLocks noChangeAspect="1"/>
          </p:cNvPicPr>
          <p:nvPr userDrawn="1"/>
        </p:nvPicPr>
        <p:blipFill>
          <a:blip r:embed="rId3" cstate="screen"/>
          <a:srcRect/>
          <a:stretch>
            <a:fillRect/>
          </a:stretch>
        </p:blipFill>
        <p:spPr bwMode="auto">
          <a:xfrm>
            <a:off x="304800" y="5867400"/>
            <a:ext cx="2097088" cy="873125"/>
          </a:xfrm>
          <a:prstGeom prst="rect">
            <a:avLst/>
          </a:prstGeom>
          <a:noFill/>
          <a:ln w="9525">
            <a:noFill/>
            <a:miter lim="800000"/>
            <a:headEnd/>
            <a:tailEnd/>
          </a:ln>
        </p:spPr>
      </p:pic>
      <p:sp>
        <p:nvSpPr>
          <p:cNvPr id="3082" name="Rectangle 10"/>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083" name="Rectangle 11"/>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5" name="Rectangle 16"/>
          <p:cNvSpPr>
            <a:spLocks noGrp="1" noChangeArrowheads="1"/>
          </p:cNvSpPr>
          <p:nvPr>
            <p:ph type="dt" sz="quarter" idx="10"/>
          </p:nvPr>
        </p:nvSpPr>
        <p:spPr/>
        <p:txBody>
          <a:bodyPr/>
          <a:lstStyle>
            <a:lvl1pPr>
              <a:spcBef>
                <a:spcPct val="0"/>
              </a:spcBef>
              <a:defRPr sz="2500" baseline="0" dirty="0" smtClean="0">
                <a:solidFill>
                  <a:srgbClr val="FFFF00"/>
                </a:solidFill>
              </a:defRPr>
            </a:lvl1pPr>
          </a:lstStyle>
          <a:p>
            <a:pPr>
              <a:defRPr/>
            </a:pPr>
            <a:r>
              <a:rPr lang="en-US"/>
              <a:t>FAZD Logo</a:t>
            </a:r>
          </a:p>
        </p:txBody>
      </p:sp>
      <p:sp>
        <p:nvSpPr>
          <p:cNvPr id="16" name="Rectangle 17"/>
          <p:cNvSpPr>
            <a:spLocks noGrp="1" noChangeArrowheads="1"/>
          </p:cNvSpPr>
          <p:nvPr>
            <p:ph type="ftr" sz="quarter" idx="11"/>
          </p:nvPr>
        </p:nvSpPr>
        <p:spPr/>
        <p:txBody>
          <a:bodyPr/>
          <a:lstStyle>
            <a:lvl1pPr>
              <a:spcBef>
                <a:spcPct val="0"/>
              </a:spcBef>
              <a:defRPr/>
            </a:lvl1pPr>
          </a:lstStyle>
          <a:p>
            <a:pPr>
              <a:defRPr/>
            </a:pPr>
            <a:endParaRPr lang="en-US"/>
          </a:p>
        </p:txBody>
      </p:sp>
      <p:sp>
        <p:nvSpPr>
          <p:cNvPr id="17" name="Rectangle 18"/>
          <p:cNvSpPr>
            <a:spLocks noGrp="1" noChangeArrowheads="1"/>
          </p:cNvSpPr>
          <p:nvPr>
            <p:ph type="sldNum" sz="quarter" idx="12"/>
          </p:nvPr>
        </p:nvSpPr>
        <p:spPr/>
        <p:txBody>
          <a:bodyPr/>
          <a:lstStyle>
            <a:lvl1pPr>
              <a:spcBef>
                <a:spcPct val="0"/>
              </a:spcBef>
              <a:defRPr/>
            </a:lvl1pPr>
          </a:lstStyle>
          <a:p>
            <a:pPr>
              <a:defRPr/>
            </a:pPr>
            <a:fld id="{7970D59E-6D55-4747-9DB6-C2CF52A457A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2CC9AB39-BA47-4B53-964A-B51BE92D30A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4373D63-35C0-4DCA-BA34-C7EE1E151BC9}"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ED3AED-1A66-49D4-892F-4C54D4C8652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r>
              <a:rPr lang="en-US"/>
              <a:t>FAZD Logo</a:t>
            </a: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5BA743C-645C-41A1-AA14-CEA2A01FB1CD}"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r>
              <a:rPr lang="en-US"/>
              <a:t>FAZD Logo</a:t>
            </a: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D2CFF0DE-94B3-429D-B9F3-9D9814FB3A20}"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D00C5C81-2F31-4C07-94B5-523DA110469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defRPr/>
            </a:pPr>
            <a:r>
              <a:rPr lang="en-US"/>
              <a:t>FAZD Logo</a:t>
            </a: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E8DF9098-9B0D-42CF-8EEA-83E263A9BCB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6FDD2719-9671-415B-AF24-77A79F421D4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7394C1E0-43D2-4541-9AF7-4C1E6E201B1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36536D84-5E3F-4740-BD45-7BAD6B5DB5C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199E9B40-6B69-4365-95FB-DD05EA63509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dist="107763" dir="2700000" algn="ctr" rotWithShape="0">
            <a:srgbClr val="000000"/>
          </a:outerShdw>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0" y="0"/>
            <a:ext cx="9144000" cy="6918325"/>
            <a:chOff x="0" y="0"/>
            <a:chExt cx="5760" cy="4358"/>
          </a:xfrm>
        </p:grpSpPr>
        <p:sp>
          <p:nvSpPr>
            <p:cNvPr id="2050" name="Rectangle 2"/>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cs typeface="+mn-cs"/>
              </a:endParaRPr>
            </a:p>
          </p:txBody>
        </p:sp>
        <p:sp>
          <p:nvSpPr>
            <p:cNvPr id="2051" name="Freeform 3"/>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cs typeface="+mn-cs"/>
              </a:endParaRPr>
            </a:p>
          </p:txBody>
        </p:sp>
        <p:sp>
          <p:nvSpPr>
            <p:cNvPr id="2052" name="Freeform 4"/>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cs typeface="+mn-cs"/>
              </a:endParaRPr>
            </a:p>
          </p:txBody>
        </p:sp>
        <p:sp>
          <p:nvSpPr>
            <p:cNvPr id="2053" name="Freeform 5"/>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cs typeface="+mn-cs"/>
              </a:endParaRPr>
            </a:p>
          </p:txBody>
        </p:sp>
        <p:sp>
          <p:nvSpPr>
            <p:cNvPr id="2054" name="Freeform 6"/>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cs typeface="+mn-cs"/>
              </a:endParaRPr>
            </a:p>
          </p:txBody>
        </p:sp>
        <p:sp>
          <p:nvSpPr>
            <p:cNvPr id="2055" name="Freeform 7"/>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cs typeface="+mn-cs"/>
              </a:endParaRPr>
            </a:p>
          </p:txBody>
        </p:sp>
        <p:sp>
          <p:nvSpPr>
            <p:cNvPr id="2056" name="Freeform 8"/>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cs typeface="+mn-cs"/>
              </a:endParaRPr>
            </a:p>
          </p:txBody>
        </p:sp>
        <p:sp>
          <p:nvSpPr>
            <p:cNvPr id="2057" name="Freeform 9"/>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cs typeface="+mn-cs"/>
              </a:endParaRPr>
            </a:p>
          </p:txBody>
        </p:sp>
      </p:grpSp>
      <p:sp>
        <p:nvSpPr>
          <p:cNvPr id="1027" name="Rectangle 10"/>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60"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spcBef>
                <a:spcPct val="50000"/>
              </a:spcBef>
              <a:defRPr sz="2500" baseline="0" dirty="0" smtClean="0">
                <a:solidFill>
                  <a:srgbClr val="FFFF00"/>
                </a:solidFill>
                <a:cs typeface="+mn-cs"/>
              </a:defRPr>
            </a:lvl1pPr>
          </a:lstStyle>
          <a:p>
            <a:pPr>
              <a:defRPr/>
            </a:pPr>
            <a:r>
              <a:rPr lang="en-US"/>
              <a:t>FAZD Logo</a:t>
            </a:r>
          </a:p>
        </p:txBody>
      </p:sp>
      <p:sp>
        <p:nvSpPr>
          <p:cNvPr id="206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spcBef>
                <a:spcPct val="50000"/>
              </a:spcBef>
              <a:defRPr sz="1400">
                <a:cs typeface="+mn-cs"/>
              </a:defRPr>
            </a:lvl1pPr>
          </a:lstStyle>
          <a:p>
            <a:pPr>
              <a:defRPr/>
            </a:pPr>
            <a:endParaRPr lang="en-US"/>
          </a:p>
        </p:txBody>
      </p:sp>
      <p:sp>
        <p:nvSpPr>
          <p:cNvPr id="2062"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50000"/>
              </a:spcBef>
              <a:defRPr sz="1400">
                <a:cs typeface="+mn-cs"/>
              </a:defRPr>
            </a:lvl1pPr>
          </a:lstStyle>
          <a:p>
            <a:pPr>
              <a:defRPr/>
            </a:pPr>
            <a:fld id="{486818BD-9A7F-4992-8484-860C3373E2A4}" type="slidenum">
              <a:rPr lang="en-US"/>
              <a:pPr>
                <a:defRPr/>
              </a:pPr>
              <a:t>‹#›</a:t>
            </a:fld>
            <a:endParaRPr lang="en-US"/>
          </a:p>
        </p:txBody>
      </p:sp>
      <p:sp>
        <p:nvSpPr>
          <p:cNvPr id="1031" name="Rectangle 15"/>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32" name="Picture 17" descr="AgriLife%20EXTENSION%20logo%20(2-color)"/>
          <p:cNvPicPr>
            <a:picLocks noChangeAspect="1" noChangeArrowheads="1"/>
          </p:cNvPicPr>
          <p:nvPr userDrawn="1"/>
        </p:nvPicPr>
        <p:blipFill>
          <a:blip r:embed="rId14" cstate="screen"/>
          <a:srcRect/>
          <a:stretch>
            <a:fillRect/>
          </a:stretch>
        </p:blipFill>
        <p:spPr bwMode="auto">
          <a:xfrm>
            <a:off x="6629400" y="6096000"/>
            <a:ext cx="2362200" cy="577850"/>
          </a:xfrm>
          <a:prstGeom prst="rect">
            <a:avLst/>
          </a:prstGeom>
          <a:noFill/>
          <a:ln w="9525">
            <a:noFill/>
            <a:miter lim="800000"/>
            <a:headEnd/>
            <a:tailEnd/>
          </a:ln>
        </p:spPr>
      </p:pic>
      <p:pic>
        <p:nvPicPr>
          <p:cNvPr id="1033" name="Picture 16" descr="FAZD-Center-logo-Nov-2008.jpg"/>
          <p:cNvPicPr>
            <a:picLocks noChangeAspect="1"/>
          </p:cNvPicPr>
          <p:nvPr userDrawn="1"/>
        </p:nvPicPr>
        <p:blipFill>
          <a:blip r:embed="rId15" cstate="screen"/>
          <a:srcRect/>
          <a:stretch>
            <a:fillRect/>
          </a:stretch>
        </p:blipFill>
        <p:spPr bwMode="auto">
          <a:xfrm>
            <a:off x="304800" y="5867400"/>
            <a:ext cx="2097088" cy="873125"/>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674" r:id="rId1"/>
    <p:sldLayoutId id="2147483671" r:id="rId2"/>
    <p:sldLayoutId id="2147483672" r:id="rId3"/>
    <p:sldLayoutId id="2147483675" r:id="rId4"/>
    <p:sldLayoutId id="2147483673" r:id="rId5"/>
    <p:sldLayoutId id="2147483676" r:id="rId6"/>
    <p:sldLayoutId id="2147483677" r:id="rId7"/>
    <p:sldLayoutId id="2147483678" r:id="rId8"/>
    <p:sldLayoutId id="2147483679" r:id="rId9"/>
    <p:sldLayoutId id="2147483680" r:id="rId10"/>
    <p:sldLayoutId id="2147483681" r:id="rId11"/>
    <p:sldLayoutId id="2147483682" r:id="rId12"/>
  </p:sldLayoutIdLst>
  <p:txStyles>
    <p:titleStyle>
      <a:lvl1pPr algn="ctr" rtl="0" eaLnBrk="0" fontAlgn="base" hangingPunct="0">
        <a:spcBef>
          <a:spcPct val="0"/>
        </a:spcBef>
        <a:spcAft>
          <a:spcPct val="0"/>
        </a:spcAft>
        <a:defRPr sz="4400">
          <a:solidFill>
            <a:srgbClr val="FFFF00"/>
          </a:solidFill>
          <a:latin typeface="Comic Sans MS" pitchFamily="66" charset="0"/>
          <a:ea typeface="+mj-ea"/>
          <a:cs typeface="+mj-cs"/>
        </a:defRPr>
      </a:lvl1pPr>
      <a:lvl2pPr algn="ctr" rtl="0" eaLnBrk="0" fontAlgn="base" hangingPunct="0">
        <a:spcBef>
          <a:spcPct val="0"/>
        </a:spcBef>
        <a:spcAft>
          <a:spcPct val="0"/>
        </a:spcAft>
        <a:defRPr sz="4400">
          <a:solidFill>
            <a:srgbClr val="FFFF00"/>
          </a:solidFill>
          <a:latin typeface="Comic Sans MS" pitchFamily="66" charset="0"/>
        </a:defRPr>
      </a:lvl2pPr>
      <a:lvl3pPr algn="ctr" rtl="0" eaLnBrk="0" fontAlgn="base" hangingPunct="0">
        <a:spcBef>
          <a:spcPct val="0"/>
        </a:spcBef>
        <a:spcAft>
          <a:spcPct val="0"/>
        </a:spcAft>
        <a:defRPr sz="4400">
          <a:solidFill>
            <a:srgbClr val="FFFF00"/>
          </a:solidFill>
          <a:latin typeface="Comic Sans MS" pitchFamily="66" charset="0"/>
        </a:defRPr>
      </a:lvl3pPr>
      <a:lvl4pPr algn="ctr" rtl="0" eaLnBrk="0" fontAlgn="base" hangingPunct="0">
        <a:spcBef>
          <a:spcPct val="0"/>
        </a:spcBef>
        <a:spcAft>
          <a:spcPct val="0"/>
        </a:spcAft>
        <a:defRPr sz="4400">
          <a:solidFill>
            <a:srgbClr val="FFFF00"/>
          </a:solidFill>
          <a:latin typeface="Comic Sans MS" pitchFamily="66" charset="0"/>
        </a:defRPr>
      </a:lvl4pPr>
      <a:lvl5pPr algn="ctr" rtl="0" eaLnBrk="0" fontAlgn="base" hangingPunct="0">
        <a:spcBef>
          <a:spcPct val="0"/>
        </a:spcBef>
        <a:spcAft>
          <a:spcPct val="0"/>
        </a:spcAft>
        <a:defRPr sz="4400">
          <a:solidFill>
            <a:srgbClr val="FFFF00"/>
          </a:solidFill>
          <a:latin typeface="Comic Sans MS" pitchFamily="66" charset="0"/>
        </a:defRPr>
      </a:lvl5pPr>
      <a:lvl6pPr marL="457200" algn="ctr" rtl="0" fontAlgn="base">
        <a:spcBef>
          <a:spcPct val="0"/>
        </a:spcBef>
        <a:spcAft>
          <a:spcPct val="0"/>
        </a:spcAft>
        <a:defRPr sz="4400">
          <a:solidFill>
            <a:srgbClr val="FFFF00"/>
          </a:solidFill>
          <a:latin typeface="Times New Roman" pitchFamily="18" charset="0"/>
        </a:defRPr>
      </a:lvl6pPr>
      <a:lvl7pPr marL="914400" algn="ctr" rtl="0" fontAlgn="base">
        <a:spcBef>
          <a:spcPct val="0"/>
        </a:spcBef>
        <a:spcAft>
          <a:spcPct val="0"/>
        </a:spcAft>
        <a:defRPr sz="4400">
          <a:solidFill>
            <a:srgbClr val="FFFF00"/>
          </a:solidFill>
          <a:latin typeface="Times New Roman" pitchFamily="18" charset="0"/>
        </a:defRPr>
      </a:lvl7pPr>
      <a:lvl8pPr marL="1371600" algn="ctr" rtl="0" fontAlgn="base">
        <a:spcBef>
          <a:spcPct val="0"/>
        </a:spcBef>
        <a:spcAft>
          <a:spcPct val="0"/>
        </a:spcAft>
        <a:defRPr sz="4400">
          <a:solidFill>
            <a:srgbClr val="FFFF00"/>
          </a:solidFill>
          <a:latin typeface="Times New Roman" pitchFamily="18" charset="0"/>
        </a:defRPr>
      </a:lvl8pPr>
      <a:lvl9pPr marL="1828800" algn="ctr" rtl="0" fontAlgn="base">
        <a:spcBef>
          <a:spcPct val="0"/>
        </a:spcBef>
        <a:spcAft>
          <a:spcPct val="0"/>
        </a:spcAft>
        <a:defRPr sz="4400">
          <a:solidFill>
            <a:srgbClr val="FFFF00"/>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Comic Sans MS" pitchFamily="66"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omic Sans MS" pitchFamily="66" charset="0"/>
        </a:defRPr>
      </a:lvl2pPr>
      <a:lvl3pPr marL="1143000" indent="-228600" algn="l" rtl="0" eaLnBrk="0" fontAlgn="base" hangingPunct="0">
        <a:spcBef>
          <a:spcPct val="20000"/>
        </a:spcBef>
        <a:spcAft>
          <a:spcPct val="0"/>
        </a:spcAft>
        <a:buChar char="•"/>
        <a:defRPr sz="2400">
          <a:solidFill>
            <a:schemeClr val="tx1"/>
          </a:solidFill>
          <a:latin typeface="Comic Sans MS" pitchFamily="66" charset="0"/>
        </a:defRPr>
      </a:lvl3pPr>
      <a:lvl4pPr marL="1600200" indent="-228600" algn="l" rtl="0" eaLnBrk="0" fontAlgn="base" hangingPunct="0">
        <a:spcBef>
          <a:spcPct val="20000"/>
        </a:spcBef>
        <a:spcAft>
          <a:spcPct val="0"/>
        </a:spcAft>
        <a:buChar char="–"/>
        <a:defRPr sz="2000">
          <a:solidFill>
            <a:schemeClr val="tx1"/>
          </a:solidFill>
          <a:latin typeface="Comic Sans MS" pitchFamily="66" charset="0"/>
        </a:defRPr>
      </a:lvl4pPr>
      <a:lvl5pPr marL="2057400" indent="-228600" algn="l" rtl="0" eaLnBrk="0" fontAlgn="base" hangingPunct="0">
        <a:spcBef>
          <a:spcPct val="20000"/>
        </a:spcBef>
        <a:spcAft>
          <a:spcPct val="0"/>
        </a:spcAft>
        <a:buChar char="»"/>
        <a:defRPr sz="2000">
          <a:solidFill>
            <a:schemeClr val="tx1"/>
          </a:solidFill>
          <a:latin typeface="Comic Sans MS" pitchFamily="66"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audio" Target="../media/audio1.wav"/><Relationship Id="rId6" Type="http://schemas.openxmlformats.org/officeDocument/2006/relationships/image" Target="../media/image4.tiff"/><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audio" Target="../media/audio10.wav"/><Relationship Id="rId5" Type="http://schemas.openxmlformats.org/officeDocument/2006/relationships/image" Target="../media/image32.pn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audio" Target="../media/audio11.wav"/><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audio" Target="../media/audio12.wav"/><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audio" Target="../media/audio13.wav"/><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audio" Target="../media/audio14.wav"/><Relationship Id="rId5" Type="http://schemas.openxmlformats.org/officeDocument/2006/relationships/image" Target="../media/image42.png"/><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notesSlide" Target="../notesSlides/notesSlide15.xml"/><Relationship Id="rId7" Type="http://schemas.openxmlformats.org/officeDocument/2006/relationships/image" Target="../media/image46.jpeg"/><Relationship Id="rId2" Type="http://schemas.openxmlformats.org/officeDocument/2006/relationships/slideLayout" Target="../slideLayouts/slideLayout6.xml"/><Relationship Id="rId1" Type="http://schemas.openxmlformats.org/officeDocument/2006/relationships/audio" Target="../media/audio15.wav"/><Relationship Id="rId6" Type="http://schemas.openxmlformats.org/officeDocument/2006/relationships/image" Target="../media/image45.jpeg"/><Relationship Id="rId5" Type="http://schemas.openxmlformats.org/officeDocument/2006/relationships/image" Target="../media/image44.jpeg"/><Relationship Id="rId10" Type="http://schemas.openxmlformats.org/officeDocument/2006/relationships/image" Target="../media/image49.png"/><Relationship Id="rId4" Type="http://schemas.openxmlformats.org/officeDocument/2006/relationships/image" Target="../media/image43.jpeg"/><Relationship Id="rId9"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53.png"/><Relationship Id="rId2" Type="http://schemas.openxmlformats.org/officeDocument/2006/relationships/slideLayout" Target="../slideLayouts/slideLayout6.xml"/><Relationship Id="rId1" Type="http://schemas.openxmlformats.org/officeDocument/2006/relationships/audio" Target="../media/audio16.wav"/><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audio" Target="../media/audio17.wav"/><Relationship Id="rId5" Type="http://schemas.openxmlformats.org/officeDocument/2006/relationships/image" Target="../media/image55.png"/><Relationship Id="rId4" Type="http://schemas.openxmlformats.org/officeDocument/2006/relationships/image" Target="../media/image54.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59.png"/><Relationship Id="rId2" Type="http://schemas.openxmlformats.org/officeDocument/2006/relationships/slideLayout" Target="../slideLayouts/slideLayout4.xml"/><Relationship Id="rId1" Type="http://schemas.openxmlformats.org/officeDocument/2006/relationships/audio" Target="../media/audio18.wav"/><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audio" Target="../media/audio19.wav"/><Relationship Id="rId5" Type="http://schemas.openxmlformats.org/officeDocument/2006/relationships/image" Target="../media/image61.png"/><Relationship Id="rId4" Type="http://schemas.openxmlformats.org/officeDocument/2006/relationships/image" Target="../media/image60.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9.png"/><Relationship Id="rId2" Type="http://schemas.openxmlformats.org/officeDocument/2006/relationships/slideLayout" Target="../slideLayouts/slideLayout4.xml"/><Relationship Id="rId1" Type="http://schemas.openxmlformats.org/officeDocument/2006/relationships/audio" Target="../media/audio2.wav"/><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20.xml"/><Relationship Id="rId7" Type="http://schemas.openxmlformats.org/officeDocument/2006/relationships/image" Target="../media/image65.jpeg"/><Relationship Id="rId2" Type="http://schemas.openxmlformats.org/officeDocument/2006/relationships/slideLayout" Target="../slideLayouts/slideLayout4.xml"/><Relationship Id="rId1" Type="http://schemas.openxmlformats.org/officeDocument/2006/relationships/audio" Target="../media/audio20.wav"/><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audio" Target="../media/audio21.wav"/><Relationship Id="rId5" Type="http://schemas.openxmlformats.org/officeDocument/2006/relationships/image" Target="../media/image68.png"/><Relationship Id="rId4" Type="http://schemas.openxmlformats.org/officeDocument/2006/relationships/image" Target="../media/image67.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audio" Target="../media/audio22.wav"/><Relationship Id="rId5" Type="http://schemas.openxmlformats.org/officeDocument/2006/relationships/image" Target="../media/image70.png"/><Relationship Id="rId4" Type="http://schemas.openxmlformats.org/officeDocument/2006/relationships/image" Target="../media/image69.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audio" Target="../media/audio23.wav"/><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audio" Target="../media/audio24.wav"/><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4.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audio" Target="../media/audio25.wav"/><Relationship Id="rId5" Type="http://schemas.openxmlformats.org/officeDocument/2006/relationships/image" Target="../media/image78.png"/><Relationship Id="rId4" Type="http://schemas.openxmlformats.org/officeDocument/2006/relationships/image" Target="../media/image77.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audio" Target="../media/audio26.wav"/><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image" Target="../media/image79.jpeg"/></Relationships>
</file>

<file path=ppt/slides/_rels/slide27.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notesSlide" Target="../notesSlides/notesSlide27.xml"/><Relationship Id="rId7" Type="http://schemas.openxmlformats.org/officeDocument/2006/relationships/image" Target="../media/image85.png"/><Relationship Id="rId2" Type="http://schemas.openxmlformats.org/officeDocument/2006/relationships/slideLayout" Target="../slideLayouts/slideLayout2.xml"/><Relationship Id="rId1" Type="http://schemas.openxmlformats.org/officeDocument/2006/relationships/audio" Target="../media/audio27.wav"/><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audio" Target="../media/audio28.wav"/><Relationship Id="rId5" Type="http://schemas.openxmlformats.org/officeDocument/2006/relationships/image" Target="../media/image88.png"/><Relationship Id="rId4" Type="http://schemas.openxmlformats.org/officeDocument/2006/relationships/image" Target="../media/image87.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audio" Target="../media/audio29.wav"/><Relationship Id="rId6" Type="http://schemas.openxmlformats.org/officeDocument/2006/relationships/image" Target="../media/image91.png"/><Relationship Id="rId5" Type="http://schemas.openxmlformats.org/officeDocument/2006/relationships/image" Target="../media/image90.jpeg"/><Relationship Id="rId4" Type="http://schemas.openxmlformats.org/officeDocument/2006/relationships/image" Target="../media/image89.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audio" Target="../media/audio3.wav"/><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audio" Target="../media/audio30.wav"/><Relationship Id="rId5" Type="http://schemas.openxmlformats.org/officeDocument/2006/relationships/image" Target="../media/image93.png"/><Relationship Id="rId4" Type="http://schemas.openxmlformats.org/officeDocument/2006/relationships/image" Target="../media/image92.png"/></Relationships>
</file>

<file path=ppt/slides/_rels/slide31.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notesSlide" Target="../notesSlides/notesSlide31.xml"/><Relationship Id="rId7" Type="http://schemas.openxmlformats.org/officeDocument/2006/relationships/image" Target="../media/image97.jpeg"/><Relationship Id="rId2" Type="http://schemas.openxmlformats.org/officeDocument/2006/relationships/slideLayout" Target="../slideLayouts/slideLayout5.xml"/><Relationship Id="rId1" Type="http://schemas.openxmlformats.org/officeDocument/2006/relationships/audio" Target="../media/audio31.wav"/><Relationship Id="rId6" Type="http://schemas.openxmlformats.org/officeDocument/2006/relationships/image" Target="../media/image96.jpeg"/><Relationship Id="rId5" Type="http://schemas.openxmlformats.org/officeDocument/2006/relationships/image" Target="../media/image95.jpeg"/><Relationship Id="rId10" Type="http://schemas.openxmlformats.org/officeDocument/2006/relationships/image" Target="../media/image100.png"/><Relationship Id="rId4" Type="http://schemas.openxmlformats.org/officeDocument/2006/relationships/image" Target="../media/image94.jpeg"/><Relationship Id="rId9" Type="http://schemas.openxmlformats.org/officeDocument/2006/relationships/image" Target="../media/image99.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audio" Target="../media/audio32.wav"/><Relationship Id="rId4" Type="http://schemas.openxmlformats.org/officeDocument/2006/relationships/image" Target="../media/image10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audio" Target="../media/audio33.wav"/><Relationship Id="rId5" Type="http://schemas.openxmlformats.org/officeDocument/2006/relationships/image" Target="../media/image103.png"/><Relationship Id="rId4" Type="http://schemas.openxmlformats.org/officeDocument/2006/relationships/image" Target="../media/image102.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audio" Target="../media/audio34.wav"/><Relationship Id="rId5" Type="http://schemas.openxmlformats.org/officeDocument/2006/relationships/image" Target="../media/image105.png"/><Relationship Id="rId4" Type="http://schemas.openxmlformats.org/officeDocument/2006/relationships/image" Target="../media/image104.jpeg"/></Relationships>
</file>

<file path=ppt/slides/_rels/slide35.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notesSlide" Target="../notesSlides/notesSlide35.xml"/><Relationship Id="rId7" Type="http://schemas.openxmlformats.org/officeDocument/2006/relationships/image" Target="../media/image109.jpeg"/><Relationship Id="rId2" Type="http://schemas.openxmlformats.org/officeDocument/2006/relationships/slideLayout" Target="../slideLayouts/slideLayout4.xml"/><Relationship Id="rId1" Type="http://schemas.openxmlformats.org/officeDocument/2006/relationships/audio" Target="../media/audio35.wav"/><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 Id="rId9" Type="http://schemas.openxmlformats.org/officeDocument/2006/relationships/image" Target="../media/image111.png"/></Relationships>
</file>

<file path=ppt/slides/_rels/slide36.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notesSlide" Target="../notesSlides/notesSlide36.xml"/><Relationship Id="rId7" Type="http://schemas.openxmlformats.org/officeDocument/2006/relationships/image" Target="../media/image115.png"/><Relationship Id="rId2" Type="http://schemas.openxmlformats.org/officeDocument/2006/relationships/slideLayout" Target="../slideLayouts/slideLayout6.xml"/><Relationship Id="rId1" Type="http://schemas.openxmlformats.org/officeDocument/2006/relationships/audio" Target="../media/audio36.wav"/><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audio" Target="../media/audio37.wav"/><Relationship Id="rId5" Type="http://schemas.openxmlformats.org/officeDocument/2006/relationships/image" Target="../media/image118.png"/><Relationship Id="rId4" Type="http://schemas.openxmlformats.org/officeDocument/2006/relationships/image" Target="../media/image117.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audio" Target="../media/audio38.wav"/><Relationship Id="rId5" Type="http://schemas.openxmlformats.org/officeDocument/2006/relationships/image" Target="../media/image120.png"/><Relationship Id="rId4" Type="http://schemas.openxmlformats.org/officeDocument/2006/relationships/image" Target="../media/image119.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audio" Target="../media/audio39.wav"/><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audio" Target="../media/audio4.wav"/><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audio" Target="../media/audio40.wav"/><Relationship Id="rId5" Type="http://schemas.openxmlformats.org/officeDocument/2006/relationships/image" Target="../media/image125.png"/><Relationship Id="rId4" Type="http://schemas.openxmlformats.org/officeDocument/2006/relationships/image" Target="../media/image124.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audio" Target="../media/audio41.wav"/><Relationship Id="rId5" Type="http://schemas.openxmlformats.org/officeDocument/2006/relationships/image" Target="../media/image127.png"/><Relationship Id="rId4" Type="http://schemas.openxmlformats.org/officeDocument/2006/relationships/image" Target="../media/image126.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131.png"/><Relationship Id="rId2" Type="http://schemas.openxmlformats.org/officeDocument/2006/relationships/slideLayout" Target="../slideLayouts/slideLayout2.xml"/><Relationship Id="rId1" Type="http://schemas.openxmlformats.org/officeDocument/2006/relationships/audio" Target="../media/audio42.wav"/><Relationship Id="rId6" Type="http://schemas.openxmlformats.org/officeDocument/2006/relationships/image" Target="../media/image130.png"/><Relationship Id="rId5" Type="http://schemas.openxmlformats.org/officeDocument/2006/relationships/image" Target="../media/image129.jpeg"/><Relationship Id="rId4" Type="http://schemas.openxmlformats.org/officeDocument/2006/relationships/image" Target="../media/image128.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audio" Target="../media/audio43.wav"/><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jpeg"/></Relationships>
</file>

<file path=ppt/slides/_rels/slide44.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slideLayout" Target="../slideLayouts/slideLayout6.xml"/><Relationship Id="rId7" Type="http://schemas.openxmlformats.org/officeDocument/2006/relationships/image" Target="../media/image137.png"/><Relationship Id="rId2" Type="http://schemas.openxmlformats.org/officeDocument/2006/relationships/audio" Target="../media/audio45.wav"/><Relationship Id="rId1" Type="http://schemas.openxmlformats.org/officeDocument/2006/relationships/audio" Target="../media/audio44.wav"/><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6.xml"/><Relationship Id="rId1" Type="http://schemas.openxmlformats.org/officeDocument/2006/relationships/audio" Target="../media/audio46.wav"/><Relationship Id="rId6" Type="http://schemas.openxmlformats.org/officeDocument/2006/relationships/image" Target="../media/image141.png"/><Relationship Id="rId5" Type="http://schemas.openxmlformats.org/officeDocument/2006/relationships/image" Target="../media/image140.jpeg"/><Relationship Id="rId4" Type="http://schemas.openxmlformats.org/officeDocument/2006/relationships/image" Target="../media/image139.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4.xml"/><Relationship Id="rId1" Type="http://schemas.openxmlformats.org/officeDocument/2006/relationships/audio" Target="../media/audio47.wav"/><Relationship Id="rId5" Type="http://schemas.openxmlformats.org/officeDocument/2006/relationships/image" Target="../media/image143.png"/><Relationship Id="rId4" Type="http://schemas.openxmlformats.org/officeDocument/2006/relationships/image" Target="../media/image142.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4.xml"/><Relationship Id="rId1" Type="http://schemas.openxmlformats.org/officeDocument/2006/relationships/audio" Target="../media/audio48.wav"/><Relationship Id="rId5" Type="http://schemas.openxmlformats.org/officeDocument/2006/relationships/image" Target="../media/image145.png"/><Relationship Id="rId4" Type="http://schemas.openxmlformats.org/officeDocument/2006/relationships/image" Target="../media/image144.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audio" Target="../media/audio49.wav"/><Relationship Id="rId5" Type="http://schemas.openxmlformats.org/officeDocument/2006/relationships/image" Target="../media/image147.png"/><Relationship Id="rId4" Type="http://schemas.openxmlformats.org/officeDocument/2006/relationships/image" Target="../media/image146.jpeg"/></Relationships>
</file>

<file path=ppt/slides/_rels/slide49.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notesSlide" Target="../notesSlides/notesSlide49.xml"/><Relationship Id="rId7" Type="http://schemas.openxmlformats.org/officeDocument/2006/relationships/image" Target="../media/image151.jpeg"/><Relationship Id="rId2" Type="http://schemas.openxmlformats.org/officeDocument/2006/relationships/slideLayout" Target="../slideLayouts/slideLayout4.xml"/><Relationship Id="rId1" Type="http://schemas.openxmlformats.org/officeDocument/2006/relationships/audio" Target="../media/audio50.wav"/><Relationship Id="rId6" Type="http://schemas.openxmlformats.org/officeDocument/2006/relationships/image" Target="../media/image150.png"/><Relationship Id="rId5" Type="http://schemas.openxmlformats.org/officeDocument/2006/relationships/image" Target="../media/image149.jpeg"/><Relationship Id="rId4" Type="http://schemas.openxmlformats.org/officeDocument/2006/relationships/image" Target="../media/image148.jpeg"/><Relationship Id="rId9" Type="http://schemas.openxmlformats.org/officeDocument/2006/relationships/image" Target="../media/image15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audio" Target="../media/audio5.wav"/><Relationship Id="rId5" Type="http://schemas.openxmlformats.org/officeDocument/2006/relationships/image" Target="../media/image17.png"/><Relationship Id="rId4" Type="http://schemas.openxmlformats.org/officeDocument/2006/relationships/image" Target="../media/image16.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4.xml"/><Relationship Id="rId1" Type="http://schemas.openxmlformats.org/officeDocument/2006/relationships/audio" Target="../media/audio51.wav"/><Relationship Id="rId5" Type="http://schemas.openxmlformats.org/officeDocument/2006/relationships/image" Target="../media/image25.png"/><Relationship Id="rId4" Type="http://schemas.openxmlformats.org/officeDocument/2006/relationships/image" Target="../media/image154.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4.xml"/><Relationship Id="rId1" Type="http://schemas.openxmlformats.org/officeDocument/2006/relationships/audio" Target="../media/audio52.wav"/><Relationship Id="rId6" Type="http://schemas.openxmlformats.org/officeDocument/2006/relationships/image" Target="../media/image25.png"/><Relationship Id="rId5" Type="http://schemas.openxmlformats.org/officeDocument/2006/relationships/image" Target="../media/image156.jpeg"/><Relationship Id="rId4" Type="http://schemas.openxmlformats.org/officeDocument/2006/relationships/image" Target="../media/image155.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7" Type="http://schemas.openxmlformats.org/officeDocument/2006/relationships/image" Target="../media/image25.png"/><Relationship Id="rId2" Type="http://schemas.openxmlformats.org/officeDocument/2006/relationships/slideLayout" Target="../slideLayouts/slideLayout4.xml"/><Relationship Id="rId1" Type="http://schemas.openxmlformats.org/officeDocument/2006/relationships/audio" Target="../media/audio53.wav"/><Relationship Id="rId6"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57.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4.xml"/><Relationship Id="rId1" Type="http://schemas.openxmlformats.org/officeDocument/2006/relationships/audio" Target="../media/audio54.wav"/><Relationship Id="rId5" Type="http://schemas.openxmlformats.org/officeDocument/2006/relationships/image" Target="../media/image25.png"/><Relationship Id="rId4" Type="http://schemas.openxmlformats.org/officeDocument/2006/relationships/image" Target="../media/image160.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4.xml"/><Relationship Id="rId1" Type="http://schemas.openxmlformats.org/officeDocument/2006/relationships/audio" Target="../media/audio55.wav"/><Relationship Id="rId4" Type="http://schemas.openxmlformats.org/officeDocument/2006/relationships/image" Target="../media/image25.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audio" Target="../media/audio56.wav"/><Relationship Id="rId4" Type="http://schemas.openxmlformats.org/officeDocument/2006/relationships/image" Target="../media/image25.png"/></Relationships>
</file>

<file path=ppt/slides/_rels/slide5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56.xml"/><Relationship Id="rId7" Type="http://schemas.openxmlformats.org/officeDocument/2006/relationships/image" Target="../media/image164.png"/><Relationship Id="rId2" Type="http://schemas.openxmlformats.org/officeDocument/2006/relationships/slideLayout" Target="../slideLayouts/slideLayout8.xml"/><Relationship Id="rId1" Type="http://schemas.openxmlformats.org/officeDocument/2006/relationships/audio" Target="../media/audio57.wav"/><Relationship Id="rId6" Type="http://schemas.openxmlformats.org/officeDocument/2006/relationships/image" Target="../media/image163.jpeg"/><Relationship Id="rId5" Type="http://schemas.openxmlformats.org/officeDocument/2006/relationships/image" Target="../media/image162.png"/><Relationship Id="rId4" Type="http://schemas.openxmlformats.org/officeDocument/2006/relationships/image" Target="../media/image161.jpeg"/></Relationships>
</file>

<file path=ppt/slides/_rels/slide5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tif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audio" Target="../media/audio6.wav"/><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3.png"/><Relationship Id="rId2" Type="http://schemas.openxmlformats.org/officeDocument/2006/relationships/slideLayout" Target="../slideLayouts/slideLayout4.xml"/><Relationship Id="rId1" Type="http://schemas.openxmlformats.org/officeDocument/2006/relationships/audio" Target="../media/audio7.wav"/><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audio" Target="../media/audio8.wav"/><Relationship Id="rId5" Type="http://schemas.openxmlformats.org/officeDocument/2006/relationships/image" Target="../media/image25.pn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9.xml"/><Relationship Id="rId7" Type="http://schemas.openxmlformats.org/officeDocument/2006/relationships/image" Target="../media/image29.jpeg"/><Relationship Id="rId2" Type="http://schemas.openxmlformats.org/officeDocument/2006/relationships/slideLayout" Target="../slideLayouts/slideLayout4.xml"/><Relationship Id="rId1" Type="http://schemas.openxmlformats.org/officeDocument/2006/relationships/audio" Target="../media/audio9.wav"/><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685800" y="457200"/>
            <a:ext cx="7772400" cy="1905000"/>
          </a:xfrm>
        </p:spPr>
        <p:txBody>
          <a:bodyPr/>
          <a:lstStyle/>
          <a:p>
            <a:pPr eaLnBrk="1" hangingPunct="1"/>
            <a:r>
              <a:rPr lang="en-US" dirty="0" err="1" smtClean="0"/>
              <a:t>Biosecurity</a:t>
            </a:r>
            <a:r>
              <a:rPr lang="en-US" dirty="0" smtClean="0"/>
              <a:t> for </a:t>
            </a:r>
            <a:br>
              <a:rPr lang="en-US" dirty="0" smtClean="0"/>
            </a:br>
            <a:r>
              <a:rPr lang="en-US" dirty="0" smtClean="0"/>
              <a:t>Dairy Farm Workers</a:t>
            </a:r>
          </a:p>
        </p:txBody>
      </p:sp>
      <p:sp>
        <p:nvSpPr>
          <p:cNvPr id="11267" name="Rectangle 3"/>
          <p:cNvSpPr>
            <a:spLocks noGrp="1" noChangeArrowheads="1"/>
          </p:cNvSpPr>
          <p:nvPr>
            <p:ph type="subTitle" idx="1"/>
          </p:nvPr>
        </p:nvSpPr>
        <p:spPr>
          <a:xfrm>
            <a:off x="304800" y="2743200"/>
            <a:ext cx="8686800" cy="1752600"/>
          </a:xfrm>
        </p:spPr>
        <p:txBody>
          <a:bodyPr/>
          <a:lstStyle/>
          <a:p>
            <a:pPr eaLnBrk="1" hangingPunct="1"/>
            <a:r>
              <a:rPr lang="en-US" sz="2800" dirty="0" smtClean="0"/>
              <a:t>Ellen Jordan, PhD; Ralph Bruno, DVM, MS; Juan A. Hernandez-Rivera,  PhD; and Kevin Lager, MS-</a:t>
            </a:r>
          </a:p>
          <a:p>
            <a:pPr eaLnBrk="1" hangingPunct="1"/>
            <a:r>
              <a:rPr lang="en-US" sz="2400" dirty="0" smtClean="0"/>
              <a:t>Texas </a:t>
            </a:r>
            <a:r>
              <a:rPr lang="en-US" sz="2400" dirty="0" err="1" smtClean="0"/>
              <a:t>AgriLife</a:t>
            </a:r>
            <a:r>
              <a:rPr lang="en-US" sz="2400" dirty="0" smtClean="0"/>
              <a:t> Extension Service</a:t>
            </a:r>
          </a:p>
          <a:p>
            <a:pPr eaLnBrk="1" hangingPunct="1"/>
            <a:r>
              <a:rPr lang="en-US" sz="2800" dirty="0" err="1" smtClean="0"/>
              <a:t>Mireille</a:t>
            </a:r>
            <a:r>
              <a:rPr lang="en-US" sz="2800" dirty="0" smtClean="0"/>
              <a:t> </a:t>
            </a:r>
            <a:r>
              <a:rPr lang="en-US" sz="2800" dirty="0" err="1" smtClean="0"/>
              <a:t>Chahine</a:t>
            </a:r>
            <a:r>
              <a:rPr lang="en-US" sz="2800" dirty="0" smtClean="0"/>
              <a:t>, PhD </a:t>
            </a:r>
            <a:r>
              <a:rPr lang="en-US" sz="2400" dirty="0" smtClean="0"/>
              <a:t>– University of Idaho</a:t>
            </a:r>
          </a:p>
          <a:p>
            <a:pPr eaLnBrk="1" hangingPunct="1"/>
            <a:r>
              <a:rPr lang="en-US" sz="2800" dirty="0" smtClean="0"/>
              <a:t>Robert </a:t>
            </a:r>
            <a:r>
              <a:rPr lang="en-US" sz="2800" dirty="0" err="1" smtClean="0"/>
              <a:t>Hagevoort</a:t>
            </a:r>
            <a:r>
              <a:rPr lang="en-US" sz="2800" dirty="0" smtClean="0"/>
              <a:t>, PhD </a:t>
            </a:r>
            <a:r>
              <a:rPr lang="en-US" sz="2400" dirty="0" smtClean="0"/>
              <a:t>– New Mexico State University</a:t>
            </a:r>
            <a:endParaRPr lang="en-US" sz="1200" dirty="0" smtClean="0"/>
          </a:p>
          <a:p>
            <a:pPr eaLnBrk="1" hangingPunct="1"/>
            <a:endParaRPr lang="en-US" sz="1200" dirty="0" smtClean="0"/>
          </a:p>
          <a:p>
            <a:pPr eaLnBrk="1" hangingPunct="1"/>
            <a:r>
              <a:rPr lang="en-US" sz="1200" dirty="0" smtClean="0"/>
              <a:t>The  entities involved in the development of this material do not support one product over another and any mention herein is meant as an example, not an endorsement.</a:t>
            </a:r>
          </a:p>
          <a:p>
            <a:pPr eaLnBrk="1" hangingPunct="1"/>
            <a:endParaRPr lang="en-US" sz="2400" dirty="0" smtClean="0"/>
          </a:p>
          <a:p>
            <a:pPr eaLnBrk="1" hangingPunct="1"/>
            <a:endParaRPr lang="en-US" sz="2400" dirty="0" smtClean="0"/>
          </a:p>
        </p:txBody>
      </p:sp>
      <p:pic>
        <p:nvPicPr>
          <p:cNvPr id="11268" name="Picture 5" descr="FAZD-Center-logo-Nov-2008.jpg"/>
          <p:cNvPicPr>
            <a:picLocks noChangeAspect="1"/>
          </p:cNvPicPr>
          <p:nvPr/>
        </p:nvPicPr>
        <p:blipFill>
          <a:blip r:embed="rId4" cstate="screen"/>
          <a:srcRect/>
          <a:stretch>
            <a:fillRect/>
          </a:stretch>
        </p:blipFill>
        <p:spPr bwMode="auto">
          <a:xfrm>
            <a:off x="304800" y="5832475"/>
            <a:ext cx="2097088" cy="873125"/>
          </a:xfrm>
          <a:prstGeom prst="rect">
            <a:avLst/>
          </a:prstGeom>
          <a:noFill/>
          <a:ln w="9525">
            <a:noFill/>
            <a:miter lim="800000"/>
            <a:headEnd/>
            <a:tailEnd/>
          </a:ln>
        </p:spPr>
      </p:pic>
      <p:pic>
        <p:nvPicPr>
          <p:cNvPr id="5" name="Picture 4" descr="NMlogo.jpg"/>
          <p:cNvPicPr>
            <a:picLocks noChangeAspect="1"/>
          </p:cNvPicPr>
          <p:nvPr/>
        </p:nvPicPr>
        <p:blipFill>
          <a:blip r:embed="rId5" cstate="screen"/>
          <a:stretch>
            <a:fillRect/>
          </a:stretch>
        </p:blipFill>
        <p:spPr>
          <a:xfrm>
            <a:off x="2590800" y="5878944"/>
            <a:ext cx="1466402" cy="839355"/>
          </a:xfrm>
          <a:prstGeom prst="rect">
            <a:avLst/>
          </a:prstGeom>
        </p:spPr>
      </p:pic>
      <p:pic>
        <p:nvPicPr>
          <p:cNvPr id="6" name="Picture 5" descr="Univ of IdahoExt-GoldSilver_poster1.TIF"/>
          <p:cNvPicPr>
            <a:picLocks noChangeAspect="1"/>
          </p:cNvPicPr>
          <p:nvPr/>
        </p:nvPicPr>
        <p:blipFill>
          <a:blip r:embed="rId6" cstate="screen"/>
          <a:stretch>
            <a:fillRect/>
          </a:stretch>
        </p:blipFill>
        <p:spPr>
          <a:xfrm>
            <a:off x="4256442" y="6185343"/>
            <a:ext cx="2133600" cy="520257"/>
          </a:xfrm>
          <a:prstGeom prst="rect">
            <a:avLst/>
          </a:prstGeom>
        </p:spPr>
      </p:pic>
      <p:pic>
        <p:nvPicPr>
          <p:cNvPr id="7" name="Recorded Sound 1">
            <a:hlinkClick r:id="" action="ppaction://media"/>
          </p:cNvPr>
          <p:cNvPicPr>
            <a:picLocks noRot="1" noChangeAspect="1"/>
          </p:cNvPicPr>
          <p:nvPr>
            <a:wavAudioFile r:embed="rId1" name="Recorded Sound 1"/>
          </p:nvPr>
        </p:nvPicPr>
        <p:blipFill>
          <a:blip r:embed="rId7"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1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idx="4294967295"/>
          </p:nvPr>
        </p:nvSpPr>
        <p:spPr>
          <a:xfrm>
            <a:off x="685800" y="533400"/>
            <a:ext cx="7772400" cy="1143000"/>
          </a:xfrm>
        </p:spPr>
        <p:txBody>
          <a:bodyPr/>
          <a:lstStyle/>
          <a:p>
            <a:r>
              <a:rPr lang="en-US" dirty="0" smtClean="0"/>
              <a:t>Some Common Disinfectants</a:t>
            </a:r>
          </a:p>
        </p:txBody>
      </p:sp>
      <p:sp>
        <p:nvSpPr>
          <p:cNvPr id="55299" name="Rectangle 3"/>
          <p:cNvSpPr>
            <a:spLocks noGrp="1" noChangeArrowheads="1"/>
          </p:cNvSpPr>
          <p:nvPr>
            <p:ph type="body" sz="half" idx="4294967295"/>
          </p:nvPr>
        </p:nvSpPr>
        <p:spPr>
          <a:xfrm>
            <a:off x="304800" y="1981200"/>
            <a:ext cx="4267200" cy="3810000"/>
          </a:xfrm>
        </p:spPr>
        <p:txBody>
          <a:bodyPr/>
          <a:lstStyle/>
          <a:p>
            <a:r>
              <a:rPr lang="en-US" dirty="0" err="1" smtClean="0"/>
              <a:t>Nolvasan</a:t>
            </a:r>
            <a:r>
              <a:rPr lang="en-US" dirty="0" smtClean="0"/>
              <a:t> solution</a:t>
            </a:r>
          </a:p>
          <a:p>
            <a:r>
              <a:rPr lang="en-US" dirty="0" smtClean="0"/>
              <a:t>Household bleach</a:t>
            </a:r>
          </a:p>
          <a:p>
            <a:pPr lvl="1"/>
            <a:r>
              <a:rPr lang="en-US" dirty="0" smtClean="0"/>
              <a:t>1 part bleach:10 parts water</a:t>
            </a:r>
          </a:p>
          <a:p>
            <a:r>
              <a:rPr lang="en-US" dirty="0" err="1" smtClean="0"/>
              <a:t>Chlorhexidine</a:t>
            </a:r>
            <a:endParaRPr lang="en-US" dirty="0" smtClean="0"/>
          </a:p>
        </p:txBody>
      </p:sp>
      <p:pic>
        <p:nvPicPr>
          <p:cNvPr id="5" name="Picture 4" descr="DSC08535.JPG"/>
          <p:cNvPicPr>
            <a:picLocks noChangeAspect="1"/>
          </p:cNvPicPr>
          <p:nvPr/>
        </p:nvPicPr>
        <p:blipFill>
          <a:blip r:embed="rId4" cstate="screen"/>
          <a:srcRect/>
          <a:stretch>
            <a:fillRect/>
          </a:stretch>
        </p:blipFill>
        <p:spPr bwMode="auto">
          <a:xfrm>
            <a:off x="4648200" y="1981200"/>
            <a:ext cx="3810000" cy="3962400"/>
          </a:xfrm>
          <a:prstGeom prst="rect">
            <a:avLst/>
          </a:prstGeom>
          <a:noFill/>
          <a:ln w="9525">
            <a:noFill/>
            <a:miter lim="800000"/>
            <a:headEnd/>
            <a:tailEnd/>
          </a:ln>
        </p:spPr>
      </p:pic>
      <p:pic>
        <p:nvPicPr>
          <p:cNvPr id="6" name="Recorded Sound 10">
            <a:hlinkClick r:id="" action="ppaction://media"/>
          </p:cNvPr>
          <p:cNvPicPr>
            <a:picLocks noRot="1" noChangeAspect="1"/>
          </p:cNvPicPr>
          <p:nvPr>
            <a:wavAudioFile r:embed="rId1" name="Recorded Sound 10"/>
          </p:nvPr>
        </p:nvPicPr>
        <p:blipFill>
          <a:blip r:embed="rId5"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xfrm>
            <a:off x="685800" y="304800"/>
            <a:ext cx="7772400" cy="1143000"/>
          </a:xfrm>
        </p:spPr>
        <p:txBody>
          <a:bodyPr/>
          <a:lstStyle/>
          <a:p>
            <a:r>
              <a:rPr lang="en-US" dirty="0" smtClean="0"/>
              <a:t>Wash Your </a:t>
            </a:r>
            <a:br>
              <a:rPr lang="en-US" dirty="0" smtClean="0"/>
            </a:br>
            <a:r>
              <a:rPr lang="en-US" dirty="0" smtClean="0"/>
              <a:t>Hands Frequently</a:t>
            </a:r>
          </a:p>
        </p:txBody>
      </p:sp>
      <p:sp>
        <p:nvSpPr>
          <p:cNvPr id="48132" name="Rectangle 4"/>
          <p:cNvSpPr>
            <a:spLocks noGrp="1" noChangeArrowheads="1"/>
          </p:cNvSpPr>
          <p:nvPr>
            <p:ph type="body" sz="half" idx="4294967295"/>
          </p:nvPr>
        </p:nvSpPr>
        <p:spPr>
          <a:xfrm>
            <a:off x="381000" y="1676400"/>
            <a:ext cx="3810000" cy="4114800"/>
          </a:xfrm>
        </p:spPr>
        <p:txBody>
          <a:bodyPr/>
          <a:lstStyle/>
          <a:p>
            <a:pPr>
              <a:spcBef>
                <a:spcPts val="1200"/>
              </a:spcBef>
              <a:spcAft>
                <a:spcPts val="1200"/>
              </a:spcAft>
            </a:pPr>
            <a:r>
              <a:rPr lang="en-US" dirty="0" smtClean="0"/>
              <a:t>Before you go to a farm</a:t>
            </a:r>
          </a:p>
          <a:p>
            <a:pPr>
              <a:spcBef>
                <a:spcPts val="1200"/>
              </a:spcBef>
              <a:spcAft>
                <a:spcPts val="1200"/>
              </a:spcAft>
            </a:pPr>
            <a:r>
              <a:rPr lang="en-US" dirty="0" smtClean="0"/>
              <a:t>Before you eat</a:t>
            </a:r>
          </a:p>
          <a:p>
            <a:pPr>
              <a:spcBef>
                <a:spcPts val="1200"/>
              </a:spcBef>
              <a:spcAft>
                <a:spcPts val="1200"/>
              </a:spcAft>
            </a:pPr>
            <a:r>
              <a:rPr lang="en-US" dirty="0" smtClean="0"/>
              <a:t>After you finish at a farm</a:t>
            </a:r>
          </a:p>
          <a:p>
            <a:pPr>
              <a:spcBef>
                <a:spcPts val="1200"/>
              </a:spcBef>
              <a:spcAft>
                <a:spcPts val="1200"/>
              </a:spcAft>
            </a:pPr>
            <a:r>
              <a:rPr lang="en-US" dirty="0" smtClean="0">
                <a:solidFill>
                  <a:srgbClr val="FF0000"/>
                </a:solidFill>
              </a:rPr>
              <a:t>20 seconds</a:t>
            </a:r>
            <a:r>
              <a:rPr lang="en-US" dirty="0" smtClean="0"/>
              <a:t> </a:t>
            </a:r>
          </a:p>
          <a:p>
            <a:pPr>
              <a:spcBef>
                <a:spcPts val="1200"/>
              </a:spcBef>
              <a:spcAft>
                <a:spcPts val="1200"/>
              </a:spcAft>
            </a:pPr>
            <a:endParaRPr lang="en-US" dirty="0" smtClean="0"/>
          </a:p>
        </p:txBody>
      </p:sp>
      <p:pic>
        <p:nvPicPr>
          <p:cNvPr id="5" name="Picture 5"/>
          <p:cNvPicPr>
            <a:picLocks noChangeAspect="1" noChangeArrowheads="1"/>
          </p:cNvPicPr>
          <p:nvPr/>
        </p:nvPicPr>
        <p:blipFill>
          <a:blip r:embed="rId4" cstate="screen"/>
          <a:srcRect/>
          <a:stretch>
            <a:fillRect/>
          </a:stretch>
        </p:blipFill>
        <p:spPr bwMode="auto">
          <a:xfrm>
            <a:off x="4419600" y="1981200"/>
            <a:ext cx="4775200" cy="3810000"/>
          </a:xfrm>
          <a:prstGeom prst="rect">
            <a:avLst/>
          </a:prstGeom>
          <a:noFill/>
          <a:ln w="9525">
            <a:noFill/>
            <a:miter lim="800000"/>
            <a:headEnd/>
            <a:tailEnd/>
          </a:ln>
        </p:spPr>
      </p:pic>
      <p:pic>
        <p:nvPicPr>
          <p:cNvPr id="6" name="Recorded Sound 11">
            <a:hlinkClick r:id="" action="ppaction://media"/>
          </p:cNvPr>
          <p:cNvPicPr>
            <a:picLocks noRot="1" noChangeAspect="1"/>
          </p:cNvPicPr>
          <p:nvPr>
            <a:wavAudioFile r:embed="rId1" name="Recorded Sound 11"/>
          </p:nvPr>
        </p:nvPicPr>
        <p:blipFill>
          <a:blip r:embed="rId5"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1143000"/>
          </a:xfrm>
        </p:spPr>
        <p:txBody>
          <a:bodyPr/>
          <a:lstStyle/>
          <a:p>
            <a:r>
              <a:rPr lang="en-US" b="0" dirty="0" smtClean="0"/>
              <a:t>Hand Washing</a:t>
            </a:r>
            <a:endParaRPr lang="en-US" b="0" dirty="0"/>
          </a:p>
        </p:txBody>
      </p:sp>
      <p:sp>
        <p:nvSpPr>
          <p:cNvPr id="6" name="Text Placeholder 5"/>
          <p:cNvSpPr>
            <a:spLocks noGrp="1"/>
          </p:cNvSpPr>
          <p:nvPr>
            <p:ph type="body" idx="1"/>
          </p:nvPr>
        </p:nvSpPr>
        <p:spPr>
          <a:xfrm>
            <a:off x="838200" y="1219200"/>
            <a:ext cx="2973388" cy="639762"/>
          </a:xfrm>
        </p:spPr>
        <p:txBody>
          <a:bodyPr/>
          <a:lstStyle/>
          <a:p>
            <a:r>
              <a:rPr lang="en-US" sz="3200" dirty="0" smtClean="0"/>
              <a:t>Six Steps</a:t>
            </a:r>
            <a:endParaRPr lang="en-US" sz="3200" dirty="0"/>
          </a:p>
        </p:txBody>
      </p:sp>
      <p:sp>
        <p:nvSpPr>
          <p:cNvPr id="3" name="Content Placeholder 2"/>
          <p:cNvSpPr>
            <a:spLocks noGrp="1"/>
          </p:cNvSpPr>
          <p:nvPr>
            <p:ph sz="half" idx="2"/>
          </p:nvPr>
        </p:nvSpPr>
        <p:spPr>
          <a:xfrm>
            <a:off x="457200" y="1916112"/>
            <a:ext cx="6553200" cy="3951288"/>
          </a:xfrm>
        </p:spPr>
        <p:txBody>
          <a:bodyPr/>
          <a:lstStyle/>
          <a:p>
            <a:pPr>
              <a:spcBef>
                <a:spcPts val="1200"/>
              </a:spcBef>
              <a:spcAft>
                <a:spcPts val="600"/>
              </a:spcAft>
            </a:pPr>
            <a:r>
              <a:rPr lang="en-US" sz="2800" dirty="0" smtClean="0"/>
              <a:t>Wet Hands</a:t>
            </a:r>
          </a:p>
          <a:p>
            <a:pPr>
              <a:spcBef>
                <a:spcPts val="1200"/>
              </a:spcBef>
              <a:spcAft>
                <a:spcPts val="600"/>
              </a:spcAft>
            </a:pPr>
            <a:r>
              <a:rPr lang="en-US" sz="2800" dirty="0" smtClean="0"/>
              <a:t>Soap</a:t>
            </a:r>
          </a:p>
          <a:p>
            <a:pPr>
              <a:spcBef>
                <a:spcPts val="1200"/>
              </a:spcBef>
              <a:spcAft>
                <a:spcPts val="600"/>
              </a:spcAft>
            </a:pPr>
            <a:r>
              <a:rPr lang="en-US" sz="2800" dirty="0" smtClean="0"/>
              <a:t>Wash for 20 seconds</a:t>
            </a:r>
          </a:p>
          <a:p>
            <a:pPr>
              <a:spcBef>
                <a:spcPts val="1200"/>
              </a:spcBef>
              <a:spcAft>
                <a:spcPts val="600"/>
              </a:spcAft>
            </a:pPr>
            <a:r>
              <a:rPr lang="en-US" sz="2800" dirty="0" smtClean="0"/>
              <a:t>Rinse</a:t>
            </a:r>
          </a:p>
          <a:p>
            <a:pPr>
              <a:spcBef>
                <a:spcPts val="1200"/>
              </a:spcBef>
              <a:spcAft>
                <a:spcPts val="600"/>
              </a:spcAft>
            </a:pPr>
            <a:r>
              <a:rPr lang="en-US" sz="2800" dirty="0" smtClean="0"/>
              <a:t>Dry</a:t>
            </a:r>
          </a:p>
          <a:p>
            <a:pPr>
              <a:spcBef>
                <a:spcPts val="1200"/>
              </a:spcBef>
              <a:spcAft>
                <a:spcPts val="600"/>
              </a:spcAft>
            </a:pPr>
            <a:r>
              <a:rPr lang="en-US" sz="2800" dirty="0" smtClean="0"/>
              <a:t>Turn off faucet with paper towel</a:t>
            </a:r>
            <a:endParaRPr lang="en-US" sz="2800" dirty="0"/>
          </a:p>
        </p:txBody>
      </p:sp>
      <p:sp>
        <p:nvSpPr>
          <p:cNvPr id="7" name="Text Placeholder 6"/>
          <p:cNvSpPr>
            <a:spLocks noGrp="1"/>
          </p:cNvSpPr>
          <p:nvPr>
            <p:ph type="body" sz="quarter" idx="3"/>
          </p:nvPr>
        </p:nvSpPr>
        <p:spPr>
          <a:xfrm>
            <a:off x="4267201" y="1330325"/>
            <a:ext cx="4648200" cy="955675"/>
          </a:xfrm>
        </p:spPr>
        <p:txBody>
          <a:bodyPr/>
          <a:lstStyle/>
          <a:p>
            <a:pPr algn="ctr"/>
            <a:r>
              <a:rPr lang="en-US" sz="3200" dirty="0" err="1" smtClean="0"/>
              <a:t>Glo</a:t>
            </a:r>
            <a:r>
              <a:rPr lang="en-US" sz="3200" dirty="0" smtClean="0"/>
              <a:t> Germ™ Simulates</a:t>
            </a:r>
          </a:p>
          <a:p>
            <a:pPr algn="ctr"/>
            <a:r>
              <a:rPr lang="en-US" sz="3200" dirty="0" smtClean="0"/>
              <a:t> “Germs” </a:t>
            </a:r>
            <a:endParaRPr lang="en-US" sz="3200" dirty="0"/>
          </a:p>
        </p:txBody>
      </p:sp>
      <p:pic>
        <p:nvPicPr>
          <p:cNvPr id="1026" name="Picture 2"/>
          <p:cNvPicPr>
            <a:picLocks noGrp="1" noChangeAspect="1" noChangeArrowheads="1"/>
          </p:cNvPicPr>
          <p:nvPr>
            <p:ph sz="quarter" idx="4"/>
          </p:nvPr>
        </p:nvPicPr>
        <p:blipFill>
          <a:blip r:embed="rId4" cstate="screen"/>
          <a:stretch>
            <a:fillRect/>
          </a:stretch>
        </p:blipFill>
        <p:spPr bwMode="auto">
          <a:xfrm>
            <a:off x="7010400" y="2286000"/>
            <a:ext cx="1676400" cy="3352800"/>
          </a:xfrm>
          <a:prstGeom prst="rect">
            <a:avLst/>
          </a:prstGeom>
          <a:noFill/>
          <a:ln w="9525">
            <a:noFill/>
            <a:miter lim="800000"/>
            <a:headEnd/>
            <a:tailEnd/>
          </a:ln>
        </p:spPr>
      </p:pic>
      <p:pic>
        <p:nvPicPr>
          <p:cNvPr id="8" name="Picture 2"/>
          <p:cNvPicPr>
            <a:picLocks noChangeAspect="1" noChangeArrowheads="1"/>
          </p:cNvPicPr>
          <p:nvPr/>
        </p:nvPicPr>
        <p:blipFill>
          <a:blip r:embed="rId5" cstate="screen"/>
          <a:srcRect/>
          <a:stretch>
            <a:fillRect/>
          </a:stretch>
        </p:blipFill>
        <p:spPr bwMode="auto">
          <a:xfrm>
            <a:off x="4808783" y="2743200"/>
            <a:ext cx="2201617" cy="2286000"/>
          </a:xfrm>
          <a:prstGeom prst="rect">
            <a:avLst/>
          </a:prstGeom>
          <a:noFill/>
          <a:ln w="9525">
            <a:noFill/>
            <a:miter lim="800000"/>
            <a:headEnd/>
            <a:tailEnd/>
          </a:ln>
        </p:spPr>
      </p:pic>
      <p:pic>
        <p:nvPicPr>
          <p:cNvPr id="9" name="Recorded Sound 12">
            <a:hlinkClick r:id="" action="ppaction://media"/>
          </p:cNvPr>
          <p:cNvPicPr>
            <a:picLocks noRot="1" noChangeAspect="1"/>
          </p:cNvPicPr>
          <p:nvPr>
            <a:wavAudioFile r:embed="rId1" name="Recorded Sound 12"/>
          </p:nvPr>
        </p:nvPicPr>
        <p:blipFill>
          <a:blip r:embed="rId6"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11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0" dirty="0" smtClean="0"/>
              <a:t>Bare Hands or Gloves</a:t>
            </a:r>
            <a:endParaRPr lang="en-US" b="0" dirty="0"/>
          </a:p>
        </p:txBody>
      </p:sp>
      <p:sp>
        <p:nvSpPr>
          <p:cNvPr id="3" name="Text Placeholder 2"/>
          <p:cNvSpPr>
            <a:spLocks noGrp="1"/>
          </p:cNvSpPr>
          <p:nvPr>
            <p:ph type="body" idx="1"/>
          </p:nvPr>
        </p:nvSpPr>
        <p:spPr/>
        <p:txBody>
          <a:bodyPr/>
          <a:lstStyle/>
          <a:p>
            <a:pPr algn="ctr"/>
            <a:r>
              <a:rPr lang="en-US" dirty="0" smtClean="0"/>
              <a:t>Many cracks and crevices for bacteria to hide</a:t>
            </a:r>
            <a:endParaRPr lang="en-US" dirty="0"/>
          </a:p>
        </p:txBody>
      </p:sp>
      <p:pic>
        <p:nvPicPr>
          <p:cNvPr id="7" name="Content Placeholder 6" descr="IMG_0197.JPG"/>
          <p:cNvPicPr>
            <a:picLocks noGrp="1" noChangeAspect="1"/>
          </p:cNvPicPr>
          <p:nvPr>
            <p:ph sz="half" idx="2"/>
          </p:nvPr>
        </p:nvPicPr>
        <p:blipFill>
          <a:blip r:embed="rId4" cstate="screen"/>
          <a:stretch>
            <a:fillRect/>
          </a:stretch>
        </p:blipFill>
        <p:spPr>
          <a:xfrm>
            <a:off x="457200" y="2635448"/>
            <a:ext cx="4040188" cy="3030141"/>
          </a:xfrm>
        </p:spPr>
      </p:pic>
      <p:sp>
        <p:nvSpPr>
          <p:cNvPr id="5" name="Text Placeholder 4"/>
          <p:cNvSpPr>
            <a:spLocks noGrp="1"/>
          </p:cNvSpPr>
          <p:nvPr>
            <p:ph type="body" sz="quarter" idx="3"/>
          </p:nvPr>
        </p:nvSpPr>
        <p:spPr>
          <a:xfrm>
            <a:off x="4645025" y="1295400"/>
            <a:ext cx="4041775" cy="1219200"/>
          </a:xfrm>
        </p:spPr>
        <p:txBody>
          <a:bodyPr/>
          <a:lstStyle/>
          <a:p>
            <a:pPr algn="ctr"/>
            <a:r>
              <a:rPr lang="en-US" dirty="0" smtClean="0"/>
              <a:t>Much smoother surface on gloved hand, easier to clean</a:t>
            </a:r>
            <a:endParaRPr lang="en-US" dirty="0"/>
          </a:p>
        </p:txBody>
      </p:sp>
      <p:pic>
        <p:nvPicPr>
          <p:cNvPr id="8" name="Content Placeholder 7" descr="IMG_0209.JPG"/>
          <p:cNvPicPr>
            <a:picLocks noGrp="1" noChangeAspect="1"/>
          </p:cNvPicPr>
          <p:nvPr>
            <p:ph sz="quarter" idx="4"/>
          </p:nvPr>
        </p:nvPicPr>
        <p:blipFill>
          <a:blip r:embed="rId5" cstate="screen">
            <a:lum bright="20000" contrast="13000"/>
          </a:blip>
          <a:srcRect/>
          <a:stretch>
            <a:fillRect/>
          </a:stretch>
        </p:blipFill>
        <p:spPr>
          <a:xfrm>
            <a:off x="5410200" y="2590800"/>
            <a:ext cx="2670175" cy="2999184"/>
          </a:xfrm>
        </p:spPr>
      </p:pic>
      <p:pic>
        <p:nvPicPr>
          <p:cNvPr id="9" name="Recorded Sound 13">
            <a:hlinkClick r:id="" action="ppaction://media"/>
          </p:cNvPr>
          <p:cNvPicPr>
            <a:picLocks noRot="1" noChangeAspect="1"/>
          </p:cNvPicPr>
          <p:nvPr>
            <a:wavAudioFile r:embed="rId1" name="Recorded Sound 13"/>
          </p:nvPr>
        </p:nvPicPr>
        <p:blipFill>
          <a:blip r:embed="rId6"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4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7772400" cy="1143000"/>
          </a:xfrm>
        </p:spPr>
        <p:txBody>
          <a:bodyPr/>
          <a:lstStyle/>
          <a:p>
            <a:r>
              <a:rPr lang="en-US" b="0" dirty="0" smtClean="0"/>
              <a:t>Dirty Hands Spread Bacteria</a:t>
            </a:r>
            <a:endParaRPr lang="en-US" b="0" dirty="0"/>
          </a:p>
        </p:txBody>
      </p:sp>
      <p:sp>
        <p:nvSpPr>
          <p:cNvPr id="3" name="Content Placeholder 2"/>
          <p:cNvSpPr>
            <a:spLocks noGrp="1"/>
          </p:cNvSpPr>
          <p:nvPr>
            <p:ph sz="half" idx="1"/>
          </p:nvPr>
        </p:nvSpPr>
        <p:spPr>
          <a:xfrm>
            <a:off x="457200" y="2133600"/>
            <a:ext cx="4876800" cy="3048000"/>
          </a:xfrm>
        </p:spPr>
        <p:txBody>
          <a:bodyPr/>
          <a:lstStyle/>
          <a:p>
            <a:pPr>
              <a:spcBef>
                <a:spcPts val="1200"/>
              </a:spcBef>
              <a:spcAft>
                <a:spcPts val="1200"/>
              </a:spcAft>
            </a:pPr>
            <a:r>
              <a:rPr lang="en-US" sz="3200" dirty="0" smtClean="0"/>
              <a:t>Cow to worker to cow</a:t>
            </a:r>
          </a:p>
          <a:p>
            <a:pPr>
              <a:spcBef>
                <a:spcPts val="1200"/>
              </a:spcBef>
              <a:spcAft>
                <a:spcPts val="1200"/>
              </a:spcAft>
            </a:pPr>
            <a:r>
              <a:rPr lang="en-US" sz="3200" dirty="0" smtClean="0"/>
              <a:t>Equipment to worker to cow</a:t>
            </a:r>
          </a:p>
          <a:p>
            <a:pPr>
              <a:spcBef>
                <a:spcPts val="1200"/>
              </a:spcBef>
              <a:spcAft>
                <a:spcPts val="1200"/>
              </a:spcAft>
            </a:pPr>
            <a:r>
              <a:rPr lang="en-US" sz="3200" dirty="0" smtClean="0"/>
              <a:t>Environment to cow</a:t>
            </a:r>
            <a:endParaRPr lang="en-US" sz="3200" dirty="0"/>
          </a:p>
        </p:txBody>
      </p:sp>
      <p:pic>
        <p:nvPicPr>
          <p:cNvPr id="5" name="Content Placeholder 4" descr="IMG_0201.JPG"/>
          <p:cNvPicPr>
            <a:picLocks noGrp="1" noChangeAspect="1"/>
          </p:cNvPicPr>
          <p:nvPr>
            <p:ph sz="half" idx="2"/>
          </p:nvPr>
        </p:nvPicPr>
        <p:blipFill>
          <a:blip r:embed="rId4" cstate="screen"/>
          <a:srcRect/>
          <a:stretch>
            <a:fillRect/>
          </a:stretch>
        </p:blipFill>
        <p:spPr>
          <a:xfrm>
            <a:off x="5334000" y="1859843"/>
            <a:ext cx="2895600" cy="3968045"/>
          </a:xfrm>
        </p:spPr>
      </p:pic>
      <p:pic>
        <p:nvPicPr>
          <p:cNvPr id="6" name="Recorded Sound 14">
            <a:hlinkClick r:id="" action="ppaction://media"/>
          </p:cNvPr>
          <p:cNvPicPr>
            <a:picLocks noRot="1" noChangeAspect="1"/>
          </p:cNvPicPr>
          <p:nvPr>
            <a:wavAudioFile r:embed="rId1" name="Recorded Sound 14"/>
          </p:nvPr>
        </p:nvPicPr>
        <p:blipFill>
          <a:blip r:embed="rId5"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b="0" dirty="0" smtClean="0"/>
              <a:t>Rinsing Alone Isn’t Enough</a:t>
            </a:r>
            <a:endParaRPr lang="en-US" b="0" dirty="0"/>
          </a:p>
        </p:txBody>
      </p:sp>
      <p:sp>
        <p:nvSpPr>
          <p:cNvPr id="3" name="Text Placeholder 2"/>
          <p:cNvSpPr>
            <a:spLocks noGrp="1"/>
          </p:cNvSpPr>
          <p:nvPr>
            <p:ph type="body" idx="1"/>
          </p:nvPr>
        </p:nvSpPr>
        <p:spPr/>
        <p:txBody>
          <a:bodyPr/>
          <a:lstStyle/>
          <a:p>
            <a:r>
              <a:rPr lang="en-US" dirty="0" smtClean="0"/>
              <a:t>Bare Hands	</a:t>
            </a:r>
            <a:endParaRPr lang="en-US" dirty="0"/>
          </a:p>
        </p:txBody>
      </p:sp>
      <p:sp>
        <p:nvSpPr>
          <p:cNvPr id="5" name="Text Placeholder 4"/>
          <p:cNvSpPr>
            <a:spLocks noGrp="1"/>
          </p:cNvSpPr>
          <p:nvPr>
            <p:ph type="body" sz="quarter" idx="3"/>
          </p:nvPr>
        </p:nvSpPr>
        <p:spPr>
          <a:xfrm>
            <a:off x="5257800" y="1535113"/>
            <a:ext cx="3429000" cy="639762"/>
          </a:xfrm>
        </p:spPr>
        <p:txBody>
          <a:bodyPr/>
          <a:lstStyle/>
          <a:p>
            <a:r>
              <a:rPr lang="en-US" dirty="0" smtClean="0"/>
              <a:t>         Gloved Hand</a:t>
            </a:r>
            <a:endParaRPr lang="en-US" dirty="0"/>
          </a:p>
        </p:txBody>
      </p:sp>
      <p:pic>
        <p:nvPicPr>
          <p:cNvPr id="10" name="Content Placeholder 9" descr="IMG_0203.JPG"/>
          <p:cNvPicPr>
            <a:picLocks noGrp="1" noChangeAspect="1"/>
          </p:cNvPicPr>
          <p:nvPr>
            <p:ph sz="quarter" idx="4"/>
          </p:nvPr>
        </p:nvPicPr>
        <p:blipFill>
          <a:blip r:embed="rId4" cstate="screen"/>
          <a:srcRect/>
          <a:stretch>
            <a:fillRect/>
          </a:stretch>
        </p:blipFill>
        <p:spPr>
          <a:xfrm>
            <a:off x="2438400" y="2971800"/>
            <a:ext cx="3355975" cy="2237184"/>
          </a:xfrm>
          <a:scene3d>
            <a:camera prst="orthographicFront">
              <a:rot lat="0" lon="0" rev="16200000"/>
            </a:camera>
            <a:lightRig rig="threePt" dir="t"/>
          </a:scene3d>
        </p:spPr>
      </p:pic>
      <p:pic>
        <p:nvPicPr>
          <p:cNvPr id="9" name="Content Placeholder 8" descr="IMG_0202.JPG"/>
          <p:cNvPicPr>
            <a:picLocks noGrp="1" noChangeAspect="1"/>
          </p:cNvPicPr>
          <p:nvPr>
            <p:ph sz="half" idx="2"/>
          </p:nvPr>
        </p:nvPicPr>
        <p:blipFill>
          <a:blip r:embed="rId5" cstate="screen"/>
          <a:srcRect/>
          <a:stretch>
            <a:fillRect/>
          </a:stretch>
        </p:blipFill>
        <p:spPr>
          <a:xfrm>
            <a:off x="1143000" y="3886200"/>
            <a:ext cx="1828800" cy="1951672"/>
          </a:xfrm>
        </p:spPr>
      </p:pic>
      <p:pic>
        <p:nvPicPr>
          <p:cNvPr id="11" name="Picture 10" descr="IMG_0208.JPG"/>
          <p:cNvPicPr>
            <a:picLocks noChangeAspect="1"/>
          </p:cNvPicPr>
          <p:nvPr/>
        </p:nvPicPr>
        <p:blipFill>
          <a:blip r:embed="rId6" cstate="screen"/>
          <a:stretch>
            <a:fillRect/>
          </a:stretch>
        </p:blipFill>
        <p:spPr>
          <a:xfrm>
            <a:off x="2438400" y="5334000"/>
            <a:ext cx="2032000" cy="1524000"/>
          </a:xfrm>
          <a:prstGeom prst="rect">
            <a:avLst/>
          </a:prstGeom>
        </p:spPr>
      </p:pic>
      <p:pic>
        <p:nvPicPr>
          <p:cNvPr id="12" name="Picture 11" descr="IMG_0212.JPG"/>
          <p:cNvPicPr>
            <a:picLocks noChangeAspect="1"/>
          </p:cNvPicPr>
          <p:nvPr/>
        </p:nvPicPr>
        <p:blipFill>
          <a:blip r:embed="rId7" cstate="screen"/>
          <a:srcRect/>
          <a:stretch>
            <a:fillRect/>
          </a:stretch>
        </p:blipFill>
        <p:spPr>
          <a:xfrm>
            <a:off x="5181600" y="2209800"/>
            <a:ext cx="2743200" cy="3505200"/>
          </a:xfrm>
          <a:prstGeom prst="rect">
            <a:avLst/>
          </a:prstGeom>
        </p:spPr>
      </p:pic>
      <p:pic>
        <p:nvPicPr>
          <p:cNvPr id="13" name="Picture 12" descr="IMG_0218.JPG"/>
          <p:cNvPicPr>
            <a:picLocks noChangeAspect="1"/>
          </p:cNvPicPr>
          <p:nvPr/>
        </p:nvPicPr>
        <p:blipFill>
          <a:blip r:embed="rId8" cstate="screen"/>
          <a:stretch>
            <a:fillRect/>
          </a:stretch>
        </p:blipFill>
        <p:spPr>
          <a:xfrm>
            <a:off x="4419600" y="5334000"/>
            <a:ext cx="2057400" cy="1543050"/>
          </a:xfrm>
          <a:prstGeom prst="rect">
            <a:avLst/>
          </a:prstGeom>
        </p:spPr>
      </p:pic>
      <p:pic>
        <p:nvPicPr>
          <p:cNvPr id="14" name="Picture 13" descr="IMG_0201.JPG"/>
          <p:cNvPicPr>
            <a:picLocks noChangeAspect="1"/>
          </p:cNvPicPr>
          <p:nvPr/>
        </p:nvPicPr>
        <p:blipFill>
          <a:blip r:embed="rId9" cstate="screen"/>
          <a:srcRect/>
          <a:stretch>
            <a:fillRect/>
          </a:stretch>
        </p:blipFill>
        <p:spPr>
          <a:xfrm>
            <a:off x="533400" y="2362200"/>
            <a:ext cx="1905000" cy="1676400"/>
          </a:xfrm>
          <a:prstGeom prst="rect">
            <a:avLst/>
          </a:prstGeom>
        </p:spPr>
      </p:pic>
      <p:pic>
        <p:nvPicPr>
          <p:cNvPr id="15" name="Recorded Sound 15">
            <a:hlinkClick r:id="" action="ppaction://media"/>
          </p:cNvPr>
          <p:cNvPicPr>
            <a:picLocks noRot="1" noChangeAspect="1"/>
          </p:cNvPicPr>
          <p:nvPr>
            <a:wavAudioFile r:embed="rId1" name="Recorded Sound 15"/>
          </p:nvPr>
        </p:nvPicPr>
        <p:blipFill>
          <a:blip r:embed="rId10"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141" fill="hold"/>
                                        <p:tgtEl>
                                          <p:spTgt spid="15"/>
                                        </p:tgtEl>
                                      </p:cBhvr>
                                    </p:cmd>
                                  </p:childTnLst>
                                </p:cTn>
                              </p:par>
                              <p:par>
                                <p:cTn id="7" presetID="2" presetClass="entr" presetSubtype="4"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ppt_x"/>
                                          </p:val>
                                        </p:tav>
                                        <p:tav tm="100000">
                                          <p:val>
                                            <p:strVal val="#ppt_x"/>
                                          </p:val>
                                        </p:tav>
                                      </p:tavLst>
                                    </p:anim>
                                    <p:anim calcmode="lin" valueType="num">
                                      <p:cBhvr additive="base">
                                        <p:cTn id="10" dur="500" fill="hold"/>
                                        <p:tgtEl>
                                          <p:spTgt spid="2"/>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550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5" presetID="3" presetClass="entr" presetSubtype="10" fill="hold" grpId="0" nodeType="withEffect">
                                  <p:stCondLst>
                                    <p:cond delay="700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linds(horizontal)">
                                      <p:cBhvr>
                                        <p:cTn id="17" dur="500"/>
                                        <p:tgtEl>
                                          <p:spTgt spid="5">
                                            <p:txEl>
                                              <p:pRg st="0" end="0"/>
                                            </p:txEl>
                                          </p:spTgt>
                                        </p:tgtEl>
                                      </p:cBhvr>
                                    </p:animEffect>
                                  </p:childTnLst>
                                </p:cTn>
                              </p:par>
                              <p:par>
                                <p:cTn id="18" presetID="2" presetClass="entr" presetSubtype="4" fill="hold" nodeType="withEffect">
                                  <p:stCondLst>
                                    <p:cond delay="800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8" presetClass="emph" presetSubtype="0" fill="hold" nodeType="withEffect">
                                  <p:stCondLst>
                                    <p:cond delay="9000"/>
                                  </p:stCondLst>
                                  <p:childTnLst>
                                    <p:animRot by="21600000">
                                      <p:cBhvr>
                                        <p:cTn id="23" dur="2000" fill="hold"/>
                                        <p:tgtEl>
                                          <p:spTgt spid="10"/>
                                        </p:tgtEl>
                                        <p:attrNameLst>
                                          <p:attrName>r</p:attrName>
                                        </p:attrNameLst>
                                      </p:cBhvr>
                                    </p:animRot>
                                  </p:childTnLst>
                                </p:cTn>
                              </p:par>
                              <p:par>
                                <p:cTn id="24" presetID="5" presetClass="entr" presetSubtype="10" fill="hold" nodeType="withEffect">
                                  <p:stCondLst>
                                    <p:cond delay="9000"/>
                                  </p:stCondLst>
                                  <p:childTnLst>
                                    <p:set>
                                      <p:cBhvr>
                                        <p:cTn id="25" dur="1" fill="hold">
                                          <p:stCondLst>
                                            <p:cond delay="0"/>
                                          </p:stCondLst>
                                        </p:cTn>
                                        <p:tgtEl>
                                          <p:spTgt spid="9"/>
                                        </p:tgtEl>
                                        <p:attrNameLst>
                                          <p:attrName>style.visibility</p:attrName>
                                        </p:attrNameLst>
                                      </p:cBhvr>
                                      <p:to>
                                        <p:strVal val="visible"/>
                                      </p:to>
                                    </p:set>
                                    <p:animEffect transition="in" filter="checkerboard(across)">
                                      <p:cBhvr>
                                        <p:cTn id="26" dur="500"/>
                                        <p:tgtEl>
                                          <p:spTgt spid="9"/>
                                        </p:tgtEl>
                                      </p:cBhvr>
                                    </p:animEffect>
                                  </p:childTnLst>
                                </p:cTn>
                              </p:par>
                              <p:par>
                                <p:cTn id="27" presetID="5" presetClass="entr" presetSubtype="10" fill="hold" nodeType="withEffect">
                                  <p:stCondLst>
                                    <p:cond delay="17000"/>
                                  </p:stCondLst>
                                  <p:childTnLst>
                                    <p:set>
                                      <p:cBhvr>
                                        <p:cTn id="28" dur="1" fill="hold">
                                          <p:stCondLst>
                                            <p:cond delay="0"/>
                                          </p:stCondLst>
                                        </p:cTn>
                                        <p:tgtEl>
                                          <p:spTgt spid="11"/>
                                        </p:tgtEl>
                                        <p:attrNameLst>
                                          <p:attrName>style.visibility</p:attrName>
                                        </p:attrNameLst>
                                      </p:cBhvr>
                                      <p:to>
                                        <p:strVal val="visible"/>
                                      </p:to>
                                    </p:set>
                                    <p:animEffect transition="in" filter="checkerboard(across)">
                                      <p:cBhvr>
                                        <p:cTn id="29" dur="500"/>
                                        <p:tgtEl>
                                          <p:spTgt spid="11"/>
                                        </p:tgtEl>
                                      </p:cBhvr>
                                    </p:animEffect>
                                  </p:childTnLst>
                                </p:cTn>
                              </p:par>
                              <p:par>
                                <p:cTn id="30" presetID="2" presetClass="entr" presetSubtype="4" fill="hold" nodeType="withEffect">
                                  <p:stCondLst>
                                    <p:cond delay="2500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4"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childTnLst>
        </p:cTn>
      </p:par>
    </p:tnLst>
    <p:bldLst>
      <p:bldP spid="2" grpId="0"/>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229600" cy="1143000"/>
          </a:xfrm>
        </p:spPr>
        <p:txBody>
          <a:bodyPr/>
          <a:lstStyle/>
          <a:p>
            <a:r>
              <a:rPr lang="en-US" b="0" dirty="0" smtClean="0"/>
              <a:t>Gloved Hands Can Still Carry Bacteria, but Easier to Clean</a:t>
            </a:r>
            <a:endParaRPr lang="en-US" b="0" dirty="0"/>
          </a:p>
        </p:txBody>
      </p:sp>
      <p:sp>
        <p:nvSpPr>
          <p:cNvPr id="3" name="Text Placeholder 2"/>
          <p:cNvSpPr>
            <a:spLocks noGrp="1"/>
          </p:cNvSpPr>
          <p:nvPr>
            <p:ph type="body" idx="1"/>
          </p:nvPr>
        </p:nvSpPr>
        <p:spPr>
          <a:xfrm>
            <a:off x="228600" y="4800600"/>
            <a:ext cx="4191000" cy="914400"/>
          </a:xfrm>
        </p:spPr>
        <p:txBody>
          <a:bodyPr/>
          <a:lstStyle/>
          <a:p>
            <a:pPr algn="ctr"/>
            <a:r>
              <a:rPr lang="en-US" dirty="0" smtClean="0"/>
              <a:t>Touching objects in parlor transfers “</a:t>
            </a:r>
            <a:r>
              <a:rPr lang="en-US" dirty="0" err="1" smtClean="0"/>
              <a:t>Glo</a:t>
            </a:r>
            <a:r>
              <a:rPr lang="en-US" dirty="0" smtClean="0"/>
              <a:t> Germ™”</a:t>
            </a:r>
            <a:endParaRPr lang="en-US" dirty="0"/>
          </a:p>
        </p:txBody>
      </p:sp>
      <p:pic>
        <p:nvPicPr>
          <p:cNvPr id="7" name="Content Placeholder 6" descr="IMG_0211.JPG"/>
          <p:cNvPicPr>
            <a:picLocks noGrp="1" noChangeAspect="1"/>
          </p:cNvPicPr>
          <p:nvPr>
            <p:ph sz="half" idx="2"/>
          </p:nvPr>
        </p:nvPicPr>
        <p:blipFill>
          <a:blip r:embed="rId4" cstate="screen"/>
          <a:srcRect/>
          <a:stretch>
            <a:fillRect/>
          </a:stretch>
        </p:blipFill>
        <p:spPr>
          <a:xfrm>
            <a:off x="753533" y="2050671"/>
            <a:ext cx="2019663" cy="2766329"/>
          </a:xfrm>
        </p:spPr>
      </p:pic>
      <p:sp>
        <p:nvSpPr>
          <p:cNvPr id="5" name="Text Placeholder 4"/>
          <p:cNvSpPr>
            <a:spLocks noGrp="1"/>
          </p:cNvSpPr>
          <p:nvPr>
            <p:ph type="body" sz="quarter" idx="3"/>
          </p:nvPr>
        </p:nvSpPr>
        <p:spPr>
          <a:xfrm>
            <a:off x="4721225" y="4876800"/>
            <a:ext cx="4270375" cy="990600"/>
          </a:xfrm>
        </p:spPr>
        <p:txBody>
          <a:bodyPr/>
          <a:lstStyle/>
          <a:p>
            <a:pPr algn="ctr"/>
            <a:r>
              <a:rPr lang="en-US" dirty="0" smtClean="0"/>
              <a:t>The “</a:t>
            </a:r>
            <a:r>
              <a:rPr lang="en-US" dirty="0" err="1" smtClean="0"/>
              <a:t>Glo</a:t>
            </a:r>
            <a:r>
              <a:rPr lang="en-US" dirty="0" smtClean="0"/>
              <a:t> Germ™” transfers</a:t>
            </a:r>
          </a:p>
          <a:p>
            <a:pPr algn="ctr"/>
            <a:r>
              <a:rPr lang="en-US" dirty="0" smtClean="0"/>
              <a:t>to gloves, too</a:t>
            </a:r>
            <a:endParaRPr lang="en-US" dirty="0"/>
          </a:p>
        </p:txBody>
      </p:sp>
      <p:pic>
        <p:nvPicPr>
          <p:cNvPr id="8" name="Content Placeholder 7" descr="IMG_0214.JPG"/>
          <p:cNvPicPr>
            <a:picLocks noGrp="1" noChangeAspect="1"/>
          </p:cNvPicPr>
          <p:nvPr>
            <p:ph sz="quarter" idx="4"/>
          </p:nvPr>
        </p:nvPicPr>
        <p:blipFill>
          <a:blip r:embed="rId5" cstate="screen"/>
          <a:srcRect t="-1454"/>
          <a:stretch>
            <a:fillRect/>
          </a:stretch>
        </p:blipFill>
        <p:spPr>
          <a:xfrm>
            <a:off x="3268133" y="1981200"/>
            <a:ext cx="2509278" cy="2809883"/>
          </a:xfrm>
        </p:spPr>
      </p:pic>
      <p:pic>
        <p:nvPicPr>
          <p:cNvPr id="9" name="Picture 8" descr="IMG_0218.JPG"/>
          <p:cNvPicPr>
            <a:picLocks noChangeAspect="1"/>
          </p:cNvPicPr>
          <p:nvPr/>
        </p:nvPicPr>
        <p:blipFill>
          <a:blip r:embed="rId6" cstate="screen"/>
          <a:srcRect/>
          <a:stretch>
            <a:fillRect/>
          </a:stretch>
        </p:blipFill>
        <p:spPr>
          <a:xfrm>
            <a:off x="6316133" y="2039786"/>
            <a:ext cx="2142067" cy="2754085"/>
          </a:xfrm>
          <a:prstGeom prst="rect">
            <a:avLst/>
          </a:prstGeom>
        </p:spPr>
      </p:pic>
      <p:pic>
        <p:nvPicPr>
          <p:cNvPr id="10" name="Recorded Sound 16">
            <a:hlinkClick r:id="" action="ppaction://media"/>
          </p:cNvPr>
          <p:cNvPicPr>
            <a:picLocks noRot="1" noChangeAspect="1"/>
          </p:cNvPicPr>
          <p:nvPr>
            <a:wavAudioFile r:embed="rId1" name="Recorded Sound 16"/>
          </p:nvPr>
        </p:nvPicPr>
        <p:blipFill>
          <a:blip r:embed="rId7"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941" fill="hold"/>
                                        <p:tgtEl>
                                          <p:spTgt spid="10"/>
                                        </p:tgtEl>
                                      </p:cBhvr>
                                    </p:cmd>
                                  </p:childTnLst>
                                </p:cTn>
                              </p:par>
                              <p:par>
                                <p:cTn id="7" presetID="1" presetClass="entr" presetSubtype="0" fill="hold" grpId="0" nodeType="withEffect">
                                  <p:stCondLst>
                                    <p:cond delay="700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2" presetClass="entr" presetSubtype="4" fill="hold" nodeType="withEffect">
                                  <p:stCondLst>
                                    <p:cond delay="65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85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1" presetClass="entr" presetSubtype="0" fill="hold" grpId="0" nodeType="withEffect">
                                  <p:stCondLst>
                                    <p:cond delay="1200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par>
                                <p:cTn id="19" presetID="1" presetClass="entr" presetSubtype="0" fill="hold" grpId="0" nodeType="withEffect">
                                  <p:stCondLst>
                                    <p:cond delay="1200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par>
                                <p:cTn id="21" presetID="3" presetClass="entr" presetSubtype="10" fill="hold" nodeType="withEffect">
                                  <p:stCondLst>
                                    <p:cond delay="12000"/>
                                  </p:stCondLst>
                                  <p:childTnLst>
                                    <p:set>
                                      <p:cBhvr>
                                        <p:cTn id="22" dur="1" fill="hold">
                                          <p:stCondLst>
                                            <p:cond delay="0"/>
                                          </p:stCondLst>
                                        </p:cTn>
                                        <p:tgtEl>
                                          <p:spTgt spid="9"/>
                                        </p:tgtEl>
                                        <p:attrNameLst>
                                          <p:attrName>style.visibility</p:attrName>
                                        </p:attrNameLst>
                                      </p:cBhvr>
                                      <p:to>
                                        <p:strVal val="visible"/>
                                      </p:to>
                                    </p:set>
                                    <p:animEffect transition="in" filter="blinds(horizont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4"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bldLst>
      <p:bldP spid="3" grpId="0" build="p"/>
      <p:bldP spid="5"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Be Aware of Visitors</a:t>
            </a:r>
            <a:endParaRPr lang="en-US" b="0" dirty="0"/>
          </a:p>
        </p:txBody>
      </p:sp>
      <p:sp>
        <p:nvSpPr>
          <p:cNvPr id="3" name="Content Placeholder 2"/>
          <p:cNvSpPr>
            <a:spLocks noGrp="1"/>
          </p:cNvSpPr>
          <p:nvPr>
            <p:ph sz="half" idx="1"/>
          </p:nvPr>
        </p:nvSpPr>
        <p:spPr>
          <a:xfrm>
            <a:off x="304800" y="1981200"/>
            <a:ext cx="4191000" cy="3505200"/>
          </a:xfrm>
        </p:spPr>
        <p:txBody>
          <a:bodyPr/>
          <a:lstStyle/>
          <a:p>
            <a:pPr>
              <a:spcBef>
                <a:spcPts val="600"/>
              </a:spcBef>
              <a:spcAft>
                <a:spcPts val="1200"/>
              </a:spcAft>
            </a:pPr>
            <a:r>
              <a:rPr lang="en-US" dirty="0" smtClean="0"/>
              <a:t>Ask visitors to report to the office or to the owner</a:t>
            </a:r>
          </a:p>
          <a:p>
            <a:pPr>
              <a:spcBef>
                <a:spcPts val="600"/>
              </a:spcBef>
              <a:spcAft>
                <a:spcPts val="1200"/>
              </a:spcAft>
            </a:pPr>
            <a:r>
              <a:rPr lang="en-US" dirty="0" smtClean="0"/>
              <a:t>If you see someone you don’t recognize, TELL the boss</a:t>
            </a:r>
            <a:endParaRPr lang="en-US" dirty="0"/>
          </a:p>
        </p:txBody>
      </p:sp>
      <p:pic>
        <p:nvPicPr>
          <p:cNvPr id="5" name="Picture 6" descr="http://cdn.wn.com/pd/19/f6/e702f71a5a479f69d9f09de03eba_grande.jpg"/>
          <p:cNvPicPr>
            <a:picLocks noGrp="1" noChangeAspect="1" noChangeArrowheads="1"/>
          </p:cNvPicPr>
          <p:nvPr>
            <p:ph sz="half" idx="2"/>
          </p:nvPr>
        </p:nvPicPr>
        <p:blipFill>
          <a:blip r:embed="rId4" cstate="screen"/>
          <a:srcRect/>
          <a:stretch>
            <a:fillRect/>
          </a:stretch>
        </p:blipFill>
        <p:spPr bwMode="auto">
          <a:xfrm>
            <a:off x="4546600" y="2057400"/>
            <a:ext cx="4546600" cy="3409950"/>
          </a:xfrm>
          <a:prstGeom prst="rect">
            <a:avLst/>
          </a:prstGeom>
          <a:noFill/>
        </p:spPr>
      </p:pic>
      <p:pic>
        <p:nvPicPr>
          <p:cNvPr id="6" name="Recorded Sound 17">
            <a:hlinkClick r:id="" action="ppaction://media"/>
          </p:cNvPr>
          <p:cNvPicPr>
            <a:picLocks noRot="1" noChangeAspect="1"/>
          </p:cNvPicPr>
          <p:nvPr>
            <a:wavAudioFile r:embed="rId1" name="Recorded Sound 17"/>
          </p:nvPr>
        </p:nvPicPr>
        <p:blipFill>
          <a:blip r:embed="rId5"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i-phone04192010 015.JPG"/>
          <p:cNvPicPr>
            <a:picLocks noGrp="1" noChangeAspect="1"/>
          </p:cNvPicPr>
          <p:nvPr>
            <p:ph sz="half" idx="1"/>
          </p:nvPr>
        </p:nvPicPr>
        <p:blipFill>
          <a:blip r:embed="rId4" cstate="screen"/>
          <a:stretch>
            <a:fillRect/>
          </a:stretch>
        </p:blipFill>
        <p:spPr>
          <a:xfrm>
            <a:off x="6057900" y="1600200"/>
            <a:ext cx="3086100" cy="4114800"/>
          </a:xfrm>
        </p:spPr>
      </p:pic>
      <p:sp>
        <p:nvSpPr>
          <p:cNvPr id="5" name="Title 4"/>
          <p:cNvSpPr>
            <a:spLocks noGrp="1"/>
          </p:cNvSpPr>
          <p:nvPr>
            <p:ph type="title"/>
          </p:nvPr>
        </p:nvSpPr>
        <p:spPr>
          <a:xfrm>
            <a:off x="685800" y="457200"/>
            <a:ext cx="7772400" cy="1143000"/>
          </a:xfrm>
        </p:spPr>
        <p:txBody>
          <a:bodyPr/>
          <a:lstStyle/>
          <a:p>
            <a:r>
              <a:rPr lang="en-US" dirty="0" smtClean="0"/>
              <a:t>Lock Gates and Doors as Directed</a:t>
            </a:r>
            <a:endParaRPr lang="en-US" dirty="0"/>
          </a:p>
        </p:txBody>
      </p:sp>
      <p:sp>
        <p:nvSpPr>
          <p:cNvPr id="8" name="Content Placeholder 7"/>
          <p:cNvSpPr>
            <a:spLocks noGrp="1"/>
          </p:cNvSpPr>
          <p:nvPr>
            <p:ph sz="half" idx="2"/>
          </p:nvPr>
        </p:nvSpPr>
        <p:spPr>
          <a:xfrm>
            <a:off x="152400" y="1828800"/>
            <a:ext cx="3733800" cy="3962400"/>
          </a:xfrm>
        </p:spPr>
        <p:txBody>
          <a:bodyPr/>
          <a:lstStyle/>
          <a:p>
            <a:r>
              <a:rPr lang="en-US" dirty="0" smtClean="0"/>
              <a:t>Drug storage</a:t>
            </a:r>
          </a:p>
          <a:p>
            <a:r>
              <a:rPr lang="en-US" dirty="0" smtClean="0"/>
              <a:t>Bulk tank area</a:t>
            </a:r>
          </a:p>
          <a:p>
            <a:r>
              <a:rPr lang="en-US" dirty="0" smtClean="0"/>
              <a:t>Feed</a:t>
            </a:r>
          </a:p>
          <a:p>
            <a:r>
              <a:rPr lang="en-US" dirty="0" smtClean="0"/>
              <a:t>Water sources</a:t>
            </a:r>
          </a:p>
          <a:p>
            <a:r>
              <a:rPr lang="en-US" dirty="0" smtClean="0"/>
              <a:t>Hazardous chemicals</a:t>
            </a:r>
            <a:endParaRPr lang="en-US" dirty="0"/>
          </a:p>
        </p:txBody>
      </p:sp>
      <p:pic>
        <p:nvPicPr>
          <p:cNvPr id="11" name="Picture 10" descr="IMG_0407.JPG"/>
          <p:cNvPicPr>
            <a:picLocks noChangeAspect="1"/>
          </p:cNvPicPr>
          <p:nvPr/>
        </p:nvPicPr>
        <p:blipFill>
          <a:blip r:embed="rId5" cstate="screen"/>
          <a:stretch>
            <a:fillRect/>
          </a:stretch>
        </p:blipFill>
        <p:spPr>
          <a:xfrm>
            <a:off x="3322314" y="2883948"/>
            <a:ext cx="2844800" cy="2133600"/>
          </a:xfrm>
          <a:prstGeom prst="rect">
            <a:avLst/>
          </a:prstGeom>
        </p:spPr>
      </p:pic>
      <p:pic>
        <p:nvPicPr>
          <p:cNvPr id="6" name="Picture 5" descr="P0000572.JPG"/>
          <p:cNvPicPr>
            <a:picLocks noChangeAspect="1"/>
          </p:cNvPicPr>
          <p:nvPr/>
        </p:nvPicPr>
        <p:blipFill>
          <a:blip r:embed="rId6" cstate="screen"/>
          <a:srcRect/>
          <a:stretch>
            <a:fillRect/>
          </a:stretch>
        </p:blipFill>
        <p:spPr>
          <a:xfrm>
            <a:off x="2493084" y="5029199"/>
            <a:ext cx="4057378" cy="1828801"/>
          </a:xfrm>
          <a:prstGeom prst="rect">
            <a:avLst/>
          </a:prstGeom>
        </p:spPr>
      </p:pic>
      <p:pic>
        <p:nvPicPr>
          <p:cNvPr id="7" name="Recorded Sound 18">
            <a:hlinkClick r:id="" action="ppaction://media"/>
          </p:cNvPr>
          <p:cNvPicPr>
            <a:picLocks noRot="1" noChangeAspect="1"/>
          </p:cNvPicPr>
          <p:nvPr>
            <a:wavAudioFile r:embed="rId1" name="Recorded Sound 18"/>
          </p:nvPr>
        </p:nvPicPr>
        <p:blipFill>
          <a:blip r:embed="rId7"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9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dirty="0" smtClean="0"/>
              <a:t>Clean Feed Storage Areas</a:t>
            </a:r>
            <a:br>
              <a:rPr lang="en-US" dirty="0" smtClean="0"/>
            </a:br>
            <a:r>
              <a:rPr lang="en-US" dirty="0" smtClean="0"/>
              <a:t>Before Restocking</a:t>
            </a:r>
            <a:endParaRPr lang="en-US" dirty="0"/>
          </a:p>
        </p:txBody>
      </p:sp>
      <p:sp>
        <p:nvSpPr>
          <p:cNvPr id="3" name="Content Placeholder 2"/>
          <p:cNvSpPr>
            <a:spLocks noGrp="1"/>
          </p:cNvSpPr>
          <p:nvPr>
            <p:ph sz="half" idx="1"/>
          </p:nvPr>
        </p:nvSpPr>
        <p:spPr>
          <a:xfrm>
            <a:off x="5257800" y="2286000"/>
            <a:ext cx="3733800" cy="3276600"/>
          </a:xfrm>
        </p:spPr>
        <p:txBody>
          <a:bodyPr/>
          <a:lstStyle/>
          <a:p>
            <a:r>
              <a:rPr lang="en-US" sz="3200" dirty="0" smtClean="0"/>
              <a:t>Moldy feed</a:t>
            </a:r>
          </a:p>
          <a:p>
            <a:r>
              <a:rPr lang="en-US" sz="3200" dirty="0" smtClean="0"/>
              <a:t>Rodents</a:t>
            </a:r>
          </a:p>
          <a:p>
            <a:r>
              <a:rPr lang="en-US" sz="3200" dirty="0" smtClean="0"/>
              <a:t>Rancid feed</a:t>
            </a:r>
          </a:p>
          <a:p>
            <a:r>
              <a:rPr lang="en-US" sz="3200" dirty="0" smtClean="0"/>
              <a:t>Wet feed</a:t>
            </a:r>
            <a:endParaRPr lang="en-US" sz="3200" dirty="0"/>
          </a:p>
        </p:txBody>
      </p:sp>
      <p:pic>
        <p:nvPicPr>
          <p:cNvPr id="5" name="Content Placeholder 4" descr="IMG_0411.JPG"/>
          <p:cNvPicPr>
            <a:picLocks noGrp="1" noChangeAspect="1"/>
          </p:cNvPicPr>
          <p:nvPr>
            <p:ph sz="half" idx="2"/>
          </p:nvPr>
        </p:nvPicPr>
        <p:blipFill>
          <a:blip r:embed="rId4" cstate="screen"/>
          <a:stretch>
            <a:fillRect/>
          </a:stretch>
        </p:blipFill>
        <p:spPr>
          <a:xfrm>
            <a:off x="533400" y="2133600"/>
            <a:ext cx="4572000" cy="3429000"/>
          </a:xfrm>
        </p:spPr>
      </p:pic>
      <p:pic>
        <p:nvPicPr>
          <p:cNvPr id="6" name="Recorded Sound 19">
            <a:hlinkClick r:id="" action="ppaction://media"/>
          </p:cNvPr>
          <p:cNvPicPr>
            <a:picLocks noRot="1" noChangeAspect="1"/>
          </p:cNvPicPr>
          <p:nvPr>
            <a:wavAudioFile r:embed="rId1" name="Recorded Sound 19"/>
          </p:nvPr>
        </p:nvPicPr>
        <p:blipFill>
          <a:blip r:embed="rId5"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7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685800" y="228600"/>
            <a:ext cx="7772400" cy="1143000"/>
          </a:xfrm>
        </p:spPr>
        <p:txBody>
          <a:bodyPr/>
          <a:lstStyle/>
          <a:p>
            <a:pPr eaLnBrk="1" hangingPunct="1"/>
            <a:r>
              <a:rPr lang="en-US" dirty="0" smtClean="0"/>
              <a:t>What Is </a:t>
            </a:r>
            <a:r>
              <a:rPr lang="en-US" dirty="0" err="1" smtClean="0"/>
              <a:t>Biosecurity</a:t>
            </a:r>
            <a:r>
              <a:rPr lang="en-US" dirty="0" smtClean="0"/>
              <a:t>?</a:t>
            </a:r>
          </a:p>
        </p:txBody>
      </p:sp>
      <p:sp>
        <p:nvSpPr>
          <p:cNvPr id="12291" name="Content Placeholder 2"/>
          <p:cNvSpPr>
            <a:spLocks noGrp="1"/>
          </p:cNvSpPr>
          <p:nvPr>
            <p:ph sz="half" idx="1"/>
          </p:nvPr>
        </p:nvSpPr>
        <p:spPr>
          <a:xfrm>
            <a:off x="1143000" y="1600200"/>
            <a:ext cx="5029200" cy="4114800"/>
          </a:xfrm>
        </p:spPr>
        <p:txBody>
          <a:bodyPr/>
          <a:lstStyle/>
          <a:p>
            <a:pPr eaLnBrk="1" hangingPunct="1"/>
            <a:r>
              <a:rPr lang="en-US" dirty="0" smtClean="0"/>
              <a:t>The steps taken to prevent infectious diseases from affecting a herd of animals and the people who care for them</a:t>
            </a:r>
          </a:p>
        </p:txBody>
      </p:sp>
      <p:pic>
        <p:nvPicPr>
          <p:cNvPr id="5" name="Picture 5"/>
          <p:cNvPicPr>
            <a:picLocks noChangeAspect="1" noChangeArrowheads="1"/>
          </p:cNvPicPr>
          <p:nvPr/>
        </p:nvPicPr>
        <p:blipFill>
          <a:blip r:embed="rId4" cstate="screen"/>
          <a:srcRect/>
          <a:stretch>
            <a:fillRect/>
          </a:stretch>
        </p:blipFill>
        <p:spPr bwMode="auto">
          <a:xfrm>
            <a:off x="2590800" y="4343400"/>
            <a:ext cx="1905000" cy="1905000"/>
          </a:xfrm>
          <a:prstGeom prst="rect">
            <a:avLst/>
          </a:prstGeom>
          <a:noFill/>
          <a:ln w="9525">
            <a:noFill/>
            <a:miter lim="800000"/>
            <a:headEnd/>
            <a:tailEnd/>
          </a:ln>
        </p:spPr>
      </p:pic>
      <p:pic>
        <p:nvPicPr>
          <p:cNvPr id="6" name="Picture 6"/>
          <p:cNvPicPr>
            <a:picLocks noChangeAspect="1" noChangeArrowheads="1"/>
          </p:cNvPicPr>
          <p:nvPr/>
        </p:nvPicPr>
        <p:blipFill>
          <a:blip r:embed="rId5" cstate="screen"/>
          <a:srcRect/>
          <a:stretch>
            <a:fillRect/>
          </a:stretch>
        </p:blipFill>
        <p:spPr bwMode="auto">
          <a:xfrm>
            <a:off x="6781800" y="1676400"/>
            <a:ext cx="2097088" cy="4233863"/>
          </a:xfrm>
          <a:prstGeom prst="rect">
            <a:avLst/>
          </a:prstGeom>
          <a:noFill/>
          <a:ln w="9525">
            <a:noFill/>
            <a:miter lim="800000"/>
            <a:headEnd/>
            <a:tailEnd/>
          </a:ln>
        </p:spPr>
      </p:pic>
      <p:pic>
        <p:nvPicPr>
          <p:cNvPr id="7" name="Picture 7" descr="D:\CD2Pics\USA - Tec\Farms\Florida\North florida Holsteins\Calf Yard\NFH Calf Barn 2.JPG"/>
          <p:cNvPicPr>
            <a:picLocks noChangeAspect="1" noChangeArrowheads="1"/>
          </p:cNvPicPr>
          <p:nvPr/>
        </p:nvPicPr>
        <p:blipFill>
          <a:blip r:embed="rId6" cstate="screen"/>
          <a:srcRect/>
          <a:stretch>
            <a:fillRect/>
          </a:stretch>
        </p:blipFill>
        <p:spPr bwMode="auto">
          <a:xfrm>
            <a:off x="4648200" y="3886200"/>
            <a:ext cx="2032000" cy="1524000"/>
          </a:xfrm>
          <a:prstGeom prst="rect">
            <a:avLst/>
          </a:prstGeom>
          <a:noFill/>
          <a:ln w="9525">
            <a:noFill/>
            <a:miter lim="800000"/>
            <a:headEnd/>
            <a:tailEnd/>
          </a:ln>
        </p:spPr>
      </p:pic>
      <p:pic>
        <p:nvPicPr>
          <p:cNvPr id="8" name="Recorded Sound 2">
            <a:hlinkClick r:id="" action="ppaction://media"/>
          </p:cNvPr>
          <p:cNvPicPr>
            <a:picLocks noRot="1" noChangeAspect="1"/>
          </p:cNvPicPr>
          <p:nvPr>
            <a:wavAudioFile r:embed="rId1" name="Recorded Sound 2"/>
          </p:nvPr>
        </p:nvPicPr>
        <p:blipFill>
          <a:blip r:embed="rId7"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7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8991600" cy="1143000"/>
          </a:xfrm>
        </p:spPr>
        <p:txBody>
          <a:bodyPr/>
          <a:lstStyle/>
          <a:p>
            <a:r>
              <a:rPr lang="en-US" dirty="0" smtClean="0"/>
              <a:t>Follow Set Procedures When Cleaning Trailers, Tractors, Etc.</a:t>
            </a:r>
            <a:endParaRPr lang="en-US" dirty="0"/>
          </a:p>
        </p:txBody>
      </p:sp>
      <p:pic>
        <p:nvPicPr>
          <p:cNvPr id="6" name="Content Placeholder 5" descr="i-phone04192010 016.JPG"/>
          <p:cNvPicPr>
            <a:picLocks noGrp="1" noChangeAspect="1"/>
          </p:cNvPicPr>
          <p:nvPr>
            <p:ph sz="half" idx="1"/>
          </p:nvPr>
        </p:nvPicPr>
        <p:blipFill>
          <a:blip r:embed="rId4" cstate="screen"/>
          <a:stretch>
            <a:fillRect/>
          </a:stretch>
        </p:blipFill>
        <p:spPr>
          <a:xfrm>
            <a:off x="152400" y="2590800"/>
            <a:ext cx="2228850" cy="2971800"/>
          </a:xfrm>
        </p:spPr>
      </p:pic>
      <p:pic>
        <p:nvPicPr>
          <p:cNvPr id="5" name="Content Placeholder 4" descr="i-phone04192010 018.JPG"/>
          <p:cNvPicPr>
            <a:picLocks noGrp="1" noChangeAspect="1"/>
          </p:cNvPicPr>
          <p:nvPr>
            <p:ph sz="half" idx="2"/>
          </p:nvPr>
        </p:nvPicPr>
        <p:blipFill>
          <a:blip r:embed="rId5" cstate="screen"/>
          <a:srcRect/>
          <a:stretch>
            <a:fillRect/>
          </a:stretch>
        </p:blipFill>
        <p:spPr>
          <a:xfrm>
            <a:off x="6781800" y="2057400"/>
            <a:ext cx="1828800" cy="3657600"/>
          </a:xfrm>
        </p:spPr>
      </p:pic>
      <p:pic>
        <p:nvPicPr>
          <p:cNvPr id="7" name="Picture 6" descr="mixerwagonandtractor.jpg"/>
          <p:cNvPicPr>
            <a:picLocks noChangeAspect="1"/>
          </p:cNvPicPr>
          <p:nvPr/>
        </p:nvPicPr>
        <p:blipFill>
          <a:blip r:embed="rId6" cstate="screen"/>
          <a:srcRect/>
          <a:stretch>
            <a:fillRect/>
          </a:stretch>
        </p:blipFill>
        <p:spPr>
          <a:xfrm>
            <a:off x="2133600" y="2057400"/>
            <a:ext cx="4876800" cy="2715491"/>
          </a:xfrm>
          <a:prstGeom prst="rect">
            <a:avLst/>
          </a:prstGeom>
        </p:spPr>
      </p:pic>
      <p:pic>
        <p:nvPicPr>
          <p:cNvPr id="8" name="Picture 7" descr="IMG_0343.JPG"/>
          <p:cNvPicPr>
            <a:picLocks noChangeAspect="1"/>
          </p:cNvPicPr>
          <p:nvPr/>
        </p:nvPicPr>
        <p:blipFill>
          <a:blip r:embed="rId7" cstate="screen"/>
          <a:srcRect/>
          <a:stretch>
            <a:fillRect/>
          </a:stretch>
        </p:blipFill>
        <p:spPr>
          <a:xfrm>
            <a:off x="2438400" y="4495800"/>
            <a:ext cx="4114800" cy="2382253"/>
          </a:xfrm>
          <a:prstGeom prst="rect">
            <a:avLst/>
          </a:prstGeom>
        </p:spPr>
      </p:pic>
      <p:pic>
        <p:nvPicPr>
          <p:cNvPr id="9" name="Recorded Sound 20">
            <a:hlinkClick r:id="" action="ppaction://media"/>
          </p:cNvPr>
          <p:cNvPicPr>
            <a:picLocks noRot="1" noChangeAspect="1"/>
          </p:cNvPicPr>
          <p:nvPr>
            <a:wavAudioFile r:embed="rId1" name="Recorded Sound 20"/>
          </p:nvPr>
        </p:nvPicPr>
        <p:blipFill>
          <a:blip r:embed="rId8"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6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4"/>
          <p:cNvSpPr>
            <a:spLocks noGrp="1"/>
          </p:cNvSpPr>
          <p:nvPr>
            <p:ph type="title"/>
          </p:nvPr>
        </p:nvSpPr>
        <p:spPr>
          <a:xfrm>
            <a:off x="381000" y="228600"/>
            <a:ext cx="8382000" cy="1143000"/>
          </a:xfrm>
        </p:spPr>
        <p:txBody>
          <a:bodyPr/>
          <a:lstStyle/>
          <a:p>
            <a:r>
              <a:rPr lang="en-US" dirty="0" smtClean="0"/>
              <a:t>Start Cleaning by Removing Loose Dirt, Hay, Manure, Etc.</a:t>
            </a:r>
            <a:endParaRPr lang="es-MX" dirty="0" smtClean="0"/>
          </a:p>
        </p:txBody>
      </p:sp>
      <p:pic>
        <p:nvPicPr>
          <p:cNvPr id="18435" name="Content Placeholder 6" descr="DSC08438.JPG"/>
          <p:cNvPicPr>
            <a:picLocks noGrp="1" noChangeAspect="1"/>
          </p:cNvPicPr>
          <p:nvPr>
            <p:ph idx="1"/>
          </p:nvPr>
        </p:nvPicPr>
        <p:blipFill>
          <a:blip r:embed="rId4" cstate="screen"/>
          <a:srcRect/>
          <a:stretch>
            <a:fillRect/>
          </a:stretch>
        </p:blipFill>
        <p:spPr>
          <a:xfrm>
            <a:off x="1371600" y="1812045"/>
            <a:ext cx="6553200" cy="4029955"/>
          </a:xfrm>
        </p:spPr>
      </p:pic>
      <p:pic>
        <p:nvPicPr>
          <p:cNvPr id="4" name="Recorded Sound 21">
            <a:hlinkClick r:id="" action="ppaction://media"/>
          </p:cNvPr>
          <p:cNvPicPr>
            <a:picLocks noRot="1" noChangeAspect="1"/>
          </p:cNvPicPr>
          <p:nvPr>
            <a:wavAudioFile r:embed="rId1" name="Recorded Sound 21"/>
          </p:nvPr>
        </p:nvPicPr>
        <p:blipFill>
          <a:blip r:embed="rId5"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685800" y="304800"/>
            <a:ext cx="7772400" cy="1143000"/>
          </a:xfrm>
        </p:spPr>
        <p:txBody>
          <a:bodyPr/>
          <a:lstStyle/>
          <a:p>
            <a:r>
              <a:rPr lang="en-US" dirty="0" smtClean="0"/>
              <a:t>When Possible, Remove Mats as They Trap Debris</a:t>
            </a:r>
            <a:endParaRPr lang="es-MX" dirty="0" smtClean="0"/>
          </a:p>
        </p:txBody>
      </p:sp>
      <p:pic>
        <p:nvPicPr>
          <p:cNvPr id="19459" name="Content Placeholder 5" descr="DSC08533.JPG"/>
          <p:cNvPicPr>
            <a:picLocks noGrp="1" noChangeAspect="1"/>
          </p:cNvPicPr>
          <p:nvPr>
            <p:ph idx="1"/>
          </p:nvPr>
        </p:nvPicPr>
        <p:blipFill>
          <a:blip r:embed="rId4" cstate="screen"/>
          <a:srcRect/>
          <a:stretch>
            <a:fillRect/>
          </a:stretch>
        </p:blipFill>
        <p:spPr>
          <a:xfrm>
            <a:off x="1828800" y="1600200"/>
            <a:ext cx="5486400" cy="4114800"/>
          </a:xfrm>
        </p:spPr>
      </p:pic>
      <p:sp>
        <p:nvSpPr>
          <p:cNvPr id="19460" name="Left Arrow 6"/>
          <p:cNvSpPr>
            <a:spLocks noChangeArrowheads="1"/>
          </p:cNvSpPr>
          <p:nvPr/>
        </p:nvSpPr>
        <p:spPr bwMode="auto">
          <a:xfrm rot="-1557227">
            <a:off x="3181350" y="4837113"/>
            <a:ext cx="977900" cy="485775"/>
          </a:xfrm>
          <a:prstGeom prst="leftArrow">
            <a:avLst>
              <a:gd name="adj1" fmla="val 50000"/>
              <a:gd name="adj2" fmla="val 49861"/>
            </a:avLst>
          </a:prstGeom>
          <a:solidFill>
            <a:srgbClr val="FFFF00"/>
          </a:solidFill>
          <a:ln w="9525" algn="ctr">
            <a:solidFill>
              <a:schemeClr val="tx1"/>
            </a:solidFill>
            <a:round/>
            <a:headEnd/>
            <a:tailEnd/>
          </a:ln>
        </p:spPr>
        <p:txBody>
          <a:bodyPr wrap="none"/>
          <a:lstStyle/>
          <a:p>
            <a:endParaRPr lang="es-MX"/>
          </a:p>
        </p:txBody>
      </p:sp>
      <p:pic>
        <p:nvPicPr>
          <p:cNvPr id="5" name="Recorded Sound 22">
            <a:hlinkClick r:id="" action="ppaction://media"/>
          </p:cNvPr>
          <p:cNvPicPr>
            <a:picLocks noRot="1" noChangeAspect="1"/>
          </p:cNvPicPr>
          <p:nvPr>
            <a:wavAudioFile r:embed="rId1" name="Recorded Sound 22"/>
          </p:nvPr>
        </p:nvPicPr>
        <p:blipFill>
          <a:blip r:embed="rId5" cstate="screen"/>
          <a:stretch>
            <a:fillRect/>
          </a:stretch>
        </p:blipFill>
        <p:spPr>
          <a:xfrm>
            <a:off x="4419600" y="33528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dirty="0" smtClean="0"/>
              <a:t>Start at the Front Ceiling</a:t>
            </a:r>
            <a:br>
              <a:rPr lang="en-US" dirty="0" smtClean="0"/>
            </a:br>
            <a:r>
              <a:rPr lang="en-US" dirty="0" smtClean="0"/>
              <a:t>and Work to the Back</a:t>
            </a:r>
            <a:endParaRPr lang="es-MX" dirty="0" smtClean="0"/>
          </a:p>
        </p:txBody>
      </p:sp>
      <p:pic>
        <p:nvPicPr>
          <p:cNvPr id="20483" name="Content Placeholder 4" descr="DSC08441.JPG"/>
          <p:cNvPicPr>
            <a:picLocks noGrp="1" noChangeAspect="1"/>
          </p:cNvPicPr>
          <p:nvPr>
            <p:ph sz="half" idx="1"/>
          </p:nvPr>
        </p:nvPicPr>
        <p:blipFill>
          <a:blip r:embed="rId4" cstate="screen"/>
          <a:srcRect/>
          <a:stretch>
            <a:fillRect/>
          </a:stretch>
        </p:blipFill>
        <p:spPr>
          <a:xfrm>
            <a:off x="50800" y="2133600"/>
            <a:ext cx="4445000" cy="3333750"/>
          </a:xfrm>
        </p:spPr>
      </p:pic>
      <p:pic>
        <p:nvPicPr>
          <p:cNvPr id="20484" name="Content Placeholder 5" descr="DSC08495.JPG"/>
          <p:cNvPicPr>
            <a:picLocks noGrp="1" noChangeAspect="1"/>
          </p:cNvPicPr>
          <p:nvPr>
            <p:ph sz="half" idx="2"/>
          </p:nvPr>
        </p:nvPicPr>
        <p:blipFill>
          <a:blip r:embed="rId5" cstate="screen">
            <a:lum bright="10000" contrast="-10000"/>
          </a:blip>
          <a:srcRect/>
          <a:stretch>
            <a:fillRect/>
          </a:stretch>
        </p:blipFill>
        <p:spPr>
          <a:xfrm>
            <a:off x="4648200" y="2133600"/>
            <a:ext cx="4495800" cy="3333750"/>
          </a:xfrm>
        </p:spPr>
      </p:pic>
      <p:pic>
        <p:nvPicPr>
          <p:cNvPr id="5" name="Recorded Sound 23">
            <a:hlinkClick r:id="" action="ppaction://media"/>
          </p:cNvPr>
          <p:cNvPicPr>
            <a:picLocks noRot="1" noChangeAspect="1"/>
          </p:cNvPicPr>
          <p:nvPr>
            <a:wavAudioFile r:embed="rId1" name="Recorded Sound 23"/>
          </p:nvPr>
        </p:nvPicPr>
        <p:blipFill>
          <a:blip r:embed="rId6"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685800" y="304800"/>
            <a:ext cx="7772400" cy="1143000"/>
          </a:xfrm>
        </p:spPr>
        <p:txBody>
          <a:bodyPr/>
          <a:lstStyle/>
          <a:p>
            <a:r>
              <a:rPr lang="en-US" dirty="0" smtClean="0"/>
              <a:t>Work Your Way Down from the Top to the Bottom</a:t>
            </a:r>
            <a:endParaRPr lang="es-MX" dirty="0" smtClean="0"/>
          </a:p>
        </p:txBody>
      </p:sp>
      <p:pic>
        <p:nvPicPr>
          <p:cNvPr id="21507" name="Content Placeholder 4" descr="DSC08458.JPG"/>
          <p:cNvPicPr>
            <a:picLocks noGrp="1" noChangeAspect="1"/>
          </p:cNvPicPr>
          <p:nvPr>
            <p:ph sz="half" idx="1"/>
          </p:nvPr>
        </p:nvPicPr>
        <p:blipFill>
          <a:blip r:embed="rId4" cstate="screen"/>
          <a:srcRect/>
          <a:stretch>
            <a:fillRect/>
          </a:stretch>
        </p:blipFill>
        <p:spPr>
          <a:xfrm>
            <a:off x="50800" y="2133600"/>
            <a:ext cx="4445000" cy="3333750"/>
          </a:xfrm>
        </p:spPr>
      </p:pic>
      <p:pic>
        <p:nvPicPr>
          <p:cNvPr id="21508" name="Content Placeholder 5" descr="DSC08469.JPG"/>
          <p:cNvPicPr>
            <a:picLocks noGrp="1" noChangeAspect="1"/>
          </p:cNvPicPr>
          <p:nvPr>
            <p:ph sz="half" idx="2"/>
          </p:nvPr>
        </p:nvPicPr>
        <p:blipFill>
          <a:blip r:embed="rId5" cstate="screen"/>
          <a:srcRect/>
          <a:stretch>
            <a:fillRect/>
          </a:stretch>
        </p:blipFill>
        <p:spPr>
          <a:xfrm>
            <a:off x="4876800" y="2057400"/>
            <a:ext cx="3802063" cy="3810000"/>
          </a:xfrm>
        </p:spPr>
      </p:pic>
      <p:pic>
        <p:nvPicPr>
          <p:cNvPr id="5" name="Recorded Sound 24">
            <a:hlinkClick r:id="" action="ppaction://media"/>
          </p:cNvPr>
          <p:cNvPicPr>
            <a:picLocks noRot="1" noChangeAspect="1"/>
          </p:cNvPicPr>
          <p:nvPr>
            <a:wavAudioFile r:embed="rId1" name="Recorded Sound 24"/>
          </p:nvPr>
        </p:nvPicPr>
        <p:blipFill>
          <a:blip r:embed="rId6"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685800" y="152400"/>
            <a:ext cx="7772400" cy="1143000"/>
          </a:xfrm>
        </p:spPr>
        <p:txBody>
          <a:bodyPr/>
          <a:lstStyle/>
          <a:p>
            <a:r>
              <a:rPr lang="en-US" dirty="0" smtClean="0"/>
              <a:t>Don’t Forget the Gates</a:t>
            </a:r>
            <a:endParaRPr lang="es-MX" dirty="0" smtClean="0"/>
          </a:p>
        </p:txBody>
      </p:sp>
      <p:pic>
        <p:nvPicPr>
          <p:cNvPr id="22531" name="Content Placeholder 4" descr="DSC08484.JPG"/>
          <p:cNvPicPr>
            <a:picLocks noGrp="1" noChangeAspect="1"/>
          </p:cNvPicPr>
          <p:nvPr>
            <p:ph sz="half" idx="1"/>
          </p:nvPr>
        </p:nvPicPr>
        <p:blipFill>
          <a:blip r:embed="rId4" cstate="screen"/>
          <a:srcRect/>
          <a:stretch>
            <a:fillRect/>
          </a:stretch>
        </p:blipFill>
        <p:spPr>
          <a:xfrm>
            <a:off x="1752600" y="1295400"/>
            <a:ext cx="5943600" cy="4457700"/>
          </a:xfrm>
        </p:spPr>
      </p:pic>
      <p:pic>
        <p:nvPicPr>
          <p:cNvPr id="4" name="Recorded Sound 25">
            <a:hlinkClick r:id="" action="ppaction://media"/>
          </p:cNvPr>
          <p:cNvPicPr>
            <a:picLocks noRot="1" noChangeAspect="1"/>
          </p:cNvPicPr>
          <p:nvPr>
            <a:wavAudioFile r:embed="rId1" name="Recorded Sound 25"/>
          </p:nvPr>
        </p:nvPicPr>
        <p:blipFill>
          <a:blip r:embed="rId5"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smtClean="0"/>
              <a:t>Leave Disinfectant on Trailer for 20-30 Minutes before Rinsing</a:t>
            </a:r>
            <a:endParaRPr lang="es-MX" dirty="0" smtClean="0"/>
          </a:p>
        </p:txBody>
      </p:sp>
      <p:pic>
        <p:nvPicPr>
          <p:cNvPr id="23555" name="Content Placeholder 8" descr="DSC08535.JPG"/>
          <p:cNvPicPr>
            <a:picLocks noGrp="1" noChangeAspect="1"/>
          </p:cNvPicPr>
          <p:nvPr>
            <p:ph sz="half" idx="2"/>
          </p:nvPr>
        </p:nvPicPr>
        <p:blipFill>
          <a:blip r:embed="rId4" cstate="screen"/>
          <a:srcRect/>
          <a:stretch>
            <a:fillRect/>
          </a:stretch>
        </p:blipFill>
        <p:spPr>
          <a:xfrm>
            <a:off x="6781800" y="1600200"/>
            <a:ext cx="1828800" cy="4214191"/>
          </a:xfrm>
        </p:spPr>
      </p:pic>
      <p:pic>
        <p:nvPicPr>
          <p:cNvPr id="23556" name="Content Placeholder 7" descr="DSC08507.JPG"/>
          <p:cNvPicPr>
            <a:picLocks noGrp="1" noChangeAspect="1"/>
          </p:cNvPicPr>
          <p:nvPr>
            <p:ph sz="half" idx="1"/>
          </p:nvPr>
        </p:nvPicPr>
        <p:blipFill>
          <a:blip r:embed="rId5" cstate="screen"/>
          <a:srcRect/>
          <a:stretch>
            <a:fillRect/>
          </a:stretch>
        </p:blipFill>
        <p:spPr>
          <a:xfrm>
            <a:off x="1168400" y="2209800"/>
            <a:ext cx="4775200" cy="3581400"/>
          </a:xfrm>
        </p:spPr>
      </p:pic>
      <p:pic>
        <p:nvPicPr>
          <p:cNvPr id="5" name="Recorded Sound 26">
            <a:hlinkClick r:id="" action="ppaction://media"/>
          </p:cNvPr>
          <p:cNvPicPr>
            <a:picLocks noRot="1" noChangeAspect="1"/>
          </p:cNvPicPr>
          <p:nvPr>
            <a:wavAudioFile r:embed="rId1" name="Recorded Sound 26"/>
          </p:nvPr>
        </p:nvPicPr>
        <p:blipFill>
          <a:blip r:embed="rId6"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4"/>
          <p:cNvPicPr>
            <a:picLocks noChangeAspect="1" noChangeArrowheads="1"/>
          </p:cNvPicPr>
          <p:nvPr/>
        </p:nvPicPr>
        <p:blipFill>
          <a:blip r:embed="rId4" cstate="screen"/>
          <a:srcRect/>
          <a:stretch>
            <a:fillRect/>
          </a:stretch>
        </p:blipFill>
        <p:spPr bwMode="auto">
          <a:xfrm>
            <a:off x="6070600" y="2362200"/>
            <a:ext cx="3149600" cy="2362200"/>
          </a:xfrm>
          <a:prstGeom prst="rect">
            <a:avLst/>
          </a:prstGeom>
          <a:noFill/>
          <a:ln w="9525">
            <a:noFill/>
            <a:miter lim="800000"/>
            <a:headEnd/>
            <a:tailEnd/>
          </a:ln>
        </p:spPr>
      </p:pic>
      <p:pic>
        <p:nvPicPr>
          <p:cNvPr id="25604" name="Picture 5"/>
          <p:cNvPicPr>
            <a:picLocks noChangeAspect="1" noChangeArrowheads="1"/>
          </p:cNvPicPr>
          <p:nvPr/>
        </p:nvPicPr>
        <p:blipFill>
          <a:blip r:embed="rId5" cstate="screen"/>
          <a:srcRect/>
          <a:stretch>
            <a:fillRect/>
          </a:stretch>
        </p:blipFill>
        <p:spPr bwMode="auto">
          <a:xfrm>
            <a:off x="3657600" y="4843463"/>
            <a:ext cx="2686050" cy="2014537"/>
          </a:xfrm>
          <a:prstGeom prst="rect">
            <a:avLst/>
          </a:prstGeom>
          <a:noFill/>
          <a:ln w="9525">
            <a:noFill/>
            <a:miter lim="800000"/>
            <a:headEnd/>
            <a:tailEnd/>
          </a:ln>
        </p:spPr>
      </p:pic>
      <p:pic>
        <p:nvPicPr>
          <p:cNvPr id="25605" name="Picture 6"/>
          <p:cNvPicPr>
            <a:picLocks noChangeAspect="1" noChangeArrowheads="1"/>
          </p:cNvPicPr>
          <p:nvPr/>
        </p:nvPicPr>
        <p:blipFill>
          <a:blip r:embed="rId6" cstate="screen"/>
          <a:srcRect/>
          <a:stretch>
            <a:fillRect/>
          </a:stretch>
        </p:blipFill>
        <p:spPr bwMode="auto">
          <a:xfrm>
            <a:off x="361950" y="2362200"/>
            <a:ext cx="3143250" cy="2357438"/>
          </a:xfrm>
          <a:prstGeom prst="rect">
            <a:avLst/>
          </a:prstGeom>
          <a:noFill/>
          <a:ln w="9525">
            <a:noFill/>
            <a:miter lim="800000"/>
            <a:headEnd/>
            <a:tailEnd/>
          </a:ln>
        </p:spPr>
      </p:pic>
      <p:pic>
        <p:nvPicPr>
          <p:cNvPr id="25606" name="Picture 7"/>
          <p:cNvPicPr>
            <a:picLocks noChangeAspect="1" noChangeArrowheads="1"/>
          </p:cNvPicPr>
          <p:nvPr/>
        </p:nvPicPr>
        <p:blipFill>
          <a:blip r:embed="rId7" cstate="screen"/>
          <a:srcRect/>
          <a:stretch>
            <a:fillRect/>
          </a:stretch>
        </p:blipFill>
        <p:spPr bwMode="auto">
          <a:xfrm>
            <a:off x="3733800" y="1905000"/>
            <a:ext cx="2209800" cy="2946400"/>
          </a:xfrm>
          <a:prstGeom prst="rect">
            <a:avLst/>
          </a:prstGeom>
          <a:noFill/>
          <a:ln w="9525">
            <a:noFill/>
            <a:miter lim="800000"/>
            <a:headEnd/>
            <a:tailEnd/>
          </a:ln>
        </p:spPr>
      </p:pic>
      <p:sp>
        <p:nvSpPr>
          <p:cNvPr id="7" name="Title 6"/>
          <p:cNvSpPr>
            <a:spLocks noGrp="1"/>
          </p:cNvSpPr>
          <p:nvPr>
            <p:ph type="title"/>
          </p:nvPr>
        </p:nvSpPr>
        <p:spPr/>
        <p:txBody>
          <a:bodyPr/>
          <a:lstStyle/>
          <a:p>
            <a:r>
              <a:rPr lang="en-US" dirty="0" smtClean="0"/>
              <a:t>Clean and Disinfect Pedals in Trucks and Mats as Well</a:t>
            </a:r>
            <a:endParaRPr lang="en-US" dirty="0"/>
          </a:p>
        </p:txBody>
      </p:sp>
      <p:pic>
        <p:nvPicPr>
          <p:cNvPr id="8" name="Recorded Sound 27">
            <a:hlinkClick r:id="" action="ppaction://media"/>
          </p:cNvPr>
          <p:cNvPicPr>
            <a:picLocks noRot="1" noChangeAspect="1"/>
          </p:cNvPicPr>
          <p:nvPr>
            <a:wavAudioFile r:embed="rId1" name="Recorded Sound 27"/>
          </p:nvPr>
        </p:nvPicPr>
        <p:blipFill>
          <a:blip r:embed="rId8"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4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Content Placeholder 3" descr="DSC08537.JPG"/>
          <p:cNvPicPr>
            <a:picLocks noGrp="1" noChangeAspect="1"/>
          </p:cNvPicPr>
          <p:nvPr>
            <p:ph idx="1"/>
          </p:nvPr>
        </p:nvPicPr>
        <p:blipFill>
          <a:blip r:embed="rId4" cstate="screen"/>
          <a:srcRect/>
          <a:stretch>
            <a:fillRect/>
          </a:stretch>
        </p:blipFill>
        <p:spPr>
          <a:xfrm>
            <a:off x="1828800" y="1752600"/>
            <a:ext cx="5486400" cy="4114800"/>
          </a:xfrm>
        </p:spPr>
      </p:pic>
      <p:sp>
        <p:nvSpPr>
          <p:cNvPr id="4" name="Title 1"/>
          <p:cNvSpPr>
            <a:spLocks noGrp="1"/>
          </p:cNvSpPr>
          <p:nvPr>
            <p:ph type="title"/>
          </p:nvPr>
        </p:nvSpPr>
        <p:spPr>
          <a:xfrm>
            <a:off x="0" y="381000"/>
            <a:ext cx="9144000" cy="1143000"/>
          </a:xfrm>
        </p:spPr>
        <p:txBody>
          <a:bodyPr/>
          <a:lstStyle/>
          <a:p>
            <a:r>
              <a:rPr lang="en-US" dirty="0" smtClean="0"/>
              <a:t>After Cleaning Allow the Vehicle to Dry and Put Away Supplies</a:t>
            </a:r>
          </a:p>
        </p:txBody>
      </p:sp>
      <p:pic>
        <p:nvPicPr>
          <p:cNvPr id="5" name="Recorded Sound 28">
            <a:hlinkClick r:id="" action="ppaction://media"/>
          </p:cNvPr>
          <p:cNvPicPr>
            <a:picLocks noRot="1" noChangeAspect="1"/>
          </p:cNvPicPr>
          <p:nvPr>
            <a:wavAudioFile r:embed="rId1" name="Recorded Sound 28"/>
          </p:nvPr>
        </p:nvPicPr>
        <p:blipFill>
          <a:blip r:embed="rId5"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772400" cy="1143000"/>
          </a:xfrm>
        </p:spPr>
        <p:txBody>
          <a:bodyPr/>
          <a:lstStyle/>
          <a:p>
            <a:r>
              <a:rPr lang="en-US" dirty="0" smtClean="0"/>
              <a:t>Repair Fences</a:t>
            </a:r>
            <a:br>
              <a:rPr lang="en-US" dirty="0" smtClean="0"/>
            </a:br>
            <a:r>
              <a:rPr lang="en-US" dirty="0" smtClean="0">
                <a:solidFill>
                  <a:srgbClr val="FF0000"/>
                </a:solidFill>
              </a:rPr>
              <a:t>Keep Wildlife and Other People’s Animals Out </a:t>
            </a:r>
            <a:endParaRPr lang="en-US" dirty="0"/>
          </a:p>
        </p:txBody>
      </p:sp>
      <p:pic>
        <p:nvPicPr>
          <p:cNvPr id="5" name="Picture 4" descr="fence pic.JPG"/>
          <p:cNvPicPr>
            <a:picLocks noChangeAspect="1"/>
          </p:cNvPicPr>
          <p:nvPr/>
        </p:nvPicPr>
        <p:blipFill>
          <a:blip r:embed="rId4" cstate="screen"/>
          <a:srcRect/>
          <a:stretch>
            <a:fillRect/>
          </a:stretch>
        </p:blipFill>
        <p:spPr>
          <a:xfrm>
            <a:off x="1371600" y="2667000"/>
            <a:ext cx="6364075" cy="1371600"/>
          </a:xfrm>
          <a:prstGeom prst="rect">
            <a:avLst/>
          </a:prstGeom>
        </p:spPr>
      </p:pic>
      <p:pic>
        <p:nvPicPr>
          <p:cNvPr id="6" name="Content Placeholder 4" descr="http://www.angellscustomwelding.com/assets/images/custom-metal-pipe-fence/custom-metal-pipe-fence-working-with-top-caps.jpg"/>
          <p:cNvPicPr>
            <a:picLocks noGrp="1" noChangeAspect="1" noChangeArrowheads="1"/>
          </p:cNvPicPr>
          <p:nvPr>
            <p:ph idx="1"/>
          </p:nvPr>
        </p:nvPicPr>
        <p:blipFill>
          <a:blip r:embed="rId5" cstate="screen"/>
          <a:srcRect/>
          <a:stretch>
            <a:fillRect/>
          </a:stretch>
        </p:blipFill>
        <p:spPr bwMode="auto">
          <a:xfrm>
            <a:off x="2590800" y="4191000"/>
            <a:ext cx="3886200" cy="2438393"/>
          </a:xfrm>
          <a:prstGeom prst="rect">
            <a:avLst/>
          </a:prstGeom>
          <a:noFill/>
        </p:spPr>
      </p:pic>
      <p:pic>
        <p:nvPicPr>
          <p:cNvPr id="7" name="Recorded Sound 29">
            <a:hlinkClick r:id="" action="ppaction://media"/>
          </p:cNvPr>
          <p:cNvPicPr>
            <a:picLocks noRot="1" noChangeAspect="1"/>
          </p:cNvPicPr>
          <p:nvPr>
            <a:wavAudioFile r:embed="rId1" name="Recorded Sound 29"/>
          </p:nvPr>
        </p:nvPicPr>
        <p:blipFill>
          <a:blip r:embed="rId6"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9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838200" y="228600"/>
            <a:ext cx="7239000" cy="1143000"/>
          </a:xfrm>
        </p:spPr>
        <p:txBody>
          <a:bodyPr/>
          <a:lstStyle/>
          <a:p>
            <a:pPr eaLnBrk="1" hangingPunct="1"/>
            <a:r>
              <a:rPr lang="en-US" dirty="0" smtClean="0"/>
              <a:t>Goals for </a:t>
            </a:r>
            <a:r>
              <a:rPr lang="en-US" dirty="0" err="1" smtClean="0"/>
              <a:t>Biosecurity</a:t>
            </a:r>
            <a:endParaRPr lang="en-US" dirty="0" smtClean="0"/>
          </a:p>
        </p:txBody>
      </p:sp>
      <p:sp>
        <p:nvSpPr>
          <p:cNvPr id="13315" name="Content Placeholder 2"/>
          <p:cNvSpPr>
            <a:spLocks noGrp="1"/>
          </p:cNvSpPr>
          <p:nvPr>
            <p:ph idx="1"/>
          </p:nvPr>
        </p:nvSpPr>
        <p:spPr>
          <a:xfrm>
            <a:off x="457200" y="1752600"/>
            <a:ext cx="6477000" cy="3733800"/>
          </a:xfrm>
        </p:spPr>
        <p:txBody>
          <a:bodyPr/>
          <a:lstStyle/>
          <a:p>
            <a:pPr marL="514350" indent="-514350" eaLnBrk="1" hangingPunct="1">
              <a:spcBef>
                <a:spcPts val="600"/>
              </a:spcBef>
              <a:spcAft>
                <a:spcPts val="1200"/>
              </a:spcAft>
              <a:buFont typeface="Times New Roman" pitchFamily="18" charset="0"/>
              <a:buAutoNum type="arabicPeriod"/>
            </a:pPr>
            <a:r>
              <a:rPr lang="en-US" dirty="0" smtClean="0"/>
              <a:t>Prevent spread of diseases</a:t>
            </a:r>
          </a:p>
          <a:p>
            <a:pPr marL="514350" indent="-514350" eaLnBrk="1" hangingPunct="1">
              <a:spcBef>
                <a:spcPts val="600"/>
              </a:spcBef>
              <a:spcAft>
                <a:spcPts val="1200"/>
              </a:spcAft>
              <a:buFont typeface="Times New Roman" pitchFamily="18" charset="0"/>
              <a:buAutoNum type="arabicPeriod"/>
            </a:pPr>
            <a:r>
              <a:rPr lang="en-US" dirty="0" smtClean="0"/>
              <a:t>Improve animal welfare</a:t>
            </a:r>
          </a:p>
          <a:p>
            <a:pPr marL="514350" indent="-514350" eaLnBrk="1" hangingPunct="1">
              <a:spcBef>
                <a:spcPts val="600"/>
              </a:spcBef>
              <a:spcAft>
                <a:spcPts val="1200"/>
              </a:spcAft>
              <a:buFont typeface="Times New Roman" pitchFamily="18" charset="0"/>
              <a:buAutoNum type="arabicPeriod"/>
            </a:pPr>
            <a:r>
              <a:rPr lang="en-US" dirty="0" smtClean="0"/>
              <a:t>Identify disease early</a:t>
            </a:r>
          </a:p>
          <a:p>
            <a:pPr marL="514350" indent="-514350" eaLnBrk="1" hangingPunct="1">
              <a:spcBef>
                <a:spcPts val="600"/>
              </a:spcBef>
              <a:spcAft>
                <a:spcPts val="1200"/>
              </a:spcAft>
              <a:buFont typeface="Times New Roman" pitchFamily="18" charset="0"/>
              <a:buAutoNum type="arabicPeriod"/>
            </a:pPr>
            <a:r>
              <a:rPr lang="en-US" dirty="0" smtClean="0"/>
              <a:t>Protect the food supply</a:t>
            </a:r>
          </a:p>
        </p:txBody>
      </p:sp>
      <p:pic>
        <p:nvPicPr>
          <p:cNvPr id="13316" name="Picture 3" descr="IMG_2126.jpg"/>
          <p:cNvPicPr>
            <a:picLocks noChangeAspect="1"/>
          </p:cNvPicPr>
          <p:nvPr/>
        </p:nvPicPr>
        <p:blipFill>
          <a:blip r:embed="rId4" cstate="screen"/>
          <a:srcRect/>
          <a:stretch>
            <a:fillRect/>
          </a:stretch>
        </p:blipFill>
        <p:spPr bwMode="auto">
          <a:xfrm>
            <a:off x="6324600" y="1752600"/>
            <a:ext cx="2667000" cy="3556000"/>
          </a:xfrm>
          <a:prstGeom prst="rect">
            <a:avLst/>
          </a:prstGeom>
          <a:noFill/>
          <a:ln w="9525">
            <a:noFill/>
            <a:miter lim="800000"/>
            <a:headEnd/>
            <a:tailEnd/>
          </a:ln>
        </p:spPr>
      </p:pic>
      <p:pic>
        <p:nvPicPr>
          <p:cNvPr id="13317" name="Picture 4" descr="http://www.partners-in-reproduction.com/images/retained-placenta210.jpg"/>
          <p:cNvPicPr>
            <a:picLocks noChangeAspect="1" noChangeArrowheads="1"/>
          </p:cNvPicPr>
          <p:nvPr/>
        </p:nvPicPr>
        <p:blipFill>
          <a:blip r:embed="rId5" cstate="screen"/>
          <a:srcRect/>
          <a:stretch>
            <a:fillRect/>
          </a:stretch>
        </p:blipFill>
        <p:spPr bwMode="auto">
          <a:xfrm>
            <a:off x="3657600" y="4749800"/>
            <a:ext cx="2667000" cy="2032000"/>
          </a:xfrm>
          <a:prstGeom prst="rect">
            <a:avLst/>
          </a:prstGeom>
          <a:noFill/>
          <a:ln w="9525">
            <a:noFill/>
            <a:miter lim="800000"/>
            <a:headEnd/>
            <a:tailEnd/>
          </a:ln>
        </p:spPr>
      </p:pic>
      <p:pic>
        <p:nvPicPr>
          <p:cNvPr id="6" name="Recorded Sound 3">
            <a:hlinkClick r:id="" action="ppaction://media"/>
          </p:cNvPr>
          <p:cNvPicPr>
            <a:picLocks noRot="1" noChangeAspect="1"/>
          </p:cNvPicPr>
          <p:nvPr>
            <a:wavAudioFile r:embed="rId1" name="Recorded Sound 3"/>
          </p:nvPr>
        </p:nvPicPr>
        <p:blipFill>
          <a:blip r:embed="rId6"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5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772400" cy="1143000"/>
          </a:xfrm>
        </p:spPr>
        <p:txBody>
          <a:bodyPr/>
          <a:lstStyle/>
          <a:p>
            <a:r>
              <a:rPr lang="en-US" b="0" dirty="0" smtClean="0"/>
              <a:t>Report</a:t>
            </a:r>
            <a:endParaRPr lang="en-US" b="0" dirty="0"/>
          </a:p>
        </p:txBody>
      </p:sp>
      <p:sp>
        <p:nvSpPr>
          <p:cNvPr id="5" name="Content Placeholder 4"/>
          <p:cNvSpPr>
            <a:spLocks noGrp="1"/>
          </p:cNvSpPr>
          <p:nvPr>
            <p:ph sz="half" idx="2"/>
          </p:nvPr>
        </p:nvSpPr>
        <p:spPr>
          <a:xfrm>
            <a:off x="5257800" y="2286000"/>
            <a:ext cx="3886200" cy="2971800"/>
          </a:xfrm>
        </p:spPr>
        <p:txBody>
          <a:bodyPr/>
          <a:lstStyle/>
          <a:p>
            <a:r>
              <a:rPr lang="en-US" sz="3200" dirty="0" smtClean="0"/>
              <a:t>Sick animals</a:t>
            </a:r>
          </a:p>
          <a:p>
            <a:r>
              <a:rPr lang="en-US" sz="3200" dirty="0" smtClean="0"/>
              <a:t>Suspicious activity or people</a:t>
            </a:r>
          </a:p>
          <a:p>
            <a:r>
              <a:rPr lang="en-US" sz="3200" dirty="0" smtClean="0"/>
              <a:t>Unusual events</a:t>
            </a:r>
            <a:endParaRPr lang="en-US" sz="3200" dirty="0"/>
          </a:p>
        </p:txBody>
      </p:sp>
      <p:pic>
        <p:nvPicPr>
          <p:cNvPr id="6" name="Picture 2"/>
          <p:cNvPicPr>
            <a:picLocks noGrp="1" noChangeAspect="1" noChangeArrowheads="1"/>
          </p:cNvPicPr>
          <p:nvPr>
            <p:ph sz="half" idx="1"/>
          </p:nvPr>
        </p:nvPicPr>
        <p:blipFill>
          <a:blip r:embed="rId4" cstate="screen"/>
          <a:srcRect/>
          <a:stretch>
            <a:fillRect/>
          </a:stretch>
        </p:blipFill>
        <p:spPr bwMode="auto">
          <a:xfrm>
            <a:off x="152400" y="1752600"/>
            <a:ext cx="5029200" cy="3911598"/>
          </a:xfrm>
          <a:prstGeom prst="rect">
            <a:avLst/>
          </a:prstGeom>
          <a:noFill/>
          <a:ln w="9525">
            <a:noFill/>
            <a:miter lim="800000"/>
            <a:headEnd/>
            <a:tailEnd/>
          </a:ln>
        </p:spPr>
      </p:pic>
      <p:pic>
        <p:nvPicPr>
          <p:cNvPr id="7" name="Recorded Sound 30">
            <a:hlinkClick r:id="" action="ppaction://media"/>
          </p:cNvPr>
          <p:cNvPicPr>
            <a:picLocks noRot="1" noChangeAspect="1"/>
          </p:cNvPicPr>
          <p:nvPr>
            <a:wavAudioFile r:embed="rId1" name="Recorded Sound 30"/>
          </p:nvPr>
        </p:nvPicPr>
        <p:blipFill>
          <a:blip r:embed="rId5"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dirty="0" smtClean="0"/>
              <a:t>Your Job… </a:t>
            </a:r>
            <a:br>
              <a:rPr lang="en-US" dirty="0" smtClean="0"/>
            </a:br>
            <a:r>
              <a:rPr lang="en-US" dirty="0" smtClean="0"/>
              <a:t>Improve Animal Welfare</a:t>
            </a:r>
            <a:endParaRPr lang="en-US" dirty="0"/>
          </a:p>
        </p:txBody>
      </p:sp>
      <p:pic>
        <p:nvPicPr>
          <p:cNvPr id="4" name="Picture 3" descr="Milker on Carousel.JPG"/>
          <p:cNvPicPr>
            <a:picLocks noChangeAspect="1"/>
          </p:cNvPicPr>
          <p:nvPr/>
        </p:nvPicPr>
        <p:blipFill>
          <a:blip r:embed="rId4" cstate="screen"/>
          <a:srcRect/>
          <a:stretch>
            <a:fillRect/>
          </a:stretch>
        </p:blipFill>
        <p:spPr>
          <a:xfrm>
            <a:off x="2895600" y="1905000"/>
            <a:ext cx="3276600" cy="4114800"/>
          </a:xfrm>
          <a:prstGeom prst="rect">
            <a:avLst/>
          </a:prstGeom>
        </p:spPr>
      </p:pic>
      <p:pic>
        <p:nvPicPr>
          <p:cNvPr id="5" name="Picture 4" descr="P0001045.JPG"/>
          <p:cNvPicPr>
            <a:picLocks noChangeAspect="1"/>
          </p:cNvPicPr>
          <p:nvPr/>
        </p:nvPicPr>
        <p:blipFill>
          <a:blip r:embed="rId5" cstate="screen"/>
          <a:stretch>
            <a:fillRect/>
          </a:stretch>
        </p:blipFill>
        <p:spPr>
          <a:xfrm>
            <a:off x="342900" y="2590800"/>
            <a:ext cx="2514600" cy="1676400"/>
          </a:xfrm>
          <a:prstGeom prst="rect">
            <a:avLst/>
          </a:prstGeom>
        </p:spPr>
      </p:pic>
      <p:pic>
        <p:nvPicPr>
          <p:cNvPr id="6" name="Picture 5" descr="P0001073.JPG"/>
          <p:cNvPicPr>
            <a:picLocks noChangeAspect="1"/>
          </p:cNvPicPr>
          <p:nvPr/>
        </p:nvPicPr>
        <p:blipFill>
          <a:blip r:embed="rId6" cstate="screen"/>
          <a:stretch>
            <a:fillRect/>
          </a:stretch>
        </p:blipFill>
        <p:spPr>
          <a:xfrm>
            <a:off x="0" y="3886200"/>
            <a:ext cx="2933700" cy="1955800"/>
          </a:xfrm>
          <a:prstGeom prst="rect">
            <a:avLst/>
          </a:prstGeom>
        </p:spPr>
      </p:pic>
      <p:pic>
        <p:nvPicPr>
          <p:cNvPr id="8" name="Picture 7" descr="P0000572.JPG"/>
          <p:cNvPicPr>
            <a:picLocks noChangeAspect="1"/>
          </p:cNvPicPr>
          <p:nvPr/>
        </p:nvPicPr>
        <p:blipFill>
          <a:blip r:embed="rId7" cstate="screen"/>
          <a:srcRect/>
          <a:stretch>
            <a:fillRect/>
          </a:stretch>
        </p:blipFill>
        <p:spPr>
          <a:xfrm>
            <a:off x="0" y="1524000"/>
            <a:ext cx="2895600" cy="1070113"/>
          </a:xfrm>
          <a:prstGeom prst="rect">
            <a:avLst/>
          </a:prstGeom>
        </p:spPr>
      </p:pic>
      <p:pic>
        <p:nvPicPr>
          <p:cNvPr id="9" name="Picture 8" descr="IMG_0365.JPG"/>
          <p:cNvPicPr>
            <a:picLocks noChangeAspect="1"/>
          </p:cNvPicPr>
          <p:nvPr/>
        </p:nvPicPr>
        <p:blipFill>
          <a:blip r:embed="rId8" cstate="screen"/>
          <a:srcRect/>
          <a:stretch>
            <a:fillRect/>
          </a:stretch>
        </p:blipFill>
        <p:spPr>
          <a:xfrm>
            <a:off x="6172200" y="1676400"/>
            <a:ext cx="2222500" cy="2286000"/>
          </a:xfrm>
          <a:prstGeom prst="rect">
            <a:avLst/>
          </a:prstGeom>
        </p:spPr>
      </p:pic>
      <p:pic>
        <p:nvPicPr>
          <p:cNvPr id="10" name="Picture 9" descr="NennichCowsAtHeadlocksDrylot.JPG"/>
          <p:cNvPicPr>
            <a:picLocks noChangeAspect="1"/>
          </p:cNvPicPr>
          <p:nvPr/>
        </p:nvPicPr>
        <p:blipFill>
          <a:blip r:embed="rId9" cstate="screen"/>
          <a:srcRect/>
          <a:stretch>
            <a:fillRect/>
          </a:stretch>
        </p:blipFill>
        <p:spPr>
          <a:xfrm>
            <a:off x="6019800" y="3962400"/>
            <a:ext cx="3124200" cy="1600200"/>
          </a:xfrm>
          <a:prstGeom prst="rect">
            <a:avLst/>
          </a:prstGeom>
        </p:spPr>
      </p:pic>
      <p:pic>
        <p:nvPicPr>
          <p:cNvPr id="11" name="Recorded Sound 31">
            <a:hlinkClick r:id="" action="ppaction://media"/>
          </p:cNvPr>
          <p:cNvPicPr>
            <a:picLocks noRot="1" noChangeAspect="1"/>
          </p:cNvPicPr>
          <p:nvPr>
            <a:wavAudioFile r:embed="rId1" name="Recorded Sound 31"/>
          </p:nvPr>
        </p:nvPicPr>
        <p:blipFill>
          <a:blip r:embed="rId10"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2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dirty="0" smtClean="0"/>
              <a:t>Specific Procedures Vary for Different Areas</a:t>
            </a:r>
            <a:endParaRPr lang="en-US" dirty="0"/>
          </a:p>
        </p:txBody>
      </p:sp>
      <p:sp>
        <p:nvSpPr>
          <p:cNvPr id="3" name="Content Placeholder 2"/>
          <p:cNvSpPr>
            <a:spLocks noGrp="1"/>
          </p:cNvSpPr>
          <p:nvPr>
            <p:ph idx="1"/>
          </p:nvPr>
        </p:nvSpPr>
        <p:spPr>
          <a:xfrm>
            <a:off x="457200" y="1828800"/>
            <a:ext cx="8305800" cy="4114800"/>
          </a:xfrm>
        </p:spPr>
        <p:txBody>
          <a:bodyPr/>
          <a:lstStyle/>
          <a:p>
            <a:pPr>
              <a:spcBef>
                <a:spcPts val="1200"/>
              </a:spcBef>
              <a:spcAft>
                <a:spcPts val="600"/>
              </a:spcAft>
            </a:pPr>
            <a:r>
              <a:rPr lang="en-US" dirty="0" smtClean="0"/>
              <a:t>Provide a clean, low stress environment</a:t>
            </a:r>
          </a:p>
          <a:p>
            <a:pPr>
              <a:spcBef>
                <a:spcPts val="1200"/>
              </a:spcBef>
              <a:spcAft>
                <a:spcPts val="600"/>
              </a:spcAft>
            </a:pPr>
            <a:r>
              <a:rPr lang="en-US" dirty="0" smtClean="0"/>
              <a:t>Stress reduces an animal’s ability to fight disease</a:t>
            </a:r>
          </a:p>
          <a:p>
            <a:pPr>
              <a:spcBef>
                <a:spcPts val="1200"/>
              </a:spcBef>
              <a:spcAft>
                <a:spcPts val="600"/>
              </a:spcAft>
            </a:pPr>
            <a:r>
              <a:rPr lang="en-US" dirty="0" smtClean="0"/>
              <a:t>Vaccination programs help keep animals healthy</a:t>
            </a:r>
          </a:p>
          <a:p>
            <a:pPr>
              <a:spcBef>
                <a:spcPts val="1200"/>
              </a:spcBef>
              <a:spcAft>
                <a:spcPts val="600"/>
              </a:spcAft>
            </a:pPr>
            <a:r>
              <a:rPr lang="en-US" dirty="0" smtClean="0"/>
              <a:t>Handle animals gently and calmly</a:t>
            </a:r>
          </a:p>
          <a:p>
            <a:pPr>
              <a:spcBef>
                <a:spcPts val="1200"/>
              </a:spcBef>
              <a:spcAft>
                <a:spcPts val="600"/>
              </a:spcAft>
            </a:pPr>
            <a:endParaRPr lang="en-US" dirty="0"/>
          </a:p>
        </p:txBody>
      </p:sp>
      <p:pic>
        <p:nvPicPr>
          <p:cNvPr id="4" name="Recorded Sound 32">
            <a:hlinkClick r:id="" action="ppaction://media"/>
          </p:cNvPr>
          <p:cNvPicPr>
            <a:picLocks noRot="1" noChangeAspect="1"/>
          </p:cNvPicPr>
          <p:nvPr>
            <a:wavAudioFile r:embed="rId1" name="Recorded Sound 32"/>
          </p:nvPr>
        </p:nvPicPr>
        <p:blipFill>
          <a:blip r:embed="rId4"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dirty="0" smtClean="0"/>
              <a:t>If You Are Responsible for Caring for Newborn Calves</a:t>
            </a:r>
            <a:endParaRPr lang="en-US" dirty="0"/>
          </a:p>
        </p:txBody>
      </p:sp>
      <p:sp>
        <p:nvSpPr>
          <p:cNvPr id="3" name="Content Placeholder 2"/>
          <p:cNvSpPr>
            <a:spLocks noGrp="1"/>
          </p:cNvSpPr>
          <p:nvPr>
            <p:ph sz="half" idx="1"/>
          </p:nvPr>
        </p:nvSpPr>
        <p:spPr>
          <a:xfrm>
            <a:off x="304800" y="1981200"/>
            <a:ext cx="5181600" cy="3810000"/>
          </a:xfrm>
        </p:spPr>
        <p:txBody>
          <a:bodyPr/>
          <a:lstStyle/>
          <a:p>
            <a:pPr>
              <a:spcBef>
                <a:spcPts val="1200"/>
              </a:spcBef>
              <a:spcAft>
                <a:spcPts val="1200"/>
              </a:spcAft>
            </a:pPr>
            <a:r>
              <a:rPr lang="en-US" sz="3200" dirty="0" smtClean="0"/>
              <a:t>Provide clean, dry housing for calf</a:t>
            </a:r>
          </a:p>
          <a:p>
            <a:pPr>
              <a:spcBef>
                <a:spcPts val="1200"/>
              </a:spcBef>
              <a:spcAft>
                <a:spcPts val="1200"/>
              </a:spcAft>
            </a:pPr>
            <a:r>
              <a:rPr lang="en-US" sz="3200" dirty="0" smtClean="0"/>
              <a:t>Keep calves separated from older animals</a:t>
            </a:r>
          </a:p>
          <a:p>
            <a:pPr>
              <a:spcBef>
                <a:spcPts val="1200"/>
              </a:spcBef>
              <a:spcAft>
                <a:spcPts val="1200"/>
              </a:spcAft>
            </a:pPr>
            <a:r>
              <a:rPr lang="en-US" sz="3200" dirty="0" smtClean="0"/>
              <a:t>Work with them before older animals</a:t>
            </a:r>
            <a:endParaRPr lang="en-US" sz="3200" dirty="0"/>
          </a:p>
        </p:txBody>
      </p:sp>
      <p:pic>
        <p:nvPicPr>
          <p:cNvPr id="5" name="Content Placeholder 4" descr="i-phone04192010 010.JPG"/>
          <p:cNvPicPr>
            <a:picLocks noGrp="1" noChangeAspect="1"/>
          </p:cNvPicPr>
          <p:nvPr>
            <p:ph sz="half" idx="2"/>
          </p:nvPr>
        </p:nvPicPr>
        <p:blipFill>
          <a:blip r:embed="rId4" cstate="screen"/>
          <a:stretch>
            <a:fillRect/>
          </a:stretch>
        </p:blipFill>
        <p:spPr>
          <a:xfrm>
            <a:off x="5638800" y="1905000"/>
            <a:ext cx="2990850" cy="3987800"/>
          </a:xfrm>
        </p:spPr>
      </p:pic>
      <p:pic>
        <p:nvPicPr>
          <p:cNvPr id="6" name="Recorded Sound 33">
            <a:hlinkClick r:id="" action="ppaction://media"/>
          </p:cNvPr>
          <p:cNvPicPr>
            <a:picLocks noRot="1" noChangeAspect="1"/>
          </p:cNvPicPr>
          <p:nvPr>
            <a:wavAudioFile r:embed="rId1" name="Recorded Sound 33"/>
          </p:nvPr>
        </p:nvPicPr>
        <p:blipFill>
          <a:blip r:embed="rId5"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772400" cy="1143000"/>
          </a:xfrm>
        </p:spPr>
        <p:txBody>
          <a:bodyPr/>
          <a:lstStyle/>
          <a:p>
            <a:r>
              <a:rPr lang="en-US" dirty="0" smtClean="0"/>
              <a:t>Caring for Newborn Calves, Continued…</a:t>
            </a:r>
            <a:endParaRPr lang="en-US" dirty="0"/>
          </a:p>
        </p:txBody>
      </p:sp>
      <p:sp>
        <p:nvSpPr>
          <p:cNvPr id="3" name="Content Placeholder 2"/>
          <p:cNvSpPr>
            <a:spLocks noGrp="1"/>
          </p:cNvSpPr>
          <p:nvPr>
            <p:ph sz="half" idx="1"/>
          </p:nvPr>
        </p:nvSpPr>
        <p:spPr>
          <a:xfrm>
            <a:off x="4572000" y="1981200"/>
            <a:ext cx="4495800" cy="3810000"/>
          </a:xfrm>
        </p:spPr>
        <p:txBody>
          <a:bodyPr/>
          <a:lstStyle/>
          <a:p>
            <a:r>
              <a:rPr lang="en-US" sz="3600" dirty="0" smtClean="0"/>
              <a:t>Feed </a:t>
            </a:r>
            <a:r>
              <a:rPr lang="en-US" sz="3600" dirty="0" err="1" smtClean="0"/>
              <a:t>colostrum</a:t>
            </a:r>
            <a:endParaRPr lang="en-US" sz="3600" dirty="0" smtClean="0"/>
          </a:p>
          <a:p>
            <a:pPr lvl="1"/>
            <a:r>
              <a:rPr lang="en-US" sz="3200" dirty="0" smtClean="0"/>
              <a:t>Antibodies in </a:t>
            </a:r>
            <a:r>
              <a:rPr lang="en-US" sz="3200" dirty="0" err="1" smtClean="0"/>
              <a:t>colostrum</a:t>
            </a:r>
            <a:r>
              <a:rPr lang="en-US" sz="3200" dirty="0" smtClean="0"/>
              <a:t> protect the calf from disease</a:t>
            </a:r>
          </a:p>
          <a:p>
            <a:r>
              <a:rPr lang="en-US" sz="3600" dirty="0" smtClean="0"/>
              <a:t>Dip the navel in iodine</a:t>
            </a:r>
            <a:endParaRPr lang="en-US" sz="3600" dirty="0"/>
          </a:p>
        </p:txBody>
      </p:sp>
      <p:pic>
        <p:nvPicPr>
          <p:cNvPr id="5" name="Picture 4" descr="0568660-R1-034-15A.jpg"/>
          <p:cNvPicPr>
            <a:picLocks noChangeAspect="1"/>
          </p:cNvPicPr>
          <p:nvPr/>
        </p:nvPicPr>
        <p:blipFill>
          <a:blip r:embed="rId4" cstate="screen"/>
          <a:srcRect t="-2513"/>
          <a:stretch>
            <a:fillRect/>
          </a:stretch>
        </p:blipFill>
        <p:spPr>
          <a:xfrm>
            <a:off x="304800" y="1828800"/>
            <a:ext cx="4293869" cy="3733799"/>
          </a:xfrm>
          <a:prstGeom prst="rect">
            <a:avLst/>
          </a:prstGeom>
        </p:spPr>
      </p:pic>
      <p:pic>
        <p:nvPicPr>
          <p:cNvPr id="6" name="Recorded Sound 34">
            <a:hlinkClick r:id="" action="ppaction://media"/>
          </p:cNvPr>
          <p:cNvPicPr>
            <a:picLocks noRot="1" noChangeAspect="1"/>
          </p:cNvPicPr>
          <p:nvPr>
            <a:wavAudioFile r:embed="rId1" name="Recorded Sound 34"/>
          </p:nvPr>
        </p:nvPicPr>
        <p:blipFill>
          <a:blip r:embed="rId5" cstate="screen"/>
          <a:stretch>
            <a:fillRect/>
          </a:stretch>
        </p:blipFill>
        <p:spPr>
          <a:xfrm>
            <a:off x="4419600" y="3327699"/>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0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772400" cy="1143000"/>
          </a:xfrm>
        </p:spPr>
        <p:txBody>
          <a:bodyPr/>
          <a:lstStyle/>
          <a:p>
            <a:r>
              <a:rPr lang="en-US" dirty="0" smtClean="0"/>
              <a:t>Vaccination Programs</a:t>
            </a:r>
            <a:endParaRPr lang="en-US" dirty="0"/>
          </a:p>
        </p:txBody>
      </p:sp>
      <p:sp>
        <p:nvSpPr>
          <p:cNvPr id="3" name="Content Placeholder 2"/>
          <p:cNvSpPr>
            <a:spLocks noGrp="1"/>
          </p:cNvSpPr>
          <p:nvPr>
            <p:ph sz="half" idx="1"/>
          </p:nvPr>
        </p:nvSpPr>
        <p:spPr>
          <a:xfrm>
            <a:off x="228600" y="2133600"/>
            <a:ext cx="4876800" cy="3581400"/>
          </a:xfrm>
        </p:spPr>
        <p:txBody>
          <a:bodyPr/>
          <a:lstStyle/>
          <a:p>
            <a:pPr>
              <a:spcBef>
                <a:spcPts val="1200"/>
              </a:spcBef>
              <a:spcAft>
                <a:spcPts val="1200"/>
              </a:spcAft>
            </a:pPr>
            <a:r>
              <a:rPr lang="en-US" sz="3200" dirty="0" smtClean="0"/>
              <a:t>Prevent certain diseases</a:t>
            </a:r>
          </a:p>
          <a:p>
            <a:pPr>
              <a:spcBef>
                <a:spcPts val="1200"/>
              </a:spcBef>
              <a:spcAft>
                <a:spcPts val="1200"/>
              </a:spcAft>
            </a:pPr>
            <a:r>
              <a:rPr lang="en-US" sz="3200" dirty="0" smtClean="0"/>
              <a:t>Follow herd owner and veterinarian guidelines for when to give</a:t>
            </a:r>
            <a:endParaRPr lang="en-US" sz="3200" dirty="0"/>
          </a:p>
        </p:txBody>
      </p:sp>
      <p:grpSp>
        <p:nvGrpSpPr>
          <p:cNvPr id="6" name="Group 5"/>
          <p:cNvGrpSpPr/>
          <p:nvPr/>
        </p:nvGrpSpPr>
        <p:grpSpPr>
          <a:xfrm>
            <a:off x="5029200" y="2209800"/>
            <a:ext cx="4114800" cy="4114800"/>
            <a:chOff x="4876800" y="2514600"/>
            <a:chExt cx="4114800" cy="4114800"/>
          </a:xfrm>
        </p:grpSpPr>
        <p:pic>
          <p:nvPicPr>
            <p:cNvPr id="7" name="Picture 10" descr="http://pranimalhealth.com/Lisa%20pictures/products/CVAC/cvac5.jpg"/>
            <p:cNvPicPr>
              <a:picLocks noChangeAspect="1" noChangeArrowheads="1"/>
            </p:cNvPicPr>
            <p:nvPr/>
          </p:nvPicPr>
          <p:blipFill>
            <a:blip r:embed="rId4" cstate="screen"/>
            <a:srcRect/>
            <a:stretch>
              <a:fillRect/>
            </a:stretch>
          </p:blipFill>
          <p:spPr bwMode="auto">
            <a:xfrm>
              <a:off x="6858000" y="2514600"/>
              <a:ext cx="1917669" cy="1295400"/>
            </a:xfrm>
            <a:prstGeom prst="rect">
              <a:avLst/>
            </a:prstGeom>
            <a:noFill/>
          </p:spPr>
        </p:pic>
        <p:pic>
          <p:nvPicPr>
            <p:cNvPr id="8" name="Picture 12" descr="http://pranimalhealth.com/Lisa%20pictures/products/CVAC/cvac3.jpg"/>
            <p:cNvPicPr>
              <a:picLocks noChangeAspect="1" noChangeArrowheads="1"/>
            </p:cNvPicPr>
            <p:nvPr/>
          </p:nvPicPr>
          <p:blipFill>
            <a:blip r:embed="rId5" cstate="screen"/>
            <a:srcRect/>
            <a:stretch>
              <a:fillRect/>
            </a:stretch>
          </p:blipFill>
          <p:spPr bwMode="auto">
            <a:xfrm>
              <a:off x="5105400" y="2514600"/>
              <a:ext cx="1295400" cy="1658112"/>
            </a:xfrm>
            <a:prstGeom prst="rect">
              <a:avLst/>
            </a:prstGeom>
            <a:noFill/>
          </p:spPr>
        </p:pic>
        <p:pic>
          <p:nvPicPr>
            <p:cNvPr id="9" name="Picture 14" descr="http://pranimalhealth.com/Lisa%20pictures/products/CVAC/cvac9.jpg"/>
            <p:cNvPicPr>
              <a:picLocks noChangeAspect="1" noChangeArrowheads="1"/>
            </p:cNvPicPr>
            <p:nvPr/>
          </p:nvPicPr>
          <p:blipFill>
            <a:blip r:embed="rId6" cstate="screen"/>
            <a:srcRect/>
            <a:stretch>
              <a:fillRect/>
            </a:stretch>
          </p:blipFill>
          <p:spPr bwMode="auto">
            <a:xfrm>
              <a:off x="6477000" y="4038600"/>
              <a:ext cx="838200" cy="1571625"/>
            </a:xfrm>
            <a:prstGeom prst="rect">
              <a:avLst/>
            </a:prstGeom>
            <a:noFill/>
          </p:spPr>
        </p:pic>
        <p:pic>
          <p:nvPicPr>
            <p:cNvPr id="10" name="Picture 16" descr="http://pranimalhealth.com/Lisa%20pictures/products/CVAC/cvac11.jpg"/>
            <p:cNvPicPr>
              <a:picLocks noChangeAspect="1" noChangeArrowheads="1"/>
            </p:cNvPicPr>
            <p:nvPr/>
          </p:nvPicPr>
          <p:blipFill>
            <a:blip r:embed="rId7" cstate="screen"/>
            <a:srcRect/>
            <a:stretch>
              <a:fillRect/>
            </a:stretch>
          </p:blipFill>
          <p:spPr bwMode="auto">
            <a:xfrm>
              <a:off x="7467600" y="4038600"/>
              <a:ext cx="1524000" cy="1796142"/>
            </a:xfrm>
            <a:prstGeom prst="rect">
              <a:avLst/>
            </a:prstGeom>
            <a:noFill/>
          </p:spPr>
        </p:pic>
        <p:pic>
          <p:nvPicPr>
            <p:cNvPr id="11" name="Picture 4" descr="http://pranimalhealth.com/Lisa%20pictures/products/CVAC/cvac6.jpg"/>
            <p:cNvPicPr>
              <a:picLocks noChangeAspect="1" noChangeArrowheads="1"/>
            </p:cNvPicPr>
            <p:nvPr/>
          </p:nvPicPr>
          <p:blipFill>
            <a:blip r:embed="rId8" cstate="screen"/>
            <a:srcRect/>
            <a:stretch>
              <a:fillRect/>
            </a:stretch>
          </p:blipFill>
          <p:spPr bwMode="auto">
            <a:xfrm>
              <a:off x="4876800" y="5410200"/>
              <a:ext cx="1524000" cy="1219200"/>
            </a:xfrm>
            <a:prstGeom prst="rect">
              <a:avLst/>
            </a:prstGeom>
            <a:noFill/>
          </p:spPr>
        </p:pic>
      </p:grpSp>
      <p:pic>
        <p:nvPicPr>
          <p:cNvPr id="12" name="Recorded Sound 35">
            <a:hlinkClick r:id="" action="ppaction://media"/>
          </p:cNvPr>
          <p:cNvPicPr>
            <a:picLocks noRot="1" noChangeAspect="1"/>
          </p:cNvPicPr>
          <p:nvPr>
            <a:wavAudioFile r:embed="rId1" name="Recorded Sound 35"/>
          </p:nvPr>
        </p:nvPicPr>
        <p:blipFill>
          <a:blip r:embed="rId9"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4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lstStyle/>
          <a:p>
            <a:r>
              <a:rPr lang="en-US" dirty="0" smtClean="0"/>
              <a:t>Vaccine Handling</a:t>
            </a:r>
            <a:endParaRPr lang="en-US" dirty="0"/>
          </a:p>
        </p:txBody>
      </p:sp>
      <p:sp>
        <p:nvSpPr>
          <p:cNvPr id="3" name="Text Placeholder 2"/>
          <p:cNvSpPr>
            <a:spLocks noGrp="1"/>
          </p:cNvSpPr>
          <p:nvPr>
            <p:ph type="body" idx="1"/>
          </p:nvPr>
        </p:nvSpPr>
        <p:spPr>
          <a:xfrm>
            <a:off x="381000" y="1447800"/>
            <a:ext cx="4040188" cy="639762"/>
          </a:xfrm>
        </p:spPr>
        <p:txBody>
          <a:bodyPr/>
          <a:lstStyle/>
          <a:p>
            <a:r>
              <a:rPr lang="en-US" dirty="0" smtClean="0"/>
              <a:t>Note the expiration date</a:t>
            </a:r>
          </a:p>
        </p:txBody>
      </p:sp>
      <p:sp>
        <p:nvSpPr>
          <p:cNvPr id="5" name="Text Placeholder 4"/>
          <p:cNvSpPr>
            <a:spLocks noGrp="1"/>
          </p:cNvSpPr>
          <p:nvPr>
            <p:ph type="body" sz="quarter" idx="3"/>
          </p:nvPr>
        </p:nvSpPr>
        <p:spPr>
          <a:xfrm>
            <a:off x="4645025" y="1371600"/>
            <a:ext cx="4041775" cy="715962"/>
          </a:xfrm>
        </p:spPr>
        <p:txBody>
          <a:bodyPr/>
          <a:lstStyle/>
          <a:p>
            <a:pPr algn="ctr"/>
            <a:r>
              <a:rPr lang="en-US" dirty="0" smtClean="0"/>
              <a:t>Store according to directions</a:t>
            </a:r>
            <a:endParaRPr lang="en-US" dirty="0"/>
          </a:p>
        </p:txBody>
      </p:sp>
      <p:pic>
        <p:nvPicPr>
          <p:cNvPr id="7" name="Content Placeholder 6" descr="i-phone04192010 012.JPG"/>
          <p:cNvPicPr>
            <a:picLocks noGrp="1" noChangeAspect="1"/>
          </p:cNvPicPr>
          <p:nvPr>
            <p:ph sz="quarter" idx="4"/>
          </p:nvPr>
        </p:nvPicPr>
        <p:blipFill>
          <a:blip r:embed="rId4" cstate="screen"/>
          <a:stretch>
            <a:fillRect/>
          </a:stretch>
        </p:blipFill>
        <p:spPr>
          <a:xfrm>
            <a:off x="5339755" y="2174875"/>
            <a:ext cx="2889845" cy="3853127"/>
          </a:xfrm>
        </p:spPr>
      </p:pic>
      <p:pic>
        <p:nvPicPr>
          <p:cNvPr id="9" name="Picture 7"/>
          <p:cNvPicPr>
            <a:picLocks noChangeAspect="1" noChangeArrowheads="1"/>
          </p:cNvPicPr>
          <p:nvPr/>
        </p:nvPicPr>
        <p:blipFill>
          <a:blip r:embed="rId5" cstate="screen"/>
          <a:srcRect/>
          <a:stretch>
            <a:fillRect/>
          </a:stretch>
        </p:blipFill>
        <p:spPr bwMode="auto">
          <a:xfrm>
            <a:off x="304800" y="2209800"/>
            <a:ext cx="1930400" cy="1371600"/>
          </a:xfrm>
          <a:prstGeom prst="rect">
            <a:avLst/>
          </a:prstGeom>
          <a:noFill/>
          <a:ln w="9525">
            <a:noFill/>
            <a:miter lim="800000"/>
            <a:headEnd/>
            <a:tailEnd/>
          </a:ln>
        </p:spPr>
      </p:pic>
      <p:pic>
        <p:nvPicPr>
          <p:cNvPr id="10" name="Picture 8"/>
          <p:cNvPicPr>
            <a:picLocks noChangeAspect="1" noChangeArrowheads="1"/>
          </p:cNvPicPr>
          <p:nvPr/>
        </p:nvPicPr>
        <p:blipFill>
          <a:blip r:embed="rId6" cstate="screen"/>
          <a:srcRect/>
          <a:stretch>
            <a:fillRect/>
          </a:stretch>
        </p:blipFill>
        <p:spPr bwMode="auto">
          <a:xfrm>
            <a:off x="2362200" y="3429000"/>
            <a:ext cx="2455333" cy="2209800"/>
          </a:xfrm>
          <a:prstGeom prst="rect">
            <a:avLst/>
          </a:prstGeom>
          <a:noFill/>
          <a:ln w="9525">
            <a:noFill/>
            <a:miter lim="800000"/>
            <a:headEnd/>
            <a:tailEnd/>
          </a:ln>
        </p:spPr>
      </p:pic>
      <p:pic>
        <p:nvPicPr>
          <p:cNvPr id="11" name="Picture 10"/>
          <p:cNvPicPr>
            <a:picLocks noChangeAspect="1" noChangeArrowheads="1"/>
          </p:cNvPicPr>
          <p:nvPr/>
        </p:nvPicPr>
        <p:blipFill>
          <a:blip r:embed="rId7" cstate="screen"/>
          <a:srcRect/>
          <a:stretch>
            <a:fillRect/>
          </a:stretch>
        </p:blipFill>
        <p:spPr bwMode="auto">
          <a:xfrm>
            <a:off x="304800" y="3657600"/>
            <a:ext cx="1828800" cy="1801340"/>
          </a:xfrm>
          <a:prstGeom prst="rect">
            <a:avLst/>
          </a:prstGeom>
          <a:noFill/>
          <a:ln w="9525">
            <a:noFill/>
            <a:miter lim="800000"/>
            <a:headEnd/>
            <a:tailEnd/>
          </a:ln>
        </p:spPr>
      </p:pic>
      <p:pic>
        <p:nvPicPr>
          <p:cNvPr id="12" name="Recorded Sound 36">
            <a:hlinkClick r:id="" action="ppaction://media"/>
          </p:cNvPr>
          <p:cNvPicPr>
            <a:picLocks noRot="1" noChangeAspect="1"/>
          </p:cNvPicPr>
          <p:nvPr>
            <a:wavAudioFile r:embed="rId1" name="Recorded Sound 36"/>
          </p:nvPr>
        </p:nvPicPr>
        <p:blipFill>
          <a:blip r:embed="rId8"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0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143000"/>
          </a:xfrm>
        </p:spPr>
        <p:txBody>
          <a:bodyPr/>
          <a:lstStyle/>
          <a:p>
            <a:r>
              <a:rPr lang="en-US" dirty="0" smtClean="0"/>
              <a:t>Don’t Leave Vaccine on </a:t>
            </a:r>
            <a:br>
              <a:rPr lang="en-US" dirty="0" smtClean="0"/>
            </a:br>
            <a:r>
              <a:rPr lang="en-US" dirty="0" smtClean="0"/>
              <a:t>Dash of Truck</a:t>
            </a:r>
            <a:endParaRPr lang="en-US" dirty="0"/>
          </a:p>
        </p:txBody>
      </p:sp>
      <p:pic>
        <p:nvPicPr>
          <p:cNvPr id="10" name="Picture 2" descr="C:\Documents and Settings\rbruno\My Documents\Ralph_Bruno\PicturesRB\Dairy_Pictures\TX_Dairies\Caproc_Dairy\IMG_3554.JPG"/>
          <p:cNvPicPr>
            <a:picLocks noChangeAspect="1" noChangeArrowheads="1"/>
          </p:cNvPicPr>
          <p:nvPr/>
        </p:nvPicPr>
        <p:blipFill>
          <a:blip r:embed="rId4" cstate="screen"/>
          <a:srcRect/>
          <a:stretch>
            <a:fillRect/>
          </a:stretch>
        </p:blipFill>
        <p:spPr bwMode="auto">
          <a:xfrm>
            <a:off x="1320727" y="1676400"/>
            <a:ext cx="6146873" cy="4114800"/>
          </a:xfrm>
          <a:prstGeom prst="rect">
            <a:avLst/>
          </a:prstGeom>
          <a:noFill/>
        </p:spPr>
      </p:pic>
      <p:sp>
        <p:nvSpPr>
          <p:cNvPr id="11" name="&quot;No&quot; Symbol 10"/>
          <p:cNvSpPr/>
          <p:nvPr/>
        </p:nvSpPr>
        <p:spPr bwMode="auto">
          <a:xfrm>
            <a:off x="2438400" y="1905000"/>
            <a:ext cx="3276600" cy="2895600"/>
          </a:xfrm>
          <a:prstGeom prst="noSmoking">
            <a:avLst/>
          </a:prstGeom>
          <a:solidFill>
            <a:srgbClr val="FF0000">
              <a:alpha val="62000"/>
            </a:srgbClr>
          </a:solidFill>
          <a:ln w="9525" cap="flat" cmpd="sng" algn="ctr">
            <a:solidFill>
              <a:schemeClr val="tx1"/>
            </a:solidFill>
            <a:prstDash val="solid"/>
            <a:round/>
            <a:headEnd type="none" w="med" len="med"/>
            <a:tailEnd type="none" w="med" len="med"/>
          </a:ln>
          <a:effectLst/>
        </p:spPr>
        <p:txBody>
          <a:bodyPr wrap="none"/>
          <a:lstStyle/>
          <a:p>
            <a:pPr>
              <a:defRPr/>
            </a:pPr>
            <a:endParaRPr lang="en-US"/>
          </a:p>
        </p:txBody>
      </p:sp>
      <p:pic>
        <p:nvPicPr>
          <p:cNvPr id="5" name="Recorded Sound 37">
            <a:hlinkClick r:id="" action="ppaction://media"/>
          </p:cNvPr>
          <p:cNvPicPr>
            <a:picLocks noRot="1" noChangeAspect="1"/>
          </p:cNvPicPr>
          <p:nvPr>
            <a:wavAudioFile r:embed="rId1" name="Recorded Sound 37"/>
          </p:nvPr>
        </p:nvPicPr>
        <p:blipFill>
          <a:blip r:embed="rId5"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Administer Vaccine Correctly</a:t>
            </a:r>
            <a:endParaRPr lang="en-US" dirty="0"/>
          </a:p>
        </p:txBody>
      </p:sp>
      <p:sp>
        <p:nvSpPr>
          <p:cNvPr id="3" name="Content Placeholder 2"/>
          <p:cNvSpPr>
            <a:spLocks noGrp="1"/>
          </p:cNvSpPr>
          <p:nvPr>
            <p:ph sz="half" idx="1"/>
          </p:nvPr>
        </p:nvSpPr>
        <p:spPr>
          <a:xfrm>
            <a:off x="457200" y="2057400"/>
            <a:ext cx="4114800" cy="4114800"/>
          </a:xfrm>
        </p:spPr>
        <p:txBody>
          <a:bodyPr/>
          <a:lstStyle/>
          <a:p>
            <a:pPr>
              <a:spcBef>
                <a:spcPts val="1200"/>
              </a:spcBef>
              <a:spcAft>
                <a:spcPts val="1200"/>
              </a:spcAft>
            </a:pPr>
            <a:r>
              <a:rPr lang="en-US" sz="3600" dirty="0" smtClean="0"/>
              <a:t>Dose</a:t>
            </a:r>
          </a:p>
          <a:p>
            <a:pPr>
              <a:spcBef>
                <a:spcPts val="1200"/>
              </a:spcBef>
              <a:spcAft>
                <a:spcPts val="1200"/>
              </a:spcAft>
            </a:pPr>
            <a:r>
              <a:rPr lang="en-US" sz="3600" dirty="0" smtClean="0"/>
              <a:t>Route</a:t>
            </a:r>
          </a:p>
          <a:p>
            <a:pPr lvl="1">
              <a:spcBef>
                <a:spcPts val="1200"/>
              </a:spcBef>
              <a:spcAft>
                <a:spcPts val="1200"/>
              </a:spcAft>
            </a:pPr>
            <a:r>
              <a:rPr lang="en-US" sz="3200" dirty="0" smtClean="0"/>
              <a:t>IM</a:t>
            </a:r>
          </a:p>
          <a:p>
            <a:pPr lvl="1">
              <a:spcBef>
                <a:spcPts val="1200"/>
              </a:spcBef>
              <a:spcAft>
                <a:spcPts val="1200"/>
              </a:spcAft>
            </a:pPr>
            <a:r>
              <a:rPr lang="en-US" sz="3200" dirty="0" smtClean="0"/>
              <a:t>Subcutaneously</a:t>
            </a:r>
            <a:endParaRPr lang="en-US" sz="3200" dirty="0"/>
          </a:p>
        </p:txBody>
      </p:sp>
      <p:pic>
        <p:nvPicPr>
          <p:cNvPr id="6" name="Content Placeholder 3"/>
          <p:cNvPicPr>
            <a:picLocks noGrp="1" noChangeAspect="1" noChangeArrowheads="1"/>
          </p:cNvPicPr>
          <p:nvPr>
            <p:ph idx="1"/>
          </p:nvPr>
        </p:nvPicPr>
        <p:blipFill>
          <a:blip r:embed="rId4" cstate="screen"/>
          <a:srcRect/>
          <a:stretch>
            <a:fillRect/>
          </a:stretch>
        </p:blipFill>
        <p:spPr>
          <a:xfrm>
            <a:off x="4648200" y="2438400"/>
            <a:ext cx="4064001" cy="3048000"/>
          </a:xfrm>
          <a:prstGeom prst="rect">
            <a:avLst/>
          </a:prstGeom>
        </p:spPr>
      </p:pic>
      <p:pic>
        <p:nvPicPr>
          <p:cNvPr id="5" name="Recorded Sound 38">
            <a:hlinkClick r:id="" action="ppaction://media"/>
          </p:cNvPr>
          <p:cNvPicPr>
            <a:picLocks noRot="1" noChangeAspect="1"/>
          </p:cNvPicPr>
          <p:nvPr>
            <a:wavAudioFile r:embed="rId1" name="Recorded Sound 38"/>
          </p:nvPr>
        </p:nvPicPr>
        <p:blipFill>
          <a:blip r:embed="rId5"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828800"/>
          </a:xfrm>
        </p:spPr>
        <p:txBody>
          <a:bodyPr/>
          <a:lstStyle/>
          <a:p>
            <a:r>
              <a:rPr lang="en-US" dirty="0" smtClean="0"/>
              <a:t>Properly Dispose of Needles and Discard Unused Vaccine at End of Day</a:t>
            </a:r>
            <a:endParaRPr lang="en-US" dirty="0"/>
          </a:p>
        </p:txBody>
      </p:sp>
      <p:sp>
        <p:nvSpPr>
          <p:cNvPr id="3" name="Content Placeholder 2"/>
          <p:cNvSpPr>
            <a:spLocks noGrp="1"/>
          </p:cNvSpPr>
          <p:nvPr>
            <p:ph sz="half" idx="1"/>
          </p:nvPr>
        </p:nvSpPr>
        <p:spPr>
          <a:xfrm>
            <a:off x="228600" y="2209800"/>
            <a:ext cx="4572000" cy="3657600"/>
          </a:xfrm>
        </p:spPr>
        <p:txBody>
          <a:bodyPr/>
          <a:lstStyle/>
          <a:p>
            <a:pPr>
              <a:spcBef>
                <a:spcPts val="1200"/>
              </a:spcBef>
              <a:spcAft>
                <a:spcPts val="1200"/>
              </a:spcAft>
            </a:pPr>
            <a:r>
              <a:rPr lang="en-US" sz="3200" dirty="0" smtClean="0"/>
              <a:t>Once opened vaccines need to be used immediately</a:t>
            </a:r>
          </a:p>
          <a:p>
            <a:pPr>
              <a:spcBef>
                <a:spcPts val="1200"/>
              </a:spcBef>
              <a:spcAft>
                <a:spcPts val="1200"/>
              </a:spcAft>
            </a:pPr>
            <a:r>
              <a:rPr lang="en-US" sz="3200" dirty="0" smtClean="0"/>
              <a:t>Put needles in a puncture-proof container</a:t>
            </a:r>
          </a:p>
          <a:p>
            <a:pPr>
              <a:spcBef>
                <a:spcPts val="1200"/>
              </a:spcBef>
              <a:spcAft>
                <a:spcPts val="1200"/>
              </a:spcAft>
              <a:buNone/>
            </a:pPr>
            <a:endParaRPr lang="en-US" sz="3200" dirty="0"/>
          </a:p>
        </p:txBody>
      </p:sp>
      <p:grpSp>
        <p:nvGrpSpPr>
          <p:cNvPr id="6" name="Group 5"/>
          <p:cNvGrpSpPr/>
          <p:nvPr/>
        </p:nvGrpSpPr>
        <p:grpSpPr>
          <a:xfrm>
            <a:off x="4267200" y="2667000"/>
            <a:ext cx="4670258" cy="4191000"/>
            <a:chOff x="4267200" y="2667000"/>
            <a:chExt cx="4670258" cy="4191000"/>
          </a:xfrm>
        </p:grpSpPr>
        <p:pic>
          <p:nvPicPr>
            <p:cNvPr id="7" name="Picture 5"/>
            <p:cNvPicPr>
              <a:picLocks noChangeAspect="1" noChangeArrowheads="1"/>
            </p:cNvPicPr>
            <p:nvPr/>
          </p:nvPicPr>
          <p:blipFill>
            <a:blip r:embed="rId4" cstate="screen"/>
            <a:srcRect/>
            <a:stretch>
              <a:fillRect/>
            </a:stretch>
          </p:blipFill>
          <p:spPr bwMode="auto">
            <a:xfrm>
              <a:off x="4953000" y="2667000"/>
              <a:ext cx="3984458" cy="1979208"/>
            </a:xfrm>
            <a:prstGeom prst="rect">
              <a:avLst/>
            </a:prstGeom>
            <a:noFill/>
            <a:ln w="9525">
              <a:noFill/>
              <a:miter lim="800000"/>
              <a:headEnd/>
              <a:tailEnd/>
            </a:ln>
          </p:spPr>
        </p:pic>
        <p:pic>
          <p:nvPicPr>
            <p:cNvPr id="8" name="Picture 7"/>
            <p:cNvPicPr>
              <a:picLocks noChangeAspect="1" noChangeArrowheads="1"/>
            </p:cNvPicPr>
            <p:nvPr/>
          </p:nvPicPr>
          <p:blipFill>
            <a:blip r:embed="rId5" cstate="screen"/>
            <a:srcRect/>
            <a:stretch>
              <a:fillRect/>
            </a:stretch>
          </p:blipFill>
          <p:spPr bwMode="auto">
            <a:xfrm>
              <a:off x="4267200" y="4819650"/>
              <a:ext cx="2143125" cy="2038350"/>
            </a:xfrm>
            <a:prstGeom prst="rect">
              <a:avLst/>
            </a:prstGeom>
            <a:noFill/>
            <a:ln w="9525">
              <a:noFill/>
              <a:miter lim="800000"/>
              <a:headEnd/>
              <a:tailEnd/>
            </a:ln>
          </p:spPr>
        </p:pic>
      </p:grpSp>
      <p:pic>
        <p:nvPicPr>
          <p:cNvPr id="9" name="Recorded Sound 39">
            <a:hlinkClick r:id="" action="ppaction://media"/>
          </p:cNvPr>
          <p:cNvPicPr>
            <a:picLocks noRot="1" noChangeAspect="1"/>
          </p:cNvPicPr>
          <p:nvPr>
            <a:wavAudioFile r:embed="rId1" name="Recorded Sound 39"/>
          </p:nvPr>
        </p:nvPicPr>
        <p:blipFill>
          <a:blip r:embed="rId6"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dirty="0" smtClean="0"/>
              <a:t>How Does Disease Spread?</a:t>
            </a:r>
          </a:p>
        </p:txBody>
      </p:sp>
      <p:sp>
        <p:nvSpPr>
          <p:cNvPr id="14340" name="Content Placeholder 3"/>
          <p:cNvSpPr>
            <a:spLocks noGrp="1"/>
          </p:cNvSpPr>
          <p:nvPr>
            <p:ph sz="half" idx="2"/>
          </p:nvPr>
        </p:nvSpPr>
        <p:spPr>
          <a:xfrm>
            <a:off x="4800600" y="1981200"/>
            <a:ext cx="3810000" cy="4114800"/>
          </a:xfrm>
        </p:spPr>
        <p:txBody>
          <a:bodyPr/>
          <a:lstStyle/>
          <a:p>
            <a:pPr eaLnBrk="1" hangingPunct="1"/>
            <a:r>
              <a:rPr lang="en-US" dirty="0" smtClean="0"/>
              <a:t>Directly</a:t>
            </a:r>
          </a:p>
          <a:p>
            <a:pPr lvl="1" eaLnBrk="1" hangingPunct="1"/>
            <a:r>
              <a:rPr lang="en-US" dirty="0" smtClean="0"/>
              <a:t>Animal to animal</a:t>
            </a:r>
          </a:p>
          <a:p>
            <a:pPr eaLnBrk="1" hangingPunct="1"/>
            <a:r>
              <a:rPr lang="en-US" dirty="0" smtClean="0"/>
              <a:t>Indirectly</a:t>
            </a:r>
          </a:p>
          <a:p>
            <a:pPr lvl="1" eaLnBrk="1" hangingPunct="1"/>
            <a:r>
              <a:rPr lang="en-US" dirty="0" smtClean="0"/>
              <a:t>Contact with equipment or objects contaminated with  a disease-causing organism</a:t>
            </a:r>
          </a:p>
        </p:txBody>
      </p:sp>
      <p:pic>
        <p:nvPicPr>
          <p:cNvPr id="5" name="Picture 5" descr="C:\Documents and Settings\rbruno\My Documents\Ralph_Bruno\PicturesRB\Dairy_Pictures\Cow pics\cow-licksdog.jpg"/>
          <p:cNvPicPr>
            <a:picLocks noChangeAspect="1" noChangeArrowheads="1"/>
          </p:cNvPicPr>
          <p:nvPr/>
        </p:nvPicPr>
        <p:blipFill>
          <a:blip r:embed="rId4" cstate="screen"/>
          <a:srcRect/>
          <a:stretch>
            <a:fillRect/>
          </a:stretch>
        </p:blipFill>
        <p:spPr bwMode="auto">
          <a:xfrm>
            <a:off x="619125" y="1676400"/>
            <a:ext cx="3952875" cy="2362200"/>
          </a:xfrm>
          <a:prstGeom prst="rect">
            <a:avLst/>
          </a:prstGeom>
          <a:noFill/>
          <a:ln w="9525">
            <a:noFill/>
            <a:miter lim="800000"/>
            <a:headEnd/>
            <a:tailEnd/>
          </a:ln>
        </p:spPr>
      </p:pic>
      <p:pic>
        <p:nvPicPr>
          <p:cNvPr id="7" name="Picture 4" descr="2udder rear"/>
          <p:cNvPicPr>
            <a:picLocks noChangeAspect="1" noChangeArrowheads="1"/>
          </p:cNvPicPr>
          <p:nvPr/>
        </p:nvPicPr>
        <p:blipFill>
          <a:blip r:embed="rId5" cstate="screen"/>
          <a:srcRect/>
          <a:stretch>
            <a:fillRect/>
          </a:stretch>
        </p:blipFill>
        <p:spPr bwMode="auto">
          <a:xfrm>
            <a:off x="2500597" y="4107118"/>
            <a:ext cx="2985803" cy="2522282"/>
          </a:xfrm>
          <a:prstGeom prst="rect">
            <a:avLst/>
          </a:prstGeom>
          <a:noFill/>
        </p:spPr>
      </p:pic>
      <p:pic>
        <p:nvPicPr>
          <p:cNvPr id="6" name="Recorded Sound 4">
            <a:hlinkClick r:id="" action="ppaction://media"/>
          </p:cNvPr>
          <p:cNvPicPr>
            <a:picLocks noRot="1" noChangeAspect="1"/>
          </p:cNvPicPr>
          <p:nvPr>
            <a:wavAudioFile r:embed="rId1" name="Recorded Sound 4"/>
          </p:nvPr>
        </p:nvPicPr>
        <p:blipFill>
          <a:blip r:embed="rId6"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40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772400" cy="1143000"/>
          </a:xfrm>
        </p:spPr>
        <p:txBody>
          <a:bodyPr/>
          <a:lstStyle/>
          <a:p>
            <a:r>
              <a:rPr lang="en-US" dirty="0" smtClean="0"/>
              <a:t>Your Job… </a:t>
            </a:r>
            <a:br>
              <a:rPr lang="en-US" dirty="0" smtClean="0"/>
            </a:br>
            <a:r>
              <a:rPr lang="en-US" dirty="0" smtClean="0"/>
              <a:t>Identify Disease Early</a:t>
            </a:r>
            <a:endParaRPr lang="en-US" dirty="0"/>
          </a:p>
        </p:txBody>
      </p:sp>
      <p:sp>
        <p:nvSpPr>
          <p:cNvPr id="3" name="Content Placeholder 2"/>
          <p:cNvSpPr>
            <a:spLocks noGrp="1"/>
          </p:cNvSpPr>
          <p:nvPr>
            <p:ph sz="half" idx="1"/>
          </p:nvPr>
        </p:nvSpPr>
        <p:spPr>
          <a:xfrm>
            <a:off x="152400" y="2209800"/>
            <a:ext cx="4495800" cy="3581400"/>
          </a:xfrm>
        </p:spPr>
        <p:txBody>
          <a:bodyPr/>
          <a:lstStyle/>
          <a:p>
            <a:pPr>
              <a:spcBef>
                <a:spcPts val="1200"/>
              </a:spcBef>
              <a:spcAft>
                <a:spcPts val="1200"/>
              </a:spcAft>
            </a:pPr>
            <a:r>
              <a:rPr lang="en-US" sz="3200" dirty="0" smtClean="0"/>
              <a:t>Observe the animal’s where you work</a:t>
            </a:r>
          </a:p>
          <a:p>
            <a:pPr>
              <a:spcBef>
                <a:spcPts val="1200"/>
              </a:spcBef>
              <a:spcAft>
                <a:spcPts val="1200"/>
              </a:spcAft>
            </a:pPr>
            <a:r>
              <a:rPr lang="en-US" sz="3200" dirty="0" smtClean="0"/>
              <a:t>Report abnormal behavior or sick animals</a:t>
            </a:r>
            <a:endParaRPr lang="en-US" sz="3200" dirty="0"/>
          </a:p>
        </p:txBody>
      </p:sp>
      <p:pic>
        <p:nvPicPr>
          <p:cNvPr id="5" name="Content Placeholder 4" descr="IMG_0385.JPG"/>
          <p:cNvPicPr>
            <a:picLocks noGrp="1" noChangeAspect="1"/>
          </p:cNvPicPr>
          <p:nvPr>
            <p:ph sz="half" idx="2"/>
          </p:nvPr>
        </p:nvPicPr>
        <p:blipFill>
          <a:blip r:embed="rId4" cstate="screen"/>
          <a:stretch>
            <a:fillRect/>
          </a:stretch>
        </p:blipFill>
        <p:spPr>
          <a:xfrm>
            <a:off x="4724400" y="2209800"/>
            <a:ext cx="3810000" cy="2857500"/>
          </a:xfrm>
        </p:spPr>
      </p:pic>
      <p:pic>
        <p:nvPicPr>
          <p:cNvPr id="6" name="Recorded Sound 40">
            <a:hlinkClick r:id="" action="ppaction://media"/>
          </p:cNvPr>
          <p:cNvPicPr>
            <a:picLocks noRot="1" noChangeAspect="1"/>
          </p:cNvPicPr>
          <p:nvPr>
            <a:wavAudioFile r:embed="rId1" name="Recorded Sound 40"/>
          </p:nvPr>
        </p:nvPicPr>
        <p:blipFill>
          <a:blip r:embed="rId5"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ejordan\AppData\Local\Microsoft\Windows\Temporary Internet Files\Content.IE5\ES9VI1G2\MP900437265[1].jpg"/>
          <p:cNvPicPr>
            <a:picLocks noChangeAspect="1" noChangeArrowheads="1"/>
          </p:cNvPicPr>
          <p:nvPr/>
        </p:nvPicPr>
        <p:blipFill>
          <a:blip r:embed="rId4" cstate="email">
            <a:lum bright="-10000" contrast="-33000"/>
          </a:blip>
          <a:srcRect/>
          <a:stretch>
            <a:fillRect/>
          </a:stretch>
        </p:blipFill>
        <p:spPr bwMode="auto">
          <a:xfrm>
            <a:off x="1066800" y="512501"/>
            <a:ext cx="7086600" cy="5318324"/>
          </a:xfrm>
          <a:prstGeom prst="rect">
            <a:avLst/>
          </a:prstGeom>
          <a:noFill/>
        </p:spPr>
      </p:pic>
      <p:sp>
        <p:nvSpPr>
          <p:cNvPr id="2" name="Title 1"/>
          <p:cNvSpPr>
            <a:spLocks noGrp="1"/>
          </p:cNvSpPr>
          <p:nvPr>
            <p:ph type="title"/>
          </p:nvPr>
        </p:nvSpPr>
        <p:spPr/>
        <p:txBody>
          <a:bodyPr/>
          <a:lstStyle/>
          <a:p>
            <a:r>
              <a:rPr lang="en-US" dirty="0" smtClean="0"/>
              <a:t>Look Beyond </a:t>
            </a:r>
            <a:br>
              <a:rPr lang="en-US" dirty="0" smtClean="0"/>
            </a:br>
            <a:r>
              <a:rPr lang="en-US" dirty="0" smtClean="0"/>
              <a:t>Typical Symptoms</a:t>
            </a:r>
            <a:endParaRPr lang="en-US" dirty="0"/>
          </a:p>
        </p:txBody>
      </p:sp>
      <p:sp>
        <p:nvSpPr>
          <p:cNvPr id="4" name="Content Placeholder 3"/>
          <p:cNvSpPr>
            <a:spLocks noGrp="1"/>
          </p:cNvSpPr>
          <p:nvPr>
            <p:ph idx="1"/>
          </p:nvPr>
        </p:nvSpPr>
        <p:spPr>
          <a:xfrm>
            <a:off x="609600" y="1981200"/>
            <a:ext cx="8534400" cy="4114800"/>
          </a:xfrm>
        </p:spPr>
        <p:txBody>
          <a:bodyPr/>
          <a:lstStyle/>
          <a:p>
            <a:r>
              <a:rPr lang="en-US" dirty="0" smtClean="0"/>
              <a:t>International travel increases the potential to bring in foreign animal diseases.</a:t>
            </a:r>
          </a:p>
          <a:p>
            <a:pPr lvl="1"/>
            <a:r>
              <a:rPr lang="en-US" dirty="0" smtClean="0"/>
              <a:t>Example: Foot and Mouth Disease</a:t>
            </a:r>
          </a:p>
          <a:p>
            <a:r>
              <a:rPr lang="en-US" dirty="0" smtClean="0"/>
              <a:t>Early detection of any disease can prevent its spread and minimizes the impact on the herd.</a:t>
            </a:r>
            <a:endParaRPr lang="en-US" dirty="0"/>
          </a:p>
        </p:txBody>
      </p:sp>
      <p:pic>
        <p:nvPicPr>
          <p:cNvPr id="5" name="Recorded Sound 41">
            <a:hlinkClick r:id="" action="ppaction://media"/>
          </p:cNvPr>
          <p:cNvPicPr>
            <a:picLocks noRot="1" noChangeAspect="1"/>
          </p:cNvPicPr>
          <p:nvPr>
            <a:wavAudioFile r:embed="rId1" name="Recorded Sound 41"/>
          </p:nvPr>
        </p:nvPicPr>
        <p:blipFill>
          <a:blip r:embed="rId5"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7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772400" cy="1143000"/>
          </a:xfrm>
        </p:spPr>
        <p:txBody>
          <a:bodyPr/>
          <a:lstStyle/>
          <a:p>
            <a:r>
              <a:rPr lang="en-US" dirty="0" smtClean="0"/>
              <a:t>Foot and Mouth Disease</a:t>
            </a:r>
            <a:endParaRPr lang="en-US" dirty="0"/>
          </a:p>
        </p:txBody>
      </p:sp>
      <p:sp>
        <p:nvSpPr>
          <p:cNvPr id="3" name="Content Placeholder 2"/>
          <p:cNvSpPr>
            <a:spLocks noGrp="1"/>
          </p:cNvSpPr>
          <p:nvPr>
            <p:ph idx="1"/>
          </p:nvPr>
        </p:nvSpPr>
        <p:spPr>
          <a:xfrm>
            <a:off x="304800" y="1447800"/>
            <a:ext cx="5257800" cy="4114800"/>
          </a:xfrm>
        </p:spPr>
        <p:txBody>
          <a:bodyPr/>
          <a:lstStyle/>
          <a:p>
            <a:r>
              <a:rPr lang="en-US" dirty="0" smtClean="0"/>
              <a:t>Last reported cases in North America</a:t>
            </a:r>
          </a:p>
          <a:p>
            <a:pPr lvl="1"/>
            <a:r>
              <a:rPr lang="en-US" dirty="0" smtClean="0"/>
              <a:t>U.S., 1929</a:t>
            </a:r>
          </a:p>
          <a:p>
            <a:pPr lvl="1"/>
            <a:r>
              <a:rPr lang="en-US" dirty="0" smtClean="0"/>
              <a:t>Canada, 1952</a:t>
            </a:r>
          </a:p>
          <a:p>
            <a:pPr lvl="1"/>
            <a:r>
              <a:rPr lang="en-US" dirty="0" smtClean="0"/>
              <a:t>Mexico, 1954</a:t>
            </a:r>
          </a:p>
          <a:p>
            <a:r>
              <a:rPr lang="en-US" dirty="0" smtClean="0"/>
              <a:t>Must maintain vigilance to prevent reintroduction</a:t>
            </a:r>
          </a:p>
        </p:txBody>
      </p:sp>
      <p:sp>
        <p:nvSpPr>
          <p:cNvPr id="4" name="TextBox 3"/>
          <p:cNvSpPr txBox="1"/>
          <p:nvPr/>
        </p:nvSpPr>
        <p:spPr>
          <a:xfrm>
            <a:off x="3048000" y="5943600"/>
            <a:ext cx="3048000" cy="830997"/>
          </a:xfrm>
          <a:prstGeom prst="rect">
            <a:avLst/>
          </a:prstGeom>
          <a:noFill/>
        </p:spPr>
        <p:txBody>
          <a:bodyPr wrap="square" rtlCol="0">
            <a:spAutoFit/>
          </a:bodyPr>
          <a:lstStyle/>
          <a:p>
            <a:r>
              <a:rPr lang="en-US" dirty="0" smtClean="0">
                <a:solidFill>
                  <a:srgbClr val="FFFF99"/>
                </a:solidFill>
              </a:rPr>
              <a:t>ARS, 1969</a:t>
            </a:r>
          </a:p>
          <a:p>
            <a:r>
              <a:rPr lang="en-US" dirty="0" smtClean="0">
                <a:solidFill>
                  <a:srgbClr val="FFFF99"/>
                </a:solidFill>
              </a:rPr>
              <a:t>USDA-APHIS, 2007</a:t>
            </a:r>
            <a:endParaRPr lang="en-US" dirty="0">
              <a:solidFill>
                <a:srgbClr val="FFFF99"/>
              </a:solidFill>
            </a:endParaRPr>
          </a:p>
        </p:txBody>
      </p:sp>
      <p:pic>
        <p:nvPicPr>
          <p:cNvPr id="3074" name="Picture 2" descr="C:\Users\ejordan\AppData\Local\Microsoft\Windows\Temporary Internet Files\Content.IE5\ES9VI1G2\MP900262733[1].jpg"/>
          <p:cNvPicPr>
            <a:picLocks noChangeAspect="1" noChangeArrowheads="1"/>
          </p:cNvPicPr>
          <p:nvPr/>
        </p:nvPicPr>
        <p:blipFill>
          <a:blip r:embed="rId4" cstate="email"/>
          <a:srcRect/>
          <a:stretch>
            <a:fillRect/>
          </a:stretch>
        </p:blipFill>
        <p:spPr bwMode="auto">
          <a:xfrm>
            <a:off x="5334000" y="1752600"/>
            <a:ext cx="2286000" cy="2073536"/>
          </a:xfrm>
          <a:prstGeom prst="rect">
            <a:avLst/>
          </a:prstGeom>
          <a:noFill/>
        </p:spPr>
      </p:pic>
      <p:pic>
        <p:nvPicPr>
          <p:cNvPr id="6" name="Picture 5" descr="IMG_0332.JPG"/>
          <p:cNvPicPr>
            <a:picLocks noChangeAspect="1"/>
          </p:cNvPicPr>
          <p:nvPr/>
        </p:nvPicPr>
        <p:blipFill>
          <a:blip r:embed="rId5" cstate="email"/>
          <a:srcRect/>
          <a:stretch>
            <a:fillRect/>
          </a:stretch>
        </p:blipFill>
        <p:spPr>
          <a:xfrm>
            <a:off x="5257800" y="3810000"/>
            <a:ext cx="3962400" cy="2057400"/>
          </a:xfrm>
          <a:prstGeom prst="rect">
            <a:avLst/>
          </a:prstGeom>
        </p:spPr>
      </p:pic>
      <p:pic>
        <p:nvPicPr>
          <p:cNvPr id="7" name="Picture 3"/>
          <p:cNvPicPr>
            <a:picLocks noChangeAspect="1" noChangeArrowheads="1"/>
          </p:cNvPicPr>
          <p:nvPr/>
        </p:nvPicPr>
        <p:blipFill>
          <a:blip r:embed="rId6" cstate="email"/>
          <a:srcRect/>
          <a:stretch>
            <a:fillRect/>
          </a:stretch>
        </p:blipFill>
        <p:spPr bwMode="auto">
          <a:xfrm>
            <a:off x="7602954" y="1371600"/>
            <a:ext cx="1541046" cy="2448506"/>
          </a:xfrm>
          <a:prstGeom prst="rect">
            <a:avLst/>
          </a:prstGeom>
          <a:noFill/>
          <a:ln w="9525">
            <a:noFill/>
            <a:miter lim="800000"/>
            <a:headEnd/>
            <a:tailEnd/>
          </a:ln>
        </p:spPr>
      </p:pic>
      <p:pic>
        <p:nvPicPr>
          <p:cNvPr id="8" name="Recorded Sound 42">
            <a:hlinkClick r:id="" action="ppaction://media"/>
          </p:cNvPr>
          <p:cNvPicPr>
            <a:picLocks noRot="1" noChangeAspect="1"/>
          </p:cNvPicPr>
          <p:nvPr>
            <a:wavAudioFile r:embed="rId1" name="Recorded Sound 42"/>
          </p:nvPr>
        </p:nvPicPr>
        <p:blipFill>
          <a:blip r:embed="rId7"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22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305800" cy="914400"/>
          </a:xfrm>
        </p:spPr>
        <p:txBody>
          <a:bodyPr/>
          <a:lstStyle/>
          <a:p>
            <a:r>
              <a:rPr lang="en-US" dirty="0" smtClean="0"/>
              <a:t>Foot and Mouth Disease (FMD)</a:t>
            </a:r>
            <a:endParaRPr lang="en-US" dirty="0"/>
          </a:p>
        </p:txBody>
      </p:sp>
      <p:sp>
        <p:nvSpPr>
          <p:cNvPr id="3" name="Content Placeholder 2"/>
          <p:cNvSpPr>
            <a:spLocks noGrp="1"/>
          </p:cNvSpPr>
          <p:nvPr>
            <p:ph idx="1"/>
          </p:nvPr>
        </p:nvSpPr>
        <p:spPr>
          <a:xfrm>
            <a:off x="152400" y="1143000"/>
            <a:ext cx="5638800" cy="4724400"/>
          </a:xfrm>
        </p:spPr>
        <p:txBody>
          <a:bodyPr/>
          <a:lstStyle/>
          <a:p>
            <a:pPr>
              <a:spcBef>
                <a:spcPts val="1200"/>
              </a:spcBef>
              <a:spcAft>
                <a:spcPts val="600"/>
              </a:spcAft>
            </a:pPr>
            <a:r>
              <a:rPr lang="en-US" dirty="0" smtClean="0"/>
              <a:t>Impacts cows, sheep, pigs, deer and other cloven  footed animals</a:t>
            </a:r>
          </a:p>
          <a:p>
            <a:pPr>
              <a:spcBef>
                <a:spcPts val="1200"/>
              </a:spcBef>
              <a:spcAft>
                <a:spcPts val="600"/>
              </a:spcAft>
            </a:pPr>
            <a:r>
              <a:rPr lang="en-US" dirty="0" smtClean="0"/>
              <a:t>Very contagious virus</a:t>
            </a:r>
          </a:p>
          <a:p>
            <a:pPr>
              <a:spcBef>
                <a:spcPts val="1200"/>
              </a:spcBef>
              <a:spcAft>
                <a:spcPts val="600"/>
              </a:spcAft>
            </a:pPr>
            <a:r>
              <a:rPr lang="en-US" dirty="0" smtClean="0"/>
              <a:t>Fever and blister-like lesions on teats, tongue, lips, and between hooves</a:t>
            </a:r>
          </a:p>
          <a:p>
            <a:pPr>
              <a:spcBef>
                <a:spcPts val="1200"/>
              </a:spcBef>
              <a:spcAft>
                <a:spcPts val="600"/>
              </a:spcAft>
            </a:pPr>
            <a:r>
              <a:rPr lang="en-US" dirty="0" smtClean="0"/>
              <a:t>Lost milk production</a:t>
            </a:r>
          </a:p>
        </p:txBody>
      </p:sp>
      <p:sp>
        <p:nvSpPr>
          <p:cNvPr id="4" name="TextBox 3"/>
          <p:cNvSpPr txBox="1"/>
          <p:nvPr/>
        </p:nvSpPr>
        <p:spPr>
          <a:xfrm>
            <a:off x="3048000" y="5943600"/>
            <a:ext cx="3048000" cy="830997"/>
          </a:xfrm>
          <a:prstGeom prst="rect">
            <a:avLst/>
          </a:prstGeom>
          <a:noFill/>
        </p:spPr>
        <p:txBody>
          <a:bodyPr wrap="square" rtlCol="0">
            <a:spAutoFit/>
          </a:bodyPr>
          <a:lstStyle/>
          <a:p>
            <a:r>
              <a:rPr lang="en-US" dirty="0" smtClean="0">
                <a:solidFill>
                  <a:srgbClr val="FFFF99"/>
                </a:solidFill>
              </a:rPr>
              <a:t>ARS, 1969</a:t>
            </a:r>
          </a:p>
          <a:p>
            <a:r>
              <a:rPr lang="en-US" dirty="0" smtClean="0">
                <a:solidFill>
                  <a:srgbClr val="FFFF99"/>
                </a:solidFill>
              </a:rPr>
              <a:t>USDA-APHIS, 2007</a:t>
            </a:r>
            <a:endParaRPr lang="en-US" dirty="0">
              <a:solidFill>
                <a:srgbClr val="FFFF99"/>
              </a:solidFill>
            </a:endParaRPr>
          </a:p>
        </p:txBody>
      </p:sp>
      <p:pic>
        <p:nvPicPr>
          <p:cNvPr id="3074" name="Picture 2" descr="C:\Users\ejordan\AppData\Local\Microsoft\Windows\Temporary Internet Files\Content.IE5\ES9VI1G2\MP900262733[1].jpg"/>
          <p:cNvPicPr>
            <a:picLocks noChangeAspect="1" noChangeArrowheads="1"/>
          </p:cNvPicPr>
          <p:nvPr/>
        </p:nvPicPr>
        <p:blipFill>
          <a:blip r:embed="rId4" cstate="email"/>
          <a:srcRect/>
          <a:stretch>
            <a:fillRect/>
          </a:stretch>
        </p:blipFill>
        <p:spPr bwMode="auto">
          <a:xfrm>
            <a:off x="6172200" y="1371600"/>
            <a:ext cx="2590800" cy="2350008"/>
          </a:xfrm>
          <a:prstGeom prst="rect">
            <a:avLst/>
          </a:prstGeom>
          <a:noFill/>
        </p:spPr>
      </p:pic>
      <p:pic>
        <p:nvPicPr>
          <p:cNvPr id="7" name="Picture 2"/>
          <p:cNvPicPr>
            <a:picLocks noChangeAspect="1" noChangeArrowheads="1"/>
          </p:cNvPicPr>
          <p:nvPr/>
        </p:nvPicPr>
        <p:blipFill>
          <a:blip r:embed="rId5" cstate="email"/>
          <a:srcRect/>
          <a:stretch>
            <a:fillRect/>
          </a:stretch>
        </p:blipFill>
        <p:spPr bwMode="auto">
          <a:xfrm>
            <a:off x="6019800" y="3810000"/>
            <a:ext cx="2753957" cy="1828800"/>
          </a:xfrm>
          <a:prstGeom prst="rect">
            <a:avLst/>
          </a:prstGeom>
          <a:noFill/>
          <a:ln w="9525">
            <a:noFill/>
            <a:miter lim="800000"/>
            <a:headEnd/>
            <a:tailEnd/>
          </a:ln>
        </p:spPr>
      </p:pic>
      <p:pic>
        <p:nvPicPr>
          <p:cNvPr id="8" name="Recorded Sound 43">
            <a:hlinkClick r:id="" action="ppaction://media"/>
          </p:cNvPr>
          <p:cNvPicPr>
            <a:picLocks noRot="1" noChangeAspect="1"/>
          </p:cNvPicPr>
          <p:nvPr>
            <a:wavAudioFile r:embed="rId1" name="Recorded Sound 43"/>
          </p:nvPr>
        </p:nvPicPr>
        <p:blipFill>
          <a:blip r:embed="rId6"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5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Visually Evaluate</a:t>
            </a:r>
            <a:br>
              <a:rPr lang="en-US" dirty="0" smtClean="0"/>
            </a:br>
            <a:r>
              <a:rPr lang="en-US" dirty="0" smtClean="0"/>
              <a:t>Udder and Teats</a:t>
            </a:r>
            <a:endParaRPr lang="en-US" dirty="0"/>
          </a:p>
        </p:txBody>
      </p:sp>
      <p:sp>
        <p:nvSpPr>
          <p:cNvPr id="3" name="Text Placeholder 2"/>
          <p:cNvSpPr>
            <a:spLocks noGrp="1"/>
          </p:cNvSpPr>
          <p:nvPr>
            <p:ph type="body" idx="1"/>
          </p:nvPr>
        </p:nvSpPr>
        <p:spPr/>
        <p:txBody>
          <a:bodyPr/>
          <a:lstStyle/>
          <a:p>
            <a:r>
              <a:rPr lang="en-US" dirty="0" smtClean="0"/>
              <a:t>Does she have mastitis?</a:t>
            </a:r>
            <a:endParaRPr lang="en-US" dirty="0"/>
          </a:p>
        </p:txBody>
      </p:sp>
      <p:pic>
        <p:nvPicPr>
          <p:cNvPr id="9" name="Content Placeholder 8" descr="luteinj.JPG"/>
          <p:cNvPicPr>
            <a:picLocks noGrp="1" noChangeAspect="1"/>
          </p:cNvPicPr>
          <p:nvPr>
            <p:ph sz="half" idx="2"/>
          </p:nvPr>
        </p:nvPicPr>
        <p:blipFill>
          <a:blip r:embed="rId5" cstate="screen"/>
          <a:srcRect/>
          <a:stretch>
            <a:fillRect/>
          </a:stretch>
        </p:blipFill>
        <p:spPr>
          <a:xfrm>
            <a:off x="685800" y="2217420"/>
            <a:ext cx="3200400" cy="3040380"/>
          </a:xfrm>
        </p:spPr>
      </p:pic>
      <p:sp>
        <p:nvSpPr>
          <p:cNvPr id="5" name="Text Placeholder 4"/>
          <p:cNvSpPr>
            <a:spLocks noGrp="1"/>
          </p:cNvSpPr>
          <p:nvPr>
            <p:ph type="body" sz="quarter" idx="3"/>
          </p:nvPr>
        </p:nvSpPr>
        <p:spPr>
          <a:xfrm>
            <a:off x="4645025" y="1535113"/>
            <a:ext cx="4498975" cy="639762"/>
          </a:xfrm>
        </p:spPr>
        <p:txBody>
          <a:bodyPr/>
          <a:lstStyle/>
          <a:p>
            <a:r>
              <a:rPr lang="en-US" dirty="0" smtClean="0"/>
              <a:t>Are there unusual lesions? Report to vet/owner</a:t>
            </a:r>
            <a:endParaRPr lang="en-US" dirty="0"/>
          </a:p>
        </p:txBody>
      </p:sp>
      <p:pic>
        <p:nvPicPr>
          <p:cNvPr id="7" name="Picture 4" descr="FMD9"/>
          <p:cNvPicPr>
            <a:picLocks noGrp="1" noChangeAspect="1" noChangeArrowheads="1"/>
          </p:cNvPicPr>
          <p:nvPr>
            <p:ph sz="quarter" idx="4"/>
          </p:nvPr>
        </p:nvPicPr>
        <p:blipFill>
          <a:blip r:embed="rId6" cstate="screen"/>
          <a:srcRect/>
          <a:stretch>
            <a:fillRect/>
          </a:stretch>
        </p:blipFill>
        <p:spPr bwMode="auto">
          <a:xfrm>
            <a:off x="4800600" y="2174875"/>
            <a:ext cx="2651922" cy="3951288"/>
          </a:xfrm>
          <a:prstGeom prst="rect">
            <a:avLst/>
          </a:prstGeom>
          <a:noFill/>
        </p:spPr>
      </p:pic>
      <p:sp>
        <p:nvSpPr>
          <p:cNvPr id="8" name="TextBox 7"/>
          <p:cNvSpPr txBox="1"/>
          <p:nvPr/>
        </p:nvSpPr>
        <p:spPr>
          <a:xfrm>
            <a:off x="7620000" y="3810000"/>
            <a:ext cx="1370888" cy="369332"/>
          </a:xfrm>
          <a:prstGeom prst="rect">
            <a:avLst/>
          </a:prstGeom>
          <a:noFill/>
        </p:spPr>
        <p:txBody>
          <a:bodyPr wrap="none" rtlCol="0">
            <a:spAutoFit/>
          </a:bodyPr>
          <a:lstStyle/>
          <a:p>
            <a:r>
              <a:rPr lang="en-US" sz="1800" dirty="0" smtClean="0">
                <a:latin typeface="Comic Sans MS" pitchFamily="66" charset="0"/>
              </a:rPr>
              <a:t>FMD lesion</a:t>
            </a:r>
          </a:p>
        </p:txBody>
      </p:sp>
      <p:sp>
        <p:nvSpPr>
          <p:cNvPr id="10" name="TextBox 9"/>
          <p:cNvSpPr txBox="1">
            <a:spLocks noChangeArrowheads="1"/>
          </p:cNvSpPr>
          <p:nvPr/>
        </p:nvSpPr>
        <p:spPr bwMode="auto">
          <a:xfrm>
            <a:off x="7696200" y="5334000"/>
            <a:ext cx="1054100" cy="461963"/>
          </a:xfrm>
          <a:prstGeom prst="rect">
            <a:avLst/>
          </a:prstGeom>
          <a:noFill/>
          <a:ln w="9525">
            <a:noFill/>
            <a:miter lim="800000"/>
            <a:headEnd/>
            <a:tailEnd/>
          </a:ln>
        </p:spPr>
        <p:txBody>
          <a:bodyPr>
            <a:spAutoFit/>
          </a:bodyPr>
          <a:lstStyle/>
          <a:p>
            <a:r>
              <a:rPr lang="en-US" sz="1200" dirty="0">
                <a:latin typeface="Comic Sans MS" pitchFamily="66" charset="0"/>
              </a:rPr>
              <a:t>Courtesy of Dr. Moeller</a:t>
            </a:r>
          </a:p>
        </p:txBody>
      </p:sp>
      <p:pic>
        <p:nvPicPr>
          <p:cNvPr id="11" name="Recorded Sound">
            <a:hlinkClick r:id="" action="ppaction://media"/>
          </p:cNvPr>
          <p:cNvPicPr>
            <a:picLocks noRot="1" noChangeAspect="1"/>
          </p:cNvPicPr>
          <p:nvPr>
            <a:wavAudioFile r:embed="rId1" name="Recorded Sound"/>
          </p:nvPr>
        </p:nvPicPr>
        <p:blipFill>
          <a:blip r:embed="rId7" cstate="screen"/>
          <a:stretch>
            <a:fillRect/>
          </a:stretch>
        </p:blipFill>
        <p:spPr>
          <a:xfrm>
            <a:off x="4419600" y="3276600"/>
            <a:ext cx="304800" cy="304800"/>
          </a:xfrm>
          <a:prstGeom prst="rect">
            <a:avLst/>
          </a:prstGeom>
        </p:spPr>
      </p:pic>
      <p:pic>
        <p:nvPicPr>
          <p:cNvPr id="12" name="Recorded Sound 44">
            <a:hlinkClick r:id="" action="ppaction://media"/>
          </p:cNvPr>
          <p:cNvPicPr>
            <a:picLocks noRot="1" noChangeAspect="1"/>
          </p:cNvPicPr>
          <p:nvPr>
            <a:wavAudioFile r:embed="rId2" name="Recorded Sound 44"/>
          </p:nvPr>
        </p:nvPicPr>
        <p:blipFill>
          <a:blip r:embed="rId8"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2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showWhenStopped="0">
                <p:cTn id="8"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228600"/>
            <a:ext cx="8229600" cy="914400"/>
          </a:xfrm>
        </p:spPr>
        <p:txBody>
          <a:bodyPr/>
          <a:lstStyle/>
          <a:p>
            <a:pPr eaLnBrk="1" hangingPunct="1"/>
            <a:r>
              <a:rPr lang="en-US" dirty="0" smtClean="0"/>
              <a:t>When among Cattle – </a:t>
            </a:r>
            <a:br>
              <a:rPr lang="en-US" dirty="0" smtClean="0"/>
            </a:br>
            <a:r>
              <a:rPr lang="en-US" dirty="0" smtClean="0"/>
              <a:t>Check the Feet and Legs</a:t>
            </a:r>
          </a:p>
        </p:txBody>
      </p:sp>
      <p:sp>
        <p:nvSpPr>
          <p:cNvPr id="16387" name="Text Placeholder 2"/>
          <p:cNvSpPr>
            <a:spLocks noGrp="1"/>
          </p:cNvSpPr>
          <p:nvPr>
            <p:ph type="body" idx="1"/>
          </p:nvPr>
        </p:nvSpPr>
        <p:spPr>
          <a:xfrm>
            <a:off x="1219200" y="1447800"/>
            <a:ext cx="2743200" cy="563563"/>
          </a:xfrm>
        </p:spPr>
        <p:txBody>
          <a:bodyPr/>
          <a:lstStyle/>
          <a:p>
            <a:pPr algn="ctr" eaLnBrk="1" hangingPunct="1"/>
            <a:r>
              <a:rPr lang="en-US" b="0" dirty="0" smtClean="0"/>
              <a:t>Normal Stance</a:t>
            </a:r>
          </a:p>
        </p:txBody>
      </p:sp>
      <p:pic>
        <p:nvPicPr>
          <p:cNvPr id="16388" name="Content Placeholder 7" descr="IMG_0340.JPG"/>
          <p:cNvPicPr>
            <a:picLocks noGrp="1" noChangeAspect="1"/>
          </p:cNvPicPr>
          <p:nvPr>
            <p:ph sz="half" idx="2"/>
          </p:nvPr>
        </p:nvPicPr>
        <p:blipFill>
          <a:blip r:embed="rId4" cstate="screen"/>
          <a:srcRect/>
          <a:stretch>
            <a:fillRect/>
          </a:stretch>
        </p:blipFill>
        <p:spPr>
          <a:xfrm>
            <a:off x="685800" y="2133600"/>
            <a:ext cx="3733800" cy="3422650"/>
          </a:xfrm>
        </p:spPr>
      </p:pic>
      <p:sp>
        <p:nvSpPr>
          <p:cNvPr id="16389" name="Text Placeholder 4"/>
          <p:cNvSpPr>
            <a:spLocks noGrp="1"/>
          </p:cNvSpPr>
          <p:nvPr>
            <p:ph type="body" sz="quarter" idx="3"/>
          </p:nvPr>
        </p:nvSpPr>
        <p:spPr>
          <a:xfrm>
            <a:off x="4648200" y="1371600"/>
            <a:ext cx="3810000" cy="838200"/>
          </a:xfrm>
        </p:spPr>
        <p:txBody>
          <a:bodyPr/>
          <a:lstStyle/>
          <a:p>
            <a:pPr algn="ctr" eaLnBrk="1" hangingPunct="1"/>
            <a:r>
              <a:rPr lang="en-US" b="0" dirty="0" smtClean="0"/>
              <a:t>FMD Lesion</a:t>
            </a:r>
          </a:p>
          <a:p>
            <a:pPr algn="ctr" eaLnBrk="1" hangingPunct="1"/>
            <a:r>
              <a:rPr lang="en-US" b="0" dirty="0" smtClean="0"/>
              <a:t>Report to Owner/Vet </a:t>
            </a:r>
          </a:p>
        </p:txBody>
      </p:sp>
      <p:pic>
        <p:nvPicPr>
          <p:cNvPr id="16390" name="Picture 3" descr="FMD8"/>
          <p:cNvPicPr>
            <a:picLocks noGrp="1" noChangeAspect="1" noChangeArrowheads="1"/>
          </p:cNvPicPr>
          <p:nvPr>
            <p:ph sz="quarter" idx="4"/>
          </p:nvPr>
        </p:nvPicPr>
        <p:blipFill>
          <a:blip r:embed="rId5" cstate="screen"/>
          <a:srcRect/>
          <a:stretch>
            <a:fillRect/>
          </a:stretch>
        </p:blipFill>
        <p:spPr>
          <a:xfrm>
            <a:off x="5051425" y="2133600"/>
            <a:ext cx="2949575" cy="3570288"/>
          </a:xfrm>
        </p:spPr>
      </p:pic>
      <p:sp>
        <p:nvSpPr>
          <p:cNvPr id="16391" name="TextBox 9"/>
          <p:cNvSpPr txBox="1">
            <a:spLocks noChangeArrowheads="1"/>
          </p:cNvSpPr>
          <p:nvPr/>
        </p:nvSpPr>
        <p:spPr bwMode="auto">
          <a:xfrm>
            <a:off x="8013700" y="5181600"/>
            <a:ext cx="1054100" cy="461963"/>
          </a:xfrm>
          <a:prstGeom prst="rect">
            <a:avLst/>
          </a:prstGeom>
          <a:noFill/>
          <a:ln w="9525">
            <a:noFill/>
            <a:miter lim="800000"/>
            <a:headEnd/>
            <a:tailEnd/>
          </a:ln>
        </p:spPr>
        <p:txBody>
          <a:bodyPr>
            <a:spAutoFit/>
          </a:bodyPr>
          <a:lstStyle/>
          <a:p>
            <a:r>
              <a:rPr lang="en-US" sz="1200" dirty="0">
                <a:latin typeface="Comic Sans MS" pitchFamily="66" charset="0"/>
              </a:rPr>
              <a:t>Courtesy of Dr. Moeller</a:t>
            </a:r>
          </a:p>
        </p:txBody>
      </p:sp>
      <p:pic>
        <p:nvPicPr>
          <p:cNvPr id="8" name="Recorded Sound 45">
            <a:hlinkClick r:id="" action="ppaction://media"/>
          </p:cNvPr>
          <p:cNvPicPr>
            <a:picLocks noRot="1" noChangeAspect="1"/>
          </p:cNvPicPr>
          <p:nvPr>
            <a:wavAudioFile r:embed="rId1" name="Recorded Sound 45"/>
          </p:nvPr>
        </p:nvPicPr>
        <p:blipFill>
          <a:blip r:embed="rId6"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2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dirty="0" smtClean="0"/>
              <a:t>Identify Something Wrong</a:t>
            </a:r>
            <a:endParaRPr lang="en-US" dirty="0"/>
          </a:p>
        </p:txBody>
      </p:sp>
      <p:sp>
        <p:nvSpPr>
          <p:cNvPr id="3" name="Content Placeholder 2"/>
          <p:cNvSpPr>
            <a:spLocks noGrp="1"/>
          </p:cNvSpPr>
          <p:nvPr>
            <p:ph sz="half" idx="1"/>
          </p:nvPr>
        </p:nvSpPr>
        <p:spPr>
          <a:xfrm>
            <a:off x="152400" y="1447800"/>
            <a:ext cx="8763000" cy="685800"/>
          </a:xfrm>
        </p:spPr>
        <p:txBody>
          <a:bodyPr numCol="1"/>
          <a:lstStyle/>
          <a:p>
            <a:r>
              <a:rPr lang="en-US" sz="3200" dirty="0" smtClean="0"/>
              <a:t>FMD confused with several other diseases:</a:t>
            </a:r>
          </a:p>
        </p:txBody>
      </p:sp>
      <p:sp>
        <p:nvSpPr>
          <p:cNvPr id="4" name="Content Placeholder 3"/>
          <p:cNvSpPr>
            <a:spLocks noGrp="1"/>
          </p:cNvSpPr>
          <p:nvPr>
            <p:ph sz="half" idx="2"/>
          </p:nvPr>
        </p:nvSpPr>
        <p:spPr>
          <a:xfrm>
            <a:off x="457200" y="3352800"/>
            <a:ext cx="4572000" cy="1981200"/>
          </a:xfrm>
        </p:spPr>
        <p:txBody>
          <a:bodyPr/>
          <a:lstStyle/>
          <a:p>
            <a:r>
              <a:rPr lang="en-US" dirty="0" smtClean="0"/>
              <a:t>Don’t panic</a:t>
            </a:r>
          </a:p>
          <a:p>
            <a:r>
              <a:rPr lang="en-US" dirty="0" smtClean="0"/>
              <a:t>Tell owner/manager</a:t>
            </a:r>
          </a:p>
          <a:p>
            <a:r>
              <a:rPr lang="en-US" dirty="0" smtClean="0"/>
              <a:t>Let them diagnose </a:t>
            </a:r>
            <a:r>
              <a:rPr lang="en-US" dirty="0" smtClean="0">
                <a:solidFill>
                  <a:srgbClr val="FF0000"/>
                </a:solidFill>
              </a:rPr>
              <a:t>WHAT</a:t>
            </a:r>
            <a:r>
              <a:rPr lang="en-US" dirty="0" smtClean="0"/>
              <a:t> is the problem</a:t>
            </a:r>
          </a:p>
          <a:p>
            <a:endParaRPr lang="en-US" dirty="0"/>
          </a:p>
        </p:txBody>
      </p:sp>
      <p:pic>
        <p:nvPicPr>
          <p:cNvPr id="5" name="Picture 4" descr="P0001080.JPG"/>
          <p:cNvPicPr>
            <a:picLocks noChangeAspect="1"/>
          </p:cNvPicPr>
          <p:nvPr/>
        </p:nvPicPr>
        <p:blipFill>
          <a:blip r:embed="rId4" cstate="email"/>
          <a:srcRect/>
          <a:stretch>
            <a:fillRect/>
          </a:stretch>
        </p:blipFill>
        <p:spPr>
          <a:xfrm>
            <a:off x="5029200" y="3200400"/>
            <a:ext cx="3352800" cy="2646947"/>
          </a:xfrm>
          <a:prstGeom prst="rect">
            <a:avLst/>
          </a:prstGeom>
        </p:spPr>
      </p:pic>
      <p:sp>
        <p:nvSpPr>
          <p:cNvPr id="6" name="TextBox 5"/>
          <p:cNvSpPr txBox="1"/>
          <p:nvPr/>
        </p:nvSpPr>
        <p:spPr>
          <a:xfrm>
            <a:off x="457200" y="1981200"/>
            <a:ext cx="7924800" cy="990599"/>
          </a:xfrm>
          <a:prstGeom prst="rect">
            <a:avLst/>
          </a:prstGeom>
          <a:noFill/>
        </p:spPr>
        <p:txBody>
          <a:bodyPr wrap="square" numCol="2" rtlCol="0">
            <a:spAutoFit/>
          </a:bodyPr>
          <a:lstStyle/>
          <a:p>
            <a:pPr lvl="1">
              <a:buFont typeface="Wingdings" pitchFamily="2" charset="2"/>
              <a:buChar char="Ø"/>
            </a:pPr>
            <a:r>
              <a:rPr lang="en-US" sz="2800" dirty="0" smtClean="0"/>
              <a:t>Vesicular </a:t>
            </a:r>
            <a:r>
              <a:rPr lang="en-US" sz="2800" dirty="0" err="1" smtClean="0"/>
              <a:t>stomatitis</a:t>
            </a:r>
            <a:endParaRPr lang="en-US" sz="2800" dirty="0" smtClean="0"/>
          </a:p>
          <a:p>
            <a:pPr lvl="1">
              <a:buFont typeface="Wingdings" pitchFamily="2" charset="2"/>
              <a:buChar char="Ø"/>
            </a:pPr>
            <a:r>
              <a:rPr lang="en-US" sz="2800" dirty="0" smtClean="0"/>
              <a:t>Bluetongue</a:t>
            </a:r>
          </a:p>
          <a:p>
            <a:pPr lvl="1">
              <a:buFont typeface="Wingdings" pitchFamily="2" charset="2"/>
              <a:buChar char="Ø"/>
            </a:pPr>
            <a:r>
              <a:rPr lang="en-US" sz="2800" dirty="0" smtClean="0"/>
              <a:t>Bovine viral diarrhea</a:t>
            </a:r>
          </a:p>
          <a:p>
            <a:pPr lvl="1">
              <a:buFont typeface="Wingdings" pitchFamily="2" charset="2"/>
              <a:buChar char="Ø"/>
            </a:pPr>
            <a:r>
              <a:rPr lang="en-US" sz="2800" dirty="0" smtClean="0"/>
              <a:t>Foot rot</a:t>
            </a:r>
            <a:endParaRPr lang="en-US" sz="2800" dirty="0"/>
          </a:p>
        </p:txBody>
      </p:sp>
      <p:pic>
        <p:nvPicPr>
          <p:cNvPr id="7" name="Recorded Sound 46">
            <a:hlinkClick r:id="" action="ppaction://media"/>
          </p:cNvPr>
          <p:cNvPicPr>
            <a:picLocks noRot="1" noChangeAspect="1"/>
          </p:cNvPicPr>
          <p:nvPr>
            <a:wavAudioFile r:embed="rId1" name="Recorded Sound 46"/>
          </p:nvPr>
        </p:nvPicPr>
        <p:blipFill>
          <a:blip r:embed="rId5"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dirty="0" smtClean="0"/>
              <a:t>Your Job…</a:t>
            </a:r>
            <a:br>
              <a:rPr lang="en-US" dirty="0" smtClean="0"/>
            </a:br>
            <a:r>
              <a:rPr lang="en-US" dirty="0" smtClean="0"/>
              <a:t>Protect the Food Supply</a:t>
            </a:r>
            <a:endParaRPr lang="en-US" dirty="0"/>
          </a:p>
        </p:txBody>
      </p:sp>
      <p:sp>
        <p:nvSpPr>
          <p:cNvPr id="3" name="Content Placeholder 2"/>
          <p:cNvSpPr>
            <a:spLocks noGrp="1"/>
          </p:cNvSpPr>
          <p:nvPr>
            <p:ph sz="half" idx="1"/>
          </p:nvPr>
        </p:nvSpPr>
        <p:spPr>
          <a:xfrm>
            <a:off x="1447800" y="2438400"/>
            <a:ext cx="2895600" cy="2971800"/>
          </a:xfrm>
        </p:spPr>
        <p:txBody>
          <a:bodyPr/>
          <a:lstStyle/>
          <a:p>
            <a:pPr>
              <a:spcBef>
                <a:spcPts val="1200"/>
              </a:spcBef>
              <a:spcAft>
                <a:spcPts val="1200"/>
              </a:spcAft>
            </a:pPr>
            <a:r>
              <a:rPr lang="en-US" sz="3600" dirty="0" smtClean="0"/>
              <a:t>Quantity</a:t>
            </a:r>
          </a:p>
          <a:p>
            <a:pPr>
              <a:spcBef>
                <a:spcPts val="1200"/>
              </a:spcBef>
              <a:spcAft>
                <a:spcPts val="1200"/>
              </a:spcAft>
            </a:pPr>
            <a:r>
              <a:rPr lang="en-US" sz="3600" dirty="0" smtClean="0"/>
              <a:t>Quality</a:t>
            </a:r>
          </a:p>
          <a:p>
            <a:pPr>
              <a:spcBef>
                <a:spcPts val="1200"/>
              </a:spcBef>
              <a:spcAft>
                <a:spcPts val="1200"/>
              </a:spcAft>
            </a:pPr>
            <a:r>
              <a:rPr lang="en-US" sz="3600" dirty="0" smtClean="0"/>
              <a:t>Safety</a:t>
            </a:r>
            <a:endParaRPr lang="en-US" sz="3600" dirty="0"/>
          </a:p>
        </p:txBody>
      </p:sp>
      <p:pic>
        <p:nvPicPr>
          <p:cNvPr id="5" name="Content Placeholder 4" descr="Milker on Carousel.JPG"/>
          <p:cNvPicPr>
            <a:picLocks noGrp="1" noChangeAspect="1"/>
          </p:cNvPicPr>
          <p:nvPr>
            <p:ph sz="half" idx="2"/>
          </p:nvPr>
        </p:nvPicPr>
        <p:blipFill>
          <a:blip r:embed="rId4" cstate="screen"/>
          <a:srcRect/>
          <a:stretch>
            <a:fillRect/>
          </a:stretch>
        </p:blipFill>
        <p:spPr>
          <a:xfrm>
            <a:off x="5181600" y="1900646"/>
            <a:ext cx="3581400" cy="4195354"/>
          </a:xfrm>
        </p:spPr>
      </p:pic>
      <p:pic>
        <p:nvPicPr>
          <p:cNvPr id="6" name="Recorded Sound 47">
            <a:hlinkClick r:id="" action="ppaction://media"/>
          </p:cNvPr>
          <p:cNvPicPr>
            <a:picLocks noRot="1" noChangeAspect="1"/>
          </p:cNvPicPr>
          <p:nvPr>
            <a:wavAudioFile r:embed="rId1" name="Recorded Sound 47"/>
          </p:nvPr>
        </p:nvPicPr>
        <p:blipFill>
          <a:blip r:embed="rId5"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228600" y="274638"/>
            <a:ext cx="8763000" cy="1143000"/>
          </a:xfrm>
          <a:effectLst>
            <a:outerShdw dist="35921" dir="2700000" algn="ctr" rotWithShape="0">
              <a:srgbClr val="000000"/>
            </a:outerShdw>
          </a:effectLst>
        </p:spPr>
        <p:txBody>
          <a:bodyPr lIns="90488" tIns="44450" rIns="90488" bIns="44450"/>
          <a:lstStyle/>
          <a:p>
            <a:pPr eaLnBrk="1" hangingPunct="1">
              <a:defRPr/>
            </a:pPr>
            <a:r>
              <a:rPr lang="es-ES" dirty="0" smtClean="0">
                <a:latin typeface="Comic Sans MS" pitchFamily="66" charset="0"/>
              </a:rPr>
              <a:t>Record </a:t>
            </a:r>
            <a:r>
              <a:rPr lang="es-ES" dirty="0" err="1" smtClean="0">
                <a:latin typeface="Comic Sans MS" pitchFamily="66" charset="0"/>
              </a:rPr>
              <a:t>Problems</a:t>
            </a:r>
            <a:r>
              <a:rPr lang="es-ES" dirty="0" smtClean="0">
                <a:latin typeface="Comic Sans MS" pitchFamily="66" charset="0"/>
              </a:rPr>
              <a:t>, </a:t>
            </a:r>
            <a:r>
              <a:rPr lang="es-ES" dirty="0" err="1" smtClean="0">
                <a:latin typeface="Comic Sans MS" pitchFamily="66" charset="0"/>
              </a:rPr>
              <a:t>Disease</a:t>
            </a:r>
            <a:r>
              <a:rPr lang="es-ES" dirty="0" err="1" smtClean="0"/>
              <a:t>s</a:t>
            </a:r>
            <a:r>
              <a:rPr lang="es-ES" dirty="0" smtClean="0"/>
              <a:t>, and </a:t>
            </a:r>
            <a:r>
              <a:rPr lang="es-ES" dirty="0" err="1" smtClean="0"/>
              <a:t>Treatments</a:t>
            </a:r>
            <a:r>
              <a:rPr lang="es-ES" dirty="0" smtClean="0"/>
              <a:t> </a:t>
            </a:r>
            <a:r>
              <a:rPr lang="es-ES" dirty="0" err="1" smtClean="0"/>
              <a:t>for</a:t>
            </a:r>
            <a:r>
              <a:rPr lang="es-ES" dirty="0" smtClean="0"/>
              <a:t> </a:t>
            </a:r>
            <a:r>
              <a:rPr lang="es-ES" dirty="0" err="1" smtClean="0"/>
              <a:t>Each</a:t>
            </a:r>
            <a:r>
              <a:rPr lang="es-ES" dirty="0" smtClean="0"/>
              <a:t> </a:t>
            </a:r>
            <a:r>
              <a:rPr lang="es-ES" dirty="0" err="1" smtClean="0"/>
              <a:t>Cow</a:t>
            </a:r>
            <a:endParaRPr lang="es-ES" dirty="0" smtClean="0">
              <a:latin typeface="Comic Sans MS" pitchFamily="66" charset="0"/>
            </a:endParaRPr>
          </a:p>
        </p:txBody>
      </p:sp>
      <p:sp>
        <p:nvSpPr>
          <p:cNvPr id="116739" name="Rectangle 3"/>
          <p:cNvSpPr>
            <a:spLocks noGrp="1" noChangeArrowheads="1"/>
          </p:cNvSpPr>
          <p:nvPr>
            <p:ph type="body" idx="1"/>
          </p:nvPr>
        </p:nvSpPr>
        <p:spPr>
          <a:noFill/>
          <a:ln>
            <a:noFill/>
          </a:ln>
        </p:spPr>
        <p:txBody>
          <a:bodyPr lIns="92075" tIns="36512" rIns="92075" bIns="36512"/>
          <a:lstStyle/>
          <a:p>
            <a:pPr eaLnBrk="1" hangingPunct="1"/>
            <a:endParaRPr lang="es-ES" dirty="0" smtClean="0"/>
          </a:p>
          <a:p>
            <a:pPr eaLnBrk="1" hangingPunct="1"/>
            <a:endParaRPr lang="es-ES" dirty="0" smtClean="0"/>
          </a:p>
        </p:txBody>
      </p:sp>
      <p:pic>
        <p:nvPicPr>
          <p:cNvPr id="46084" name="Picture 4" descr="tempVeinedCow1"/>
          <p:cNvPicPr>
            <a:picLocks noChangeAspect="1" noChangeArrowheads="1"/>
          </p:cNvPicPr>
          <p:nvPr/>
        </p:nvPicPr>
        <p:blipFill>
          <a:blip r:embed="rId4" cstate="screen"/>
          <a:srcRect/>
          <a:stretch>
            <a:fillRect/>
          </a:stretch>
        </p:blipFill>
        <p:spPr bwMode="auto">
          <a:xfrm>
            <a:off x="5181600" y="1981200"/>
            <a:ext cx="3984544" cy="3657600"/>
          </a:xfrm>
          <a:prstGeom prst="rect">
            <a:avLst/>
          </a:prstGeom>
          <a:noFill/>
          <a:ln w="38100">
            <a:solidFill>
              <a:schemeClr val="bg2"/>
            </a:solidFill>
            <a:miter lim="800000"/>
            <a:headEnd/>
            <a:tailEnd/>
          </a:ln>
        </p:spPr>
      </p:pic>
      <p:sp>
        <p:nvSpPr>
          <p:cNvPr id="46085" name="Rectangle 5"/>
          <p:cNvSpPr>
            <a:spLocks noChangeArrowheads="1"/>
          </p:cNvSpPr>
          <p:nvPr/>
        </p:nvSpPr>
        <p:spPr bwMode="auto">
          <a:xfrm>
            <a:off x="381000" y="1600200"/>
            <a:ext cx="5029200" cy="4154984"/>
          </a:xfrm>
          <a:prstGeom prst="rect">
            <a:avLst/>
          </a:prstGeom>
          <a:noFill/>
          <a:ln w="12700">
            <a:noFill/>
            <a:miter lim="800000"/>
            <a:headEnd/>
            <a:tailEnd/>
          </a:ln>
        </p:spPr>
        <p:txBody>
          <a:bodyPr wrap="square" anchor="ctr">
            <a:spAutoFit/>
          </a:bodyPr>
          <a:lstStyle/>
          <a:p>
            <a:pPr eaLnBrk="0" hangingPunct="0">
              <a:buClr>
                <a:srgbClr val="FF0000"/>
              </a:buClr>
              <a:buFont typeface="Wingdings" pitchFamily="2" charset="2"/>
              <a:buChar char="v"/>
            </a:pPr>
            <a:r>
              <a:rPr lang="en-US" dirty="0" err="1" smtClean="0">
                <a:latin typeface="Comic Sans MS" pitchFamily="66" charset="0"/>
              </a:rPr>
              <a:t>Dystocia</a:t>
            </a:r>
            <a:r>
              <a:rPr lang="en-US" dirty="0" smtClean="0">
                <a:latin typeface="Comic Sans MS" pitchFamily="66" charset="0"/>
              </a:rPr>
              <a:t> or difficult calving</a:t>
            </a:r>
          </a:p>
          <a:p>
            <a:pPr eaLnBrk="0" hangingPunct="0">
              <a:buClr>
                <a:srgbClr val="FF0000"/>
              </a:buClr>
              <a:buFont typeface="Wingdings" pitchFamily="2" charset="2"/>
              <a:buChar char="v"/>
            </a:pPr>
            <a:r>
              <a:rPr lang="en-US" dirty="0" smtClean="0">
                <a:latin typeface="Comic Sans MS" pitchFamily="66" charset="0"/>
              </a:rPr>
              <a:t>Milk fever or </a:t>
            </a:r>
            <a:r>
              <a:rPr lang="en-US" dirty="0" err="1" smtClean="0">
                <a:latin typeface="Comic Sans MS" pitchFamily="66" charset="0"/>
              </a:rPr>
              <a:t>hypocalcemia</a:t>
            </a:r>
            <a:endParaRPr lang="en-US" dirty="0" smtClean="0">
              <a:latin typeface="Comic Sans MS" pitchFamily="66" charset="0"/>
            </a:endParaRPr>
          </a:p>
          <a:p>
            <a:pPr eaLnBrk="0" hangingPunct="0">
              <a:buClr>
                <a:srgbClr val="FF0000"/>
              </a:buClr>
              <a:buFont typeface="Wingdings" pitchFamily="2" charset="2"/>
              <a:buChar char="v"/>
            </a:pPr>
            <a:r>
              <a:rPr lang="en-US" dirty="0" err="1" smtClean="0">
                <a:latin typeface="Comic Sans MS" pitchFamily="66" charset="0"/>
              </a:rPr>
              <a:t>Metritis</a:t>
            </a:r>
            <a:r>
              <a:rPr lang="en-US" dirty="0" smtClean="0">
                <a:latin typeface="Comic Sans MS" pitchFamily="66" charset="0"/>
              </a:rPr>
              <a:t> </a:t>
            </a:r>
          </a:p>
          <a:p>
            <a:pPr eaLnBrk="0" hangingPunct="0">
              <a:buClr>
                <a:srgbClr val="FF0000"/>
              </a:buClr>
              <a:buFont typeface="Wingdings" pitchFamily="2" charset="2"/>
              <a:buChar char="v"/>
            </a:pPr>
            <a:r>
              <a:rPr lang="en-US" dirty="0" smtClean="0">
                <a:latin typeface="Comic Sans MS" pitchFamily="66" charset="0"/>
              </a:rPr>
              <a:t>Ketosis</a:t>
            </a:r>
          </a:p>
          <a:p>
            <a:pPr eaLnBrk="0" hangingPunct="0">
              <a:buClr>
                <a:srgbClr val="FF0000"/>
              </a:buClr>
              <a:buFont typeface="Wingdings" pitchFamily="2" charset="2"/>
              <a:buChar char="v"/>
            </a:pPr>
            <a:r>
              <a:rPr lang="en-US" dirty="0" smtClean="0">
                <a:latin typeface="Comic Sans MS" pitchFamily="66" charset="0"/>
              </a:rPr>
              <a:t>Retained fetal membranes or retained placenta or RP</a:t>
            </a:r>
          </a:p>
          <a:p>
            <a:pPr eaLnBrk="0" hangingPunct="0">
              <a:buClr>
                <a:srgbClr val="FF0000"/>
              </a:buClr>
              <a:buFont typeface="Wingdings" pitchFamily="2" charset="2"/>
              <a:buChar char="v"/>
            </a:pPr>
            <a:r>
              <a:rPr lang="en-US" dirty="0" smtClean="0">
                <a:latin typeface="Comic Sans MS" pitchFamily="66" charset="0"/>
              </a:rPr>
              <a:t>Displaced </a:t>
            </a:r>
            <a:r>
              <a:rPr lang="en-US" dirty="0" err="1" smtClean="0">
                <a:latin typeface="Comic Sans MS" pitchFamily="66" charset="0"/>
              </a:rPr>
              <a:t>abomasum</a:t>
            </a:r>
            <a:r>
              <a:rPr lang="en-US" dirty="0" smtClean="0">
                <a:latin typeface="Comic Sans MS" pitchFamily="66" charset="0"/>
              </a:rPr>
              <a:t> or DA </a:t>
            </a:r>
          </a:p>
          <a:p>
            <a:pPr eaLnBrk="0" hangingPunct="0">
              <a:buClr>
                <a:srgbClr val="FF0000"/>
              </a:buClr>
              <a:buFont typeface="Wingdings" pitchFamily="2" charset="2"/>
              <a:buChar char="v"/>
            </a:pPr>
            <a:r>
              <a:rPr lang="en-US" dirty="0" smtClean="0">
                <a:latin typeface="Comic Sans MS" pitchFamily="66" charset="0"/>
              </a:rPr>
              <a:t>Pneumonia</a:t>
            </a:r>
            <a:r>
              <a:rPr lang="en-US" dirty="0">
                <a:latin typeface="Comic Sans MS" pitchFamily="66" charset="0"/>
              </a:rPr>
              <a:t>  </a:t>
            </a:r>
          </a:p>
          <a:p>
            <a:pPr eaLnBrk="0" hangingPunct="0">
              <a:buClr>
                <a:srgbClr val="FF0000"/>
              </a:buClr>
              <a:buFont typeface="Wingdings" pitchFamily="2" charset="2"/>
              <a:buChar char="v"/>
            </a:pPr>
            <a:r>
              <a:rPr lang="en-US" dirty="0" smtClean="0">
                <a:latin typeface="Comic Sans MS" pitchFamily="66" charset="0"/>
              </a:rPr>
              <a:t>Mastitis </a:t>
            </a:r>
          </a:p>
          <a:p>
            <a:pPr eaLnBrk="0" hangingPunct="0">
              <a:buClr>
                <a:srgbClr val="FF0000"/>
              </a:buClr>
              <a:buFont typeface="Wingdings" pitchFamily="2" charset="2"/>
              <a:buChar char="v"/>
            </a:pPr>
            <a:r>
              <a:rPr lang="en-US" dirty="0" smtClean="0">
                <a:latin typeface="Comic Sans MS" pitchFamily="66" charset="0"/>
              </a:rPr>
              <a:t>Lameness</a:t>
            </a:r>
          </a:p>
          <a:p>
            <a:pPr eaLnBrk="0" hangingPunct="0">
              <a:buClr>
                <a:srgbClr val="FF0000"/>
              </a:buClr>
              <a:buFont typeface="Wingdings" pitchFamily="2" charset="2"/>
              <a:buChar char="v"/>
            </a:pPr>
            <a:r>
              <a:rPr lang="en-US" dirty="0" smtClean="0">
                <a:latin typeface="Comic Sans MS" pitchFamily="66" charset="0"/>
              </a:rPr>
              <a:t>Lesions</a:t>
            </a:r>
            <a:endParaRPr lang="en-US" dirty="0">
              <a:latin typeface="Comic Sans MS" pitchFamily="66" charset="0"/>
            </a:endParaRPr>
          </a:p>
        </p:txBody>
      </p:sp>
      <p:pic>
        <p:nvPicPr>
          <p:cNvPr id="7" name="Recorded Sound 48">
            <a:hlinkClick r:id="" action="ppaction://media"/>
          </p:cNvPr>
          <p:cNvPicPr>
            <a:picLocks noRot="1" noChangeAspect="1"/>
          </p:cNvPicPr>
          <p:nvPr>
            <a:wavAudioFile r:embed="rId1" name="Recorded Sound 48"/>
          </p:nvPr>
        </p:nvPicPr>
        <p:blipFill>
          <a:blip r:embed="rId5" cstate="screen"/>
          <a:stretch>
            <a:fillRect/>
          </a:stretch>
        </p:blipFill>
        <p:spPr>
          <a:xfrm>
            <a:off x="4419600" y="4495800"/>
            <a:ext cx="304800" cy="304800"/>
          </a:xfrm>
          <a:prstGeom prst="rect">
            <a:avLst/>
          </a:prstGeom>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1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371600" y="152400"/>
            <a:ext cx="5867400" cy="914400"/>
          </a:xfrm>
        </p:spPr>
        <p:txBody>
          <a:bodyPr/>
          <a:lstStyle/>
          <a:p>
            <a:pPr eaLnBrk="1" hangingPunct="1"/>
            <a:r>
              <a:rPr lang="en-US" dirty="0" smtClean="0"/>
              <a:t>Maintain Records</a:t>
            </a:r>
          </a:p>
        </p:txBody>
      </p:sp>
      <p:sp>
        <p:nvSpPr>
          <p:cNvPr id="17411" name="Content Placeholder 2"/>
          <p:cNvSpPr>
            <a:spLocks noGrp="1"/>
          </p:cNvSpPr>
          <p:nvPr>
            <p:ph sz="half" idx="1"/>
          </p:nvPr>
        </p:nvSpPr>
        <p:spPr>
          <a:xfrm>
            <a:off x="762000" y="1371600"/>
            <a:ext cx="3810000" cy="3352800"/>
          </a:xfrm>
        </p:spPr>
        <p:txBody>
          <a:bodyPr/>
          <a:lstStyle/>
          <a:p>
            <a:pPr eaLnBrk="1" hangingPunct="1"/>
            <a:r>
              <a:rPr lang="en-US" sz="3200" dirty="0" smtClean="0"/>
              <a:t>Date</a:t>
            </a:r>
          </a:p>
          <a:p>
            <a:pPr eaLnBrk="1" hangingPunct="1"/>
            <a:r>
              <a:rPr lang="en-US" sz="3200" dirty="0" smtClean="0"/>
              <a:t>Cow ID</a:t>
            </a:r>
          </a:p>
          <a:p>
            <a:pPr eaLnBrk="1" hangingPunct="1"/>
            <a:r>
              <a:rPr lang="en-US" sz="3200" dirty="0" smtClean="0"/>
              <a:t>Diagnosis</a:t>
            </a:r>
          </a:p>
          <a:p>
            <a:pPr eaLnBrk="1" hangingPunct="1"/>
            <a:r>
              <a:rPr lang="en-US" sz="3200" dirty="0" smtClean="0"/>
              <a:t>Treatment</a:t>
            </a:r>
          </a:p>
          <a:p>
            <a:pPr eaLnBrk="1" hangingPunct="1"/>
            <a:r>
              <a:rPr lang="en-US" sz="3200" dirty="0" smtClean="0"/>
              <a:t>Withdrawal</a:t>
            </a:r>
          </a:p>
          <a:p>
            <a:pPr eaLnBrk="1" hangingPunct="1">
              <a:buFontTx/>
              <a:buNone/>
            </a:pPr>
            <a:endParaRPr lang="en-US" sz="3200" dirty="0" smtClean="0"/>
          </a:p>
          <a:p>
            <a:pPr eaLnBrk="1" hangingPunct="1"/>
            <a:endParaRPr lang="en-US" sz="3200" dirty="0" smtClean="0"/>
          </a:p>
          <a:p>
            <a:pPr eaLnBrk="1" hangingPunct="1"/>
            <a:endParaRPr lang="en-US" sz="3200" dirty="0" smtClean="0"/>
          </a:p>
        </p:txBody>
      </p:sp>
      <p:pic>
        <p:nvPicPr>
          <p:cNvPr id="17412" name="Content Placeholder 4" descr="worksht.JPG"/>
          <p:cNvPicPr>
            <a:picLocks noGrp="1" noChangeAspect="1"/>
          </p:cNvPicPr>
          <p:nvPr>
            <p:ph sz="half" idx="2"/>
          </p:nvPr>
        </p:nvPicPr>
        <p:blipFill>
          <a:blip r:embed="rId4" cstate="screen"/>
          <a:srcRect/>
          <a:stretch>
            <a:fillRect/>
          </a:stretch>
        </p:blipFill>
        <p:spPr>
          <a:xfrm>
            <a:off x="5995987" y="990600"/>
            <a:ext cx="2767013" cy="2209800"/>
          </a:xfrm>
        </p:spPr>
      </p:pic>
      <p:pic>
        <p:nvPicPr>
          <p:cNvPr id="17413" name="Picture 6" descr="MPj03993130000[1]"/>
          <p:cNvPicPr>
            <a:picLocks noChangeAspect="1" noChangeArrowheads="1"/>
          </p:cNvPicPr>
          <p:nvPr/>
        </p:nvPicPr>
        <p:blipFill>
          <a:blip r:embed="rId5" cstate="screen"/>
          <a:srcRect/>
          <a:stretch>
            <a:fillRect/>
          </a:stretch>
        </p:blipFill>
        <p:spPr bwMode="auto">
          <a:xfrm>
            <a:off x="6248400" y="3581400"/>
            <a:ext cx="1944688" cy="1295400"/>
          </a:xfrm>
          <a:prstGeom prst="rect">
            <a:avLst/>
          </a:prstGeom>
          <a:noFill/>
          <a:ln w="9525">
            <a:noFill/>
            <a:miter lim="800000"/>
            <a:headEnd/>
            <a:tailEnd/>
          </a:ln>
        </p:spPr>
      </p:pic>
      <p:pic>
        <p:nvPicPr>
          <p:cNvPr id="17414" name="Picture 7"/>
          <p:cNvPicPr>
            <a:picLocks noChangeAspect="1" noChangeArrowheads="1"/>
          </p:cNvPicPr>
          <p:nvPr/>
        </p:nvPicPr>
        <p:blipFill>
          <a:blip r:embed="rId6" cstate="screen"/>
          <a:srcRect/>
          <a:stretch>
            <a:fillRect/>
          </a:stretch>
        </p:blipFill>
        <p:spPr bwMode="auto">
          <a:xfrm>
            <a:off x="7696200" y="2438400"/>
            <a:ext cx="1447800" cy="1371600"/>
          </a:xfrm>
          <a:prstGeom prst="rect">
            <a:avLst/>
          </a:prstGeom>
          <a:noFill/>
          <a:ln w="9525">
            <a:noFill/>
            <a:miter lim="800000"/>
            <a:headEnd/>
            <a:tailEnd/>
          </a:ln>
        </p:spPr>
      </p:pic>
      <p:pic>
        <p:nvPicPr>
          <p:cNvPr id="17415" name="Picture 10"/>
          <p:cNvPicPr>
            <a:picLocks noChangeAspect="1" noChangeArrowheads="1"/>
          </p:cNvPicPr>
          <p:nvPr/>
        </p:nvPicPr>
        <p:blipFill>
          <a:blip r:embed="rId7" cstate="screen"/>
          <a:srcRect/>
          <a:stretch>
            <a:fillRect/>
          </a:stretch>
        </p:blipFill>
        <p:spPr bwMode="auto">
          <a:xfrm>
            <a:off x="4495800" y="2668588"/>
            <a:ext cx="1752600" cy="1674812"/>
          </a:xfrm>
          <a:prstGeom prst="rect">
            <a:avLst/>
          </a:prstGeom>
          <a:noFill/>
          <a:ln w="9525">
            <a:noFill/>
            <a:miter lim="800000"/>
            <a:headEnd/>
            <a:tailEnd/>
          </a:ln>
        </p:spPr>
      </p:pic>
      <p:pic>
        <p:nvPicPr>
          <p:cNvPr id="17416" name="Picture 17"/>
          <p:cNvPicPr>
            <a:picLocks noChangeAspect="1" noChangeArrowheads="1"/>
          </p:cNvPicPr>
          <p:nvPr/>
        </p:nvPicPr>
        <p:blipFill>
          <a:blip r:embed="rId8" cstate="screen"/>
          <a:srcRect/>
          <a:stretch>
            <a:fillRect/>
          </a:stretch>
        </p:blipFill>
        <p:spPr bwMode="auto">
          <a:xfrm>
            <a:off x="2705100" y="4343400"/>
            <a:ext cx="3543300" cy="2362200"/>
          </a:xfrm>
          <a:prstGeom prst="rect">
            <a:avLst/>
          </a:prstGeom>
          <a:noFill/>
          <a:ln w="9525">
            <a:noFill/>
            <a:miter lim="800000"/>
            <a:headEnd/>
            <a:tailEnd/>
          </a:ln>
        </p:spPr>
      </p:pic>
      <p:sp>
        <p:nvSpPr>
          <p:cNvPr id="9" name="Rectangle 8"/>
          <p:cNvSpPr/>
          <p:nvPr/>
        </p:nvSpPr>
        <p:spPr bwMode="auto">
          <a:xfrm>
            <a:off x="3136392" y="5839968"/>
            <a:ext cx="609600" cy="762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10" name="Recorded Sound 49">
            <a:hlinkClick r:id="" action="ppaction://media"/>
          </p:cNvPr>
          <p:cNvPicPr>
            <a:picLocks noRot="1" noChangeAspect="1"/>
          </p:cNvPicPr>
          <p:nvPr>
            <a:wavAudioFile r:embed="rId1" name="Recorded Sound 49"/>
          </p:nvPr>
        </p:nvPicPr>
        <p:blipFill>
          <a:blip r:embed="rId9"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9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US" dirty="0" smtClean="0"/>
              <a:t>Examples of Disease Carrying Objects</a:t>
            </a:r>
          </a:p>
        </p:txBody>
      </p:sp>
      <p:pic>
        <p:nvPicPr>
          <p:cNvPr id="15363" name="Content Placeholder 4" descr="bloodsample.JPG"/>
          <p:cNvPicPr>
            <a:picLocks noGrp="1" noChangeAspect="1"/>
          </p:cNvPicPr>
          <p:nvPr>
            <p:ph sz="half" idx="1"/>
          </p:nvPr>
        </p:nvPicPr>
        <p:blipFill>
          <a:blip r:embed="rId4" cstate="screen"/>
          <a:srcRect/>
          <a:stretch>
            <a:fillRect/>
          </a:stretch>
        </p:blipFill>
        <p:spPr>
          <a:xfrm>
            <a:off x="685800" y="2609850"/>
            <a:ext cx="3810000" cy="2857500"/>
          </a:xfrm>
        </p:spPr>
      </p:pic>
      <p:sp>
        <p:nvSpPr>
          <p:cNvPr id="15364" name="Content Placeholder 3"/>
          <p:cNvSpPr>
            <a:spLocks noGrp="1"/>
          </p:cNvSpPr>
          <p:nvPr>
            <p:ph sz="half" idx="2"/>
          </p:nvPr>
        </p:nvSpPr>
        <p:spPr>
          <a:xfrm>
            <a:off x="4648200" y="2133600"/>
            <a:ext cx="3810000" cy="4114800"/>
          </a:xfrm>
        </p:spPr>
        <p:txBody>
          <a:bodyPr/>
          <a:lstStyle/>
          <a:p>
            <a:pPr eaLnBrk="1" hangingPunct="1"/>
            <a:r>
              <a:rPr lang="en-US" dirty="0" smtClean="0"/>
              <a:t>Boots</a:t>
            </a:r>
          </a:p>
          <a:p>
            <a:pPr eaLnBrk="1" hangingPunct="1"/>
            <a:r>
              <a:rPr lang="en-US" dirty="0" smtClean="0"/>
              <a:t>Coveralls</a:t>
            </a:r>
          </a:p>
          <a:p>
            <a:pPr eaLnBrk="1" hangingPunct="1"/>
            <a:r>
              <a:rPr lang="en-US" dirty="0" smtClean="0"/>
              <a:t>Needles/syringes</a:t>
            </a:r>
          </a:p>
          <a:p>
            <a:pPr eaLnBrk="1" hangingPunct="1"/>
            <a:r>
              <a:rPr lang="en-US" dirty="0" smtClean="0"/>
              <a:t>Obstetrical chains</a:t>
            </a:r>
          </a:p>
          <a:p>
            <a:pPr eaLnBrk="1" hangingPunct="1"/>
            <a:r>
              <a:rPr lang="en-US" dirty="0" smtClean="0"/>
              <a:t>Skid steers</a:t>
            </a:r>
          </a:p>
          <a:p>
            <a:pPr eaLnBrk="1" hangingPunct="1"/>
            <a:r>
              <a:rPr lang="en-US" dirty="0" smtClean="0"/>
              <a:t>Tractors and  loaders</a:t>
            </a:r>
          </a:p>
          <a:p>
            <a:pPr eaLnBrk="1" hangingPunct="1"/>
            <a:endParaRPr lang="en-US" dirty="0" smtClean="0"/>
          </a:p>
        </p:txBody>
      </p:sp>
      <p:pic>
        <p:nvPicPr>
          <p:cNvPr id="5" name="Recorded Sound 5">
            <a:hlinkClick r:id="" action="ppaction://media"/>
          </p:cNvPr>
          <p:cNvPicPr>
            <a:picLocks noRot="1" noChangeAspect="1"/>
          </p:cNvPicPr>
          <p:nvPr>
            <a:wavAudioFile r:embed="rId1" name="Recorded Sound 5"/>
          </p:nvPr>
        </p:nvPicPr>
        <p:blipFill>
          <a:blip r:embed="rId5"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609600" y="152400"/>
            <a:ext cx="7772400" cy="838200"/>
          </a:xfrm>
        </p:spPr>
        <p:txBody>
          <a:bodyPr/>
          <a:lstStyle/>
          <a:p>
            <a:r>
              <a:rPr lang="en-US" dirty="0" smtClean="0"/>
              <a:t>Records Help…</a:t>
            </a:r>
          </a:p>
        </p:txBody>
      </p:sp>
      <p:sp>
        <p:nvSpPr>
          <p:cNvPr id="54275" name="Rectangle 3"/>
          <p:cNvSpPr>
            <a:spLocks noGrp="1" noChangeArrowheads="1"/>
          </p:cNvSpPr>
          <p:nvPr>
            <p:ph type="body" idx="4294967295"/>
          </p:nvPr>
        </p:nvSpPr>
        <p:spPr>
          <a:xfrm>
            <a:off x="228600" y="1066800"/>
            <a:ext cx="6172200" cy="4953000"/>
          </a:xfrm>
        </p:spPr>
        <p:txBody>
          <a:bodyPr/>
          <a:lstStyle/>
          <a:p>
            <a:pPr>
              <a:spcBef>
                <a:spcPts val="1200"/>
              </a:spcBef>
              <a:spcAft>
                <a:spcPts val="1200"/>
              </a:spcAft>
            </a:pPr>
            <a:r>
              <a:rPr lang="en-US" dirty="0" smtClean="0"/>
              <a:t>Identify new problems</a:t>
            </a:r>
          </a:p>
          <a:p>
            <a:pPr>
              <a:spcBef>
                <a:spcPts val="1200"/>
              </a:spcBef>
              <a:spcAft>
                <a:spcPts val="1200"/>
              </a:spcAft>
            </a:pPr>
            <a:r>
              <a:rPr lang="en-US" dirty="0" smtClean="0"/>
              <a:t>Assist the herd owner determine what may be the cause of illness or disorder</a:t>
            </a:r>
          </a:p>
          <a:p>
            <a:pPr>
              <a:spcBef>
                <a:spcPts val="1200"/>
              </a:spcBef>
              <a:spcAft>
                <a:spcPts val="1200"/>
              </a:spcAft>
            </a:pPr>
            <a:r>
              <a:rPr lang="en-US" dirty="0" smtClean="0"/>
              <a:t>Evaluate whether treatments are working</a:t>
            </a:r>
          </a:p>
          <a:p>
            <a:pPr>
              <a:spcBef>
                <a:spcPts val="1200"/>
              </a:spcBef>
              <a:spcAft>
                <a:spcPts val="1200"/>
              </a:spcAft>
            </a:pPr>
            <a:r>
              <a:rPr lang="en-US" dirty="0" smtClean="0"/>
              <a:t>Track cows that need to be rechecked</a:t>
            </a:r>
          </a:p>
        </p:txBody>
      </p:sp>
      <p:pic>
        <p:nvPicPr>
          <p:cNvPr id="4" name="Picture 4" descr="hoof pads.jpg"/>
          <p:cNvPicPr>
            <a:picLocks noChangeAspect="1"/>
          </p:cNvPicPr>
          <p:nvPr/>
        </p:nvPicPr>
        <p:blipFill>
          <a:blip r:embed="rId4" cstate="screen"/>
          <a:srcRect/>
          <a:stretch>
            <a:fillRect/>
          </a:stretch>
        </p:blipFill>
        <p:spPr bwMode="auto">
          <a:xfrm>
            <a:off x="6400800" y="1524000"/>
            <a:ext cx="2489200" cy="3733800"/>
          </a:xfrm>
          <a:prstGeom prst="rect">
            <a:avLst/>
          </a:prstGeom>
          <a:noFill/>
          <a:ln w="9525">
            <a:noFill/>
            <a:miter lim="800000"/>
            <a:headEnd/>
            <a:tailEnd/>
          </a:ln>
        </p:spPr>
      </p:pic>
      <p:pic>
        <p:nvPicPr>
          <p:cNvPr id="5" name="Recorded Sound 50">
            <a:hlinkClick r:id="" action="ppaction://media"/>
          </p:cNvPr>
          <p:cNvPicPr>
            <a:picLocks noRot="1" noChangeAspect="1"/>
          </p:cNvPicPr>
          <p:nvPr>
            <a:wavAudioFile r:embed="rId1" name="Recorded Sound 50"/>
          </p:nvPr>
        </p:nvPicPr>
        <p:blipFill>
          <a:blip r:embed="rId5"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idx="4294967295"/>
          </p:nvPr>
        </p:nvSpPr>
        <p:spPr>
          <a:xfrm>
            <a:off x="685800" y="228600"/>
            <a:ext cx="7772400" cy="1143000"/>
          </a:xfrm>
        </p:spPr>
        <p:txBody>
          <a:bodyPr/>
          <a:lstStyle/>
          <a:p>
            <a:r>
              <a:rPr lang="en-US" sz="4000" dirty="0" smtClean="0"/>
              <a:t>If Any Antibiotics Are Used in Treatments…</a:t>
            </a:r>
          </a:p>
        </p:txBody>
      </p:sp>
      <p:sp>
        <p:nvSpPr>
          <p:cNvPr id="62468" name="Rectangle 4"/>
          <p:cNvSpPr>
            <a:spLocks noGrp="1" noChangeArrowheads="1"/>
          </p:cNvSpPr>
          <p:nvPr>
            <p:ph type="body" sz="half" idx="4294967295"/>
          </p:nvPr>
        </p:nvSpPr>
        <p:spPr>
          <a:xfrm>
            <a:off x="381000" y="1371600"/>
            <a:ext cx="4876800" cy="3886200"/>
          </a:xfrm>
        </p:spPr>
        <p:txBody>
          <a:bodyPr/>
          <a:lstStyle/>
          <a:p>
            <a:pPr>
              <a:spcBef>
                <a:spcPts val="1200"/>
              </a:spcBef>
              <a:spcAft>
                <a:spcPts val="1200"/>
              </a:spcAft>
            </a:pPr>
            <a:r>
              <a:rPr lang="en-US" dirty="0" smtClean="0"/>
              <a:t>Mark the cow</a:t>
            </a:r>
          </a:p>
          <a:p>
            <a:pPr>
              <a:spcBef>
                <a:spcPts val="1200"/>
              </a:spcBef>
              <a:spcAft>
                <a:spcPts val="1200"/>
              </a:spcAft>
            </a:pPr>
            <a:r>
              <a:rPr lang="en-US" dirty="0" smtClean="0"/>
              <a:t>Follow discard protocols for milk </a:t>
            </a:r>
          </a:p>
          <a:p>
            <a:pPr>
              <a:spcBef>
                <a:spcPts val="1200"/>
              </a:spcBef>
              <a:spcAft>
                <a:spcPts val="1200"/>
              </a:spcAft>
            </a:pPr>
            <a:r>
              <a:rPr lang="en-US" dirty="0" smtClean="0"/>
              <a:t>Note meat withdrawal time</a:t>
            </a:r>
          </a:p>
          <a:p>
            <a:pPr>
              <a:spcBef>
                <a:spcPts val="1200"/>
              </a:spcBef>
              <a:spcAft>
                <a:spcPts val="1200"/>
              </a:spcAft>
            </a:pPr>
            <a:endParaRPr lang="en-US" dirty="0" smtClean="0"/>
          </a:p>
        </p:txBody>
      </p:sp>
      <p:pic>
        <p:nvPicPr>
          <p:cNvPr id="62470" name="Picture 6" descr="WasteMilk"/>
          <p:cNvPicPr>
            <a:picLocks noChangeAspect="1" noChangeArrowheads="1"/>
          </p:cNvPicPr>
          <p:nvPr/>
        </p:nvPicPr>
        <p:blipFill>
          <a:blip r:embed="rId4" cstate="screen"/>
          <a:srcRect/>
          <a:stretch>
            <a:fillRect/>
          </a:stretch>
        </p:blipFill>
        <p:spPr bwMode="auto">
          <a:xfrm>
            <a:off x="5715000" y="1752600"/>
            <a:ext cx="2844800" cy="4267200"/>
          </a:xfrm>
          <a:prstGeom prst="rect">
            <a:avLst/>
          </a:prstGeom>
          <a:noFill/>
        </p:spPr>
      </p:pic>
      <p:pic>
        <p:nvPicPr>
          <p:cNvPr id="62471" name="Picture 7" descr="MVPuttingGreenLegBandOnCow0568660-R1-018-7A"/>
          <p:cNvPicPr>
            <a:picLocks noChangeAspect="1" noChangeArrowheads="1"/>
          </p:cNvPicPr>
          <p:nvPr/>
        </p:nvPicPr>
        <p:blipFill>
          <a:blip r:embed="rId5" cstate="screen"/>
          <a:srcRect/>
          <a:stretch>
            <a:fillRect/>
          </a:stretch>
        </p:blipFill>
        <p:spPr bwMode="auto">
          <a:xfrm>
            <a:off x="2438400" y="4078287"/>
            <a:ext cx="4114800" cy="2779713"/>
          </a:xfrm>
          <a:prstGeom prst="rect">
            <a:avLst/>
          </a:prstGeom>
          <a:noFill/>
        </p:spPr>
      </p:pic>
      <p:pic>
        <p:nvPicPr>
          <p:cNvPr id="6" name="Recorded Sound 51">
            <a:hlinkClick r:id="" action="ppaction://media"/>
          </p:cNvPr>
          <p:cNvPicPr>
            <a:picLocks noRot="1" noChangeAspect="1"/>
          </p:cNvPicPr>
          <p:nvPr>
            <a:wavAudioFile r:embed="rId1" name="Recorded Sound 51"/>
          </p:nvPr>
        </p:nvPicPr>
        <p:blipFill>
          <a:blip r:embed="rId6"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5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idx="4294967295"/>
          </p:nvPr>
        </p:nvSpPr>
        <p:spPr>
          <a:xfrm>
            <a:off x="228600" y="0"/>
            <a:ext cx="8458200" cy="1447800"/>
          </a:xfrm>
        </p:spPr>
        <p:txBody>
          <a:bodyPr/>
          <a:lstStyle/>
          <a:p>
            <a:r>
              <a:rPr lang="en-US" sz="4000" dirty="0" smtClean="0"/>
              <a:t>Remember, if You See Something Unusual – REPORT IT!</a:t>
            </a:r>
          </a:p>
        </p:txBody>
      </p:sp>
      <p:sp>
        <p:nvSpPr>
          <p:cNvPr id="58372" name="Rectangle 4"/>
          <p:cNvSpPr>
            <a:spLocks noGrp="1" noChangeArrowheads="1"/>
          </p:cNvSpPr>
          <p:nvPr>
            <p:ph type="body" sz="half" idx="4294967295"/>
          </p:nvPr>
        </p:nvSpPr>
        <p:spPr>
          <a:xfrm>
            <a:off x="457200" y="1752600"/>
            <a:ext cx="3810000" cy="4114800"/>
          </a:xfrm>
        </p:spPr>
        <p:txBody>
          <a:bodyPr/>
          <a:lstStyle/>
          <a:p>
            <a:pPr>
              <a:spcBef>
                <a:spcPts val="1200"/>
              </a:spcBef>
              <a:spcAft>
                <a:spcPts val="1200"/>
              </a:spcAft>
            </a:pPr>
            <a:r>
              <a:rPr lang="en-US" dirty="0" smtClean="0"/>
              <a:t>Lesions</a:t>
            </a:r>
          </a:p>
          <a:p>
            <a:pPr>
              <a:spcBef>
                <a:spcPts val="1200"/>
              </a:spcBef>
              <a:spcAft>
                <a:spcPts val="1200"/>
              </a:spcAft>
            </a:pPr>
            <a:r>
              <a:rPr lang="en-US" dirty="0" smtClean="0"/>
              <a:t>Suspicious activity</a:t>
            </a:r>
          </a:p>
          <a:p>
            <a:pPr>
              <a:spcBef>
                <a:spcPts val="1200"/>
              </a:spcBef>
              <a:spcAft>
                <a:spcPts val="1200"/>
              </a:spcAft>
            </a:pPr>
            <a:r>
              <a:rPr lang="en-US" dirty="0" smtClean="0"/>
              <a:t>Unknown visitors</a:t>
            </a:r>
          </a:p>
          <a:p>
            <a:pPr>
              <a:spcBef>
                <a:spcPts val="1200"/>
              </a:spcBef>
              <a:spcAft>
                <a:spcPts val="1200"/>
              </a:spcAft>
            </a:pPr>
            <a:r>
              <a:rPr lang="en-US" dirty="0" smtClean="0"/>
              <a:t>Abnormal animal behavior</a:t>
            </a:r>
          </a:p>
          <a:p>
            <a:pPr>
              <a:spcBef>
                <a:spcPts val="1200"/>
              </a:spcBef>
              <a:spcAft>
                <a:spcPts val="1200"/>
              </a:spcAft>
            </a:pPr>
            <a:endParaRPr lang="en-US" dirty="0" smtClean="0"/>
          </a:p>
        </p:txBody>
      </p:sp>
      <p:pic>
        <p:nvPicPr>
          <p:cNvPr id="5" name="Picture 5"/>
          <p:cNvPicPr>
            <a:picLocks noChangeAspect="1" noChangeArrowheads="1"/>
          </p:cNvPicPr>
          <p:nvPr/>
        </p:nvPicPr>
        <p:blipFill>
          <a:blip r:embed="rId4" cstate="screen"/>
          <a:srcRect/>
          <a:stretch>
            <a:fillRect/>
          </a:stretch>
        </p:blipFill>
        <p:spPr bwMode="auto">
          <a:xfrm>
            <a:off x="5029200" y="4267200"/>
            <a:ext cx="2057400" cy="1787525"/>
          </a:xfrm>
          <a:prstGeom prst="rect">
            <a:avLst/>
          </a:prstGeom>
          <a:noFill/>
          <a:ln w="9525">
            <a:noFill/>
            <a:miter lim="800000"/>
            <a:headEnd/>
            <a:tailEnd/>
          </a:ln>
        </p:spPr>
      </p:pic>
      <p:pic>
        <p:nvPicPr>
          <p:cNvPr id="6" name="Picture 6" descr="C:\Documents and Settings\rbruno\My Documents\Ralph_Bruno\PicturesRB\Dairy_Pictures\Cow pics\Ralph pictures\Jer-Z-Boyz\Picture 037.jpg"/>
          <p:cNvPicPr>
            <a:picLocks noChangeAspect="1" noChangeArrowheads="1"/>
          </p:cNvPicPr>
          <p:nvPr/>
        </p:nvPicPr>
        <p:blipFill>
          <a:blip r:embed="rId5" cstate="screen"/>
          <a:srcRect/>
          <a:stretch>
            <a:fillRect/>
          </a:stretch>
        </p:blipFill>
        <p:spPr bwMode="auto">
          <a:xfrm>
            <a:off x="4267200" y="1905000"/>
            <a:ext cx="2795588" cy="2362200"/>
          </a:xfrm>
          <a:prstGeom prst="rect">
            <a:avLst/>
          </a:prstGeom>
          <a:noFill/>
          <a:ln w="9525">
            <a:noFill/>
            <a:miter lim="800000"/>
            <a:headEnd/>
            <a:tailEnd/>
          </a:ln>
        </p:spPr>
      </p:pic>
      <p:pic>
        <p:nvPicPr>
          <p:cNvPr id="7" name="Picture 3" descr="FMD8"/>
          <p:cNvPicPr>
            <a:picLocks noGrp="1" noChangeAspect="1" noChangeArrowheads="1"/>
          </p:cNvPicPr>
          <p:nvPr>
            <p:ph sz="quarter" idx="4294967295"/>
          </p:nvPr>
        </p:nvPicPr>
        <p:blipFill>
          <a:blip r:embed="rId6" cstate="screen"/>
          <a:srcRect/>
          <a:stretch>
            <a:fillRect/>
          </a:stretch>
        </p:blipFill>
        <p:spPr>
          <a:xfrm>
            <a:off x="7065963" y="2362200"/>
            <a:ext cx="2078037" cy="2514600"/>
          </a:xfrm>
        </p:spPr>
      </p:pic>
      <p:pic>
        <p:nvPicPr>
          <p:cNvPr id="8" name="Recorded Sound 52">
            <a:hlinkClick r:id="" action="ppaction://media"/>
          </p:cNvPr>
          <p:cNvPicPr>
            <a:picLocks noRot="1" noChangeAspect="1"/>
          </p:cNvPicPr>
          <p:nvPr>
            <a:wavAudioFile r:embed="rId1" name="Recorded Sound 52"/>
          </p:nvPr>
        </p:nvPicPr>
        <p:blipFill>
          <a:blip r:embed="rId7"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3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4"/>
          <p:cNvSpPr>
            <a:spLocks noGrp="1" noChangeArrowheads="1"/>
          </p:cNvSpPr>
          <p:nvPr>
            <p:ph type="title" idx="4294967295"/>
          </p:nvPr>
        </p:nvSpPr>
        <p:spPr>
          <a:xfrm>
            <a:off x="685800" y="228600"/>
            <a:ext cx="7772400" cy="1143000"/>
          </a:xfrm>
        </p:spPr>
        <p:txBody>
          <a:bodyPr/>
          <a:lstStyle/>
          <a:p>
            <a:r>
              <a:rPr lang="en-US" sz="4000" dirty="0" smtClean="0"/>
              <a:t>Protect Your Animals at Home</a:t>
            </a:r>
          </a:p>
        </p:txBody>
      </p:sp>
      <p:sp>
        <p:nvSpPr>
          <p:cNvPr id="46085" name="Rectangle 5"/>
          <p:cNvSpPr>
            <a:spLocks noGrp="1" noChangeArrowheads="1"/>
          </p:cNvSpPr>
          <p:nvPr>
            <p:ph type="body" sz="half" idx="4294967295"/>
          </p:nvPr>
        </p:nvSpPr>
        <p:spPr>
          <a:xfrm>
            <a:off x="76200" y="1905000"/>
            <a:ext cx="4419600" cy="3962400"/>
          </a:xfrm>
        </p:spPr>
        <p:txBody>
          <a:bodyPr/>
          <a:lstStyle/>
          <a:p>
            <a:pPr>
              <a:spcBef>
                <a:spcPts val="1200"/>
              </a:spcBef>
              <a:spcAft>
                <a:spcPts val="1200"/>
              </a:spcAft>
            </a:pPr>
            <a:r>
              <a:rPr lang="en-US" dirty="0" smtClean="0"/>
              <a:t>Change your clothes before working with your animals</a:t>
            </a:r>
          </a:p>
          <a:p>
            <a:pPr>
              <a:spcBef>
                <a:spcPts val="1200"/>
              </a:spcBef>
              <a:spcAft>
                <a:spcPts val="1200"/>
              </a:spcAft>
            </a:pPr>
            <a:r>
              <a:rPr lang="en-US" dirty="0" smtClean="0"/>
              <a:t>Keep a separate pair of boots for when you work at home</a:t>
            </a:r>
          </a:p>
        </p:txBody>
      </p:sp>
      <p:pic>
        <p:nvPicPr>
          <p:cNvPr id="5" name="Picture 4" descr="IMG_2895.JPG"/>
          <p:cNvPicPr>
            <a:picLocks noChangeAspect="1"/>
          </p:cNvPicPr>
          <p:nvPr/>
        </p:nvPicPr>
        <p:blipFill>
          <a:blip r:embed="rId4" cstate="screen"/>
          <a:srcRect/>
          <a:stretch>
            <a:fillRect/>
          </a:stretch>
        </p:blipFill>
        <p:spPr bwMode="auto">
          <a:xfrm>
            <a:off x="4546600" y="1981200"/>
            <a:ext cx="4572000" cy="3429000"/>
          </a:xfrm>
          <a:prstGeom prst="rect">
            <a:avLst/>
          </a:prstGeom>
          <a:noFill/>
          <a:ln w="9525">
            <a:noFill/>
            <a:miter lim="800000"/>
            <a:headEnd/>
            <a:tailEnd/>
          </a:ln>
        </p:spPr>
      </p:pic>
      <p:pic>
        <p:nvPicPr>
          <p:cNvPr id="6" name="Recorded Sound 53">
            <a:hlinkClick r:id="" action="ppaction://media"/>
          </p:cNvPr>
          <p:cNvPicPr>
            <a:picLocks noRot="1" noChangeAspect="1"/>
          </p:cNvPicPr>
          <p:nvPr>
            <a:wavAudioFile r:embed="rId1" name="Recorded Sound 53"/>
          </p:nvPr>
        </p:nvPicPr>
        <p:blipFill>
          <a:blip r:embed="rId5"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9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6" name="Rectangle 4"/>
          <p:cNvSpPr>
            <a:spLocks noGrp="1" noChangeArrowheads="1"/>
          </p:cNvSpPr>
          <p:nvPr>
            <p:ph type="title" idx="4294967295"/>
          </p:nvPr>
        </p:nvSpPr>
        <p:spPr>
          <a:xfrm>
            <a:off x="685800" y="990600"/>
            <a:ext cx="7772400" cy="1143000"/>
          </a:xfrm>
        </p:spPr>
        <p:txBody>
          <a:bodyPr/>
          <a:lstStyle/>
          <a:p>
            <a:r>
              <a:rPr lang="en-US" sz="4000" dirty="0" smtClean="0">
                <a:solidFill>
                  <a:srgbClr val="FF0000"/>
                </a:solidFill>
              </a:rPr>
              <a:t>If you travel out of the U.S., realize you may need to stay off farms when you return for a period of time.</a:t>
            </a:r>
          </a:p>
        </p:txBody>
      </p:sp>
      <p:sp>
        <p:nvSpPr>
          <p:cNvPr id="5" name="Rectangle 4"/>
          <p:cNvSpPr/>
          <p:nvPr/>
        </p:nvSpPr>
        <p:spPr>
          <a:xfrm>
            <a:off x="1981200" y="3330476"/>
            <a:ext cx="5715000" cy="1754326"/>
          </a:xfrm>
          <a:prstGeom prst="rect">
            <a:avLst/>
          </a:prstGeom>
        </p:spPr>
        <p:txBody>
          <a:bodyPr wrap="square">
            <a:spAutoFit/>
          </a:bodyPr>
          <a:lstStyle/>
          <a:p>
            <a:pPr algn="ctr"/>
            <a:r>
              <a:rPr lang="en-US" sz="3600" dirty="0" smtClean="0"/>
              <a:t>For current animal disease concerns when traveling call:</a:t>
            </a:r>
          </a:p>
          <a:p>
            <a:pPr algn="ctr"/>
            <a:r>
              <a:rPr lang="en-US" sz="3600" dirty="0" smtClean="0">
                <a:solidFill>
                  <a:srgbClr val="FF0000"/>
                </a:solidFill>
              </a:rPr>
              <a:t>1-866-SAFGUARD</a:t>
            </a:r>
          </a:p>
        </p:txBody>
      </p:sp>
      <p:pic>
        <p:nvPicPr>
          <p:cNvPr id="4" name="Recorded Sound 54">
            <a:hlinkClick r:id="" action="ppaction://media"/>
          </p:cNvPr>
          <p:cNvPicPr>
            <a:picLocks noRot="1" noChangeAspect="1"/>
          </p:cNvPicPr>
          <p:nvPr>
            <a:wavAudioFile r:embed="rId1" name="Recorded Sound 54"/>
          </p:nvPr>
        </p:nvPicPr>
        <p:blipFill>
          <a:blip r:embed="rId4"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685800" y="457200"/>
            <a:ext cx="8153400" cy="1143000"/>
          </a:xfrm>
        </p:spPr>
        <p:txBody>
          <a:bodyPr/>
          <a:lstStyle/>
          <a:p>
            <a:r>
              <a:rPr lang="es-MX" dirty="0" err="1" smtClean="0"/>
              <a:t>Practicing</a:t>
            </a:r>
            <a:r>
              <a:rPr lang="es-MX" dirty="0" smtClean="0"/>
              <a:t> </a:t>
            </a:r>
            <a:r>
              <a:rPr lang="es-MX" dirty="0" err="1" smtClean="0"/>
              <a:t>Biosecurity</a:t>
            </a:r>
            <a:r>
              <a:rPr lang="es-MX" dirty="0" smtClean="0"/>
              <a:t> </a:t>
            </a:r>
            <a:r>
              <a:rPr lang="es-MX" dirty="0" err="1" smtClean="0"/>
              <a:t>Is</a:t>
            </a:r>
            <a:r>
              <a:rPr lang="es-MX" dirty="0" smtClean="0"/>
              <a:t/>
            </a:r>
            <a:br>
              <a:rPr lang="es-MX" dirty="0" smtClean="0"/>
            </a:br>
            <a:r>
              <a:rPr lang="es-MX" dirty="0" err="1" smtClean="0"/>
              <a:t>Your</a:t>
            </a:r>
            <a:r>
              <a:rPr lang="es-MX" dirty="0" smtClean="0"/>
              <a:t> </a:t>
            </a:r>
            <a:r>
              <a:rPr lang="es-MX" dirty="0" err="1" smtClean="0"/>
              <a:t>Responsibility</a:t>
            </a:r>
            <a:r>
              <a:rPr lang="es-MX" dirty="0" smtClean="0"/>
              <a:t>!</a:t>
            </a:r>
          </a:p>
        </p:txBody>
      </p:sp>
      <p:sp>
        <p:nvSpPr>
          <p:cNvPr id="41987" name="Content Placeholder 2"/>
          <p:cNvSpPr>
            <a:spLocks noGrp="1"/>
          </p:cNvSpPr>
          <p:nvPr>
            <p:ph idx="1"/>
          </p:nvPr>
        </p:nvSpPr>
        <p:spPr>
          <a:xfrm>
            <a:off x="1219200" y="1981200"/>
            <a:ext cx="7239000" cy="3276600"/>
          </a:xfrm>
        </p:spPr>
        <p:txBody>
          <a:bodyPr/>
          <a:lstStyle/>
          <a:p>
            <a:r>
              <a:rPr lang="en-US" dirty="0" smtClean="0"/>
              <a:t>Keeps animals healthy on the farm where you work</a:t>
            </a:r>
          </a:p>
          <a:p>
            <a:r>
              <a:rPr lang="en-US" dirty="0" smtClean="0"/>
              <a:t>Reduces the risk of you taking diseases home to your animals</a:t>
            </a:r>
          </a:p>
          <a:p>
            <a:r>
              <a:rPr lang="en-US" dirty="0" smtClean="0"/>
              <a:t>Minimizes the chance of you getting sick</a:t>
            </a:r>
          </a:p>
          <a:p>
            <a:r>
              <a:rPr lang="en-US" dirty="0" smtClean="0"/>
              <a:t>Helps you keep a </a:t>
            </a:r>
            <a:r>
              <a:rPr lang="en-US" dirty="0" smtClean="0">
                <a:solidFill>
                  <a:srgbClr val="FF0000"/>
                </a:solidFill>
              </a:rPr>
              <a:t>JOB!</a:t>
            </a:r>
            <a:endParaRPr lang="en-US" dirty="0" smtClean="0"/>
          </a:p>
        </p:txBody>
      </p:sp>
      <p:pic>
        <p:nvPicPr>
          <p:cNvPr id="4" name="Recorded Sound 55">
            <a:hlinkClick r:id="" action="ppaction://media"/>
          </p:cNvPr>
          <p:cNvPicPr>
            <a:picLocks noRot="1" noChangeAspect="1"/>
          </p:cNvPicPr>
          <p:nvPr>
            <a:wavAudioFile r:embed="rId1" name="Recorded Sound 55"/>
          </p:nvPr>
        </p:nvPicPr>
        <p:blipFill>
          <a:blip r:embed="rId4"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Milk Refrig"/>
          <p:cNvPicPr>
            <a:picLocks noChangeAspect="1" noChangeArrowheads="1"/>
          </p:cNvPicPr>
          <p:nvPr/>
        </p:nvPicPr>
        <p:blipFill>
          <a:blip r:embed="rId4" cstate="screen"/>
          <a:srcRect/>
          <a:stretch>
            <a:fillRect/>
          </a:stretch>
        </p:blipFill>
        <p:spPr bwMode="auto">
          <a:xfrm>
            <a:off x="0" y="3124200"/>
            <a:ext cx="4572000" cy="2667000"/>
          </a:xfrm>
          <a:prstGeom prst="rect">
            <a:avLst/>
          </a:prstGeom>
          <a:solidFill>
            <a:srgbClr val="000000"/>
          </a:solidFill>
          <a:ln w="25400">
            <a:solidFill>
              <a:srgbClr val="000000"/>
            </a:solidFill>
            <a:miter lim="800000"/>
            <a:headEnd/>
            <a:tailEnd/>
          </a:ln>
        </p:spPr>
      </p:pic>
      <p:pic>
        <p:nvPicPr>
          <p:cNvPr id="18435" name="Picture 3"/>
          <p:cNvPicPr>
            <a:picLocks noChangeAspect="1" noChangeArrowheads="1"/>
          </p:cNvPicPr>
          <p:nvPr/>
        </p:nvPicPr>
        <p:blipFill>
          <a:blip r:embed="rId5" cstate="screen"/>
          <a:srcRect/>
          <a:stretch>
            <a:fillRect/>
          </a:stretch>
        </p:blipFill>
        <p:spPr bwMode="auto">
          <a:xfrm>
            <a:off x="4648200" y="3124200"/>
            <a:ext cx="4495800" cy="2667000"/>
          </a:xfrm>
          <a:prstGeom prst="rect">
            <a:avLst/>
          </a:prstGeom>
          <a:noFill/>
          <a:ln w="25400">
            <a:solidFill>
              <a:srgbClr val="000000"/>
            </a:solidFill>
            <a:miter lim="800000"/>
            <a:headEnd/>
            <a:tailEnd/>
          </a:ln>
        </p:spPr>
      </p:pic>
      <p:pic>
        <p:nvPicPr>
          <p:cNvPr id="18436" name="Picture 4" descr="quesito"/>
          <p:cNvPicPr>
            <a:picLocks noChangeAspect="1" noChangeArrowheads="1"/>
          </p:cNvPicPr>
          <p:nvPr/>
        </p:nvPicPr>
        <p:blipFill>
          <a:blip r:embed="rId6" cstate="screen"/>
          <a:srcRect/>
          <a:stretch>
            <a:fillRect/>
          </a:stretch>
        </p:blipFill>
        <p:spPr bwMode="auto">
          <a:xfrm>
            <a:off x="4648200" y="33338"/>
            <a:ext cx="4495800" cy="3014662"/>
          </a:xfrm>
          <a:prstGeom prst="rect">
            <a:avLst/>
          </a:prstGeom>
          <a:noFill/>
          <a:ln w="25400">
            <a:solidFill>
              <a:srgbClr val="000000"/>
            </a:solidFill>
            <a:miter lim="800000"/>
            <a:headEnd/>
            <a:tailEnd/>
          </a:ln>
        </p:spPr>
      </p:pic>
      <p:pic>
        <p:nvPicPr>
          <p:cNvPr id="18437" name="Picture 5"/>
          <p:cNvPicPr>
            <a:picLocks noChangeAspect="1" noChangeArrowheads="1"/>
          </p:cNvPicPr>
          <p:nvPr/>
        </p:nvPicPr>
        <p:blipFill>
          <a:blip r:embed="rId7" cstate="screen"/>
          <a:srcRect/>
          <a:stretch>
            <a:fillRect/>
          </a:stretch>
        </p:blipFill>
        <p:spPr bwMode="auto">
          <a:xfrm>
            <a:off x="0" y="0"/>
            <a:ext cx="4572000" cy="3179763"/>
          </a:xfrm>
          <a:prstGeom prst="rect">
            <a:avLst/>
          </a:prstGeom>
          <a:solidFill>
            <a:srgbClr val="000000"/>
          </a:solidFill>
          <a:ln w="25400">
            <a:solidFill>
              <a:srgbClr val="000000"/>
            </a:solidFill>
            <a:miter lim="800000"/>
            <a:headEnd/>
            <a:tailEnd/>
          </a:ln>
        </p:spPr>
      </p:pic>
      <p:sp>
        <p:nvSpPr>
          <p:cNvPr id="18438" name="AutoShape 6"/>
          <p:cNvSpPr>
            <a:spLocks noChangeArrowheads="1"/>
          </p:cNvSpPr>
          <p:nvPr/>
        </p:nvSpPr>
        <p:spPr bwMode="auto">
          <a:xfrm rot="-2778853">
            <a:off x="3817938" y="2362200"/>
            <a:ext cx="1600200" cy="1447800"/>
          </a:xfrm>
          <a:custGeom>
            <a:avLst/>
            <a:gdLst>
              <a:gd name="T0" fmla="*/ 118548144 w 21600"/>
              <a:gd name="T1" fmla="*/ 54586615 h 21600"/>
              <a:gd name="T2" fmla="*/ 59274072 w 21600"/>
              <a:gd name="T3" fmla="*/ 109173163 h 21600"/>
              <a:gd name="T4" fmla="*/ 0 w 21600"/>
              <a:gd name="T5" fmla="*/ 54586615 h 21600"/>
              <a:gd name="T6" fmla="*/ 59274072 w 21600"/>
              <a:gd name="T7" fmla="*/ 0 h 21600"/>
              <a:gd name="T8" fmla="*/ 0 60000 65536"/>
              <a:gd name="T9" fmla="*/ 5898240 60000 65536"/>
              <a:gd name="T10" fmla="*/ 11796480 60000 65536"/>
              <a:gd name="T11" fmla="*/ 17694720 60000 65536"/>
              <a:gd name="T12" fmla="*/ 5400 w 21600"/>
              <a:gd name="T13" fmla="*/ 5400 h 21600"/>
              <a:gd name="T14" fmla="*/ 16200 w 21600"/>
              <a:gd name="T15" fmla="*/ 16200 h 21600"/>
            </a:gdLst>
            <a:ahLst/>
            <a:cxnLst>
              <a:cxn ang="T8">
                <a:pos x="T0" y="T1"/>
              </a:cxn>
              <a:cxn ang="T9">
                <a:pos x="T2" y="T3"/>
              </a:cxn>
              <a:cxn ang="T10">
                <a:pos x="T4" y="T5"/>
              </a:cxn>
              <a:cxn ang="T11">
                <a:pos x="T6" y="T7"/>
              </a:cxn>
            </a:cxnLst>
            <a:rect l="T12" t="T13" r="T14" b="T15"/>
            <a:pathLst>
              <a:path w="21600" h="21600">
                <a:moveTo>
                  <a:pt x="5400" y="5400"/>
                </a:moveTo>
                <a:lnTo>
                  <a:pt x="9450" y="5400"/>
                </a:lnTo>
                <a:lnTo>
                  <a:pt x="9450" y="2700"/>
                </a:lnTo>
                <a:lnTo>
                  <a:pt x="8100" y="2700"/>
                </a:lnTo>
                <a:lnTo>
                  <a:pt x="10800" y="0"/>
                </a:lnTo>
                <a:lnTo>
                  <a:pt x="13500" y="2700"/>
                </a:lnTo>
                <a:lnTo>
                  <a:pt x="12150" y="2700"/>
                </a:lnTo>
                <a:lnTo>
                  <a:pt x="12150" y="5400"/>
                </a:lnTo>
                <a:lnTo>
                  <a:pt x="16200" y="5400"/>
                </a:lnTo>
                <a:lnTo>
                  <a:pt x="16200" y="9450"/>
                </a:lnTo>
                <a:lnTo>
                  <a:pt x="18900" y="9450"/>
                </a:lnTo>
                <a:lnTo>
                  <a:pt x="18900" y="8100"/>
                </a:lnTo>
                <a:lnTo>
                  <a:pt x="21600" y="10800"/>
                </a:lnTo>
                <a:lnTo>
                  <a:pt x="18900" y="13500"/>
                </a:lnTo>
                <a:lnTo>
                  <a:pt x="18900" y="12150"/>
                </a:lnTo>
                <a:lnTo>
                  <a:pt x="16200" y="12150"/>
                </a:lnTo>
                <a:lnTo>
                  <a:pt x="16200" y="16200"/>
                </a:lnTo>
                <a:lnTo>
                  <a:pt x="12150" y="16200"/>
                </a:lnTo>
                <a:lnTo>
                  <a:pt x="12150" y="18900"/>
                </a:lnTo>
                <a:lnTo>
                  <a:pt x="13500" y="18900"/>
                </a:lnTo>
                <a:lnTo>
                  <a:pt x="10800" y="21600"/>
                </a:lnTo>
                <a:lnTo>
                  <a:pt x="8100" y="18900"/>
                </a:lnTo>
                <a:lnTo>
                  <a:pt x="9450" y="18900"/>
                </a:lnTo>
                <a:lnTo>
                  <a:pt x="9450" y="16200"/>
                </a:lnTo>
                <a:lnTo>
                  <a:pt x="5400" y="16200"/>
                </a:lnTo>
                <a:lnTo>
                  <a:pt x="5400" y="12150"/>
                </a:lnTo>
                <a:lnTo>
                  <a:pt x="2700" y="12150"/>
                </a:lnTo>
                <a:lnTo>
                  <a:pt x="2700" y="13500"/>
                </a:lnTo>
                <a:lnTo>
                  <a:pt x="0" y="10800"/>
                </a:lnTo>
                <a:lnTo>
                  <a:pt x="2700" y="8100"/>
                </a:lnTo>
                <a:lnTo>
                  <a:pt x="2700" y="9450"/>
                </a:lnTo>
                <a:lnTo>
                  <a:pt x="5400" y="9450"/>
                </a:lnTo>
                <a:close/>
              </a:path>
            </a:pathLst>
          </a:custGeom>
          <a:solidFill>
            <a:srgbClr val="CCFFCC">
              <a:alpha val="70979"/>
            </a:srgbClr>
          </a:solidFill>
          <a:ln w="25400">
            <a:solidFill>
              <a:srgbClr val="000000"/>
            </a:solidFill>
            <a:miter lim="800000"/>
            <a:headEnd/>
            <a:tailEnd/>
          </a:ln>
        </p:spPr>
        <p:txBody>
          <a:bodyPr wrap="none" anchor="ctr"/>
          <a:lstStyle/>
          <a:p>
            <a:endParaRPr lang="en-US"/>
          </a:p>
        </p:txBody>
      </p:sp>
      <p:sp>
        <p:nvSpPr>
          <p:cNvPr id="18439" name="TextBox 6"/>
          <p:cNvSpPr txBox="1">
            <a:spLocks noChangeArrowheads="1"/>
          </p:cNvSpPr>
          <p:nvPr/>
        </p:nvSpPr>
        <p:spPr bwMode="auto">
          <a:xfrm>
            <a:off x="2971800" y="5907087"/>
            <a:ext cx="3276600" cy="646113"/>
          </a:xfrm>
          <a:prstGeom prst="rect">
            <a:avLst/>
          </a:prstGeom>
          <a:noFill/>
          <a:ln w="9525">
            <a:noFill/>
            <a:miter lim="800000"/>
            <a:headEnd/>
            <a:tailEnd/>
          </a:ln>
        </p:spPr>
        <p:txBody>
          <a:bodyPr>
            <a:spAutoFit/>
          </a:bodyPr>
          <a:lstStyle/>
          <a:p>
            <a:r>
              <a:rPr lang="en-US" sz="1800" dirty="0"/>
              <a:t>For more technical articles visit:  </a:t>
            </a:r>
          </a:p>
          <a:p>
            <a:r>
              <a:rPr lang="en-US" sz="1800" dirty="0"/>
              <a:t>   </a:t>
            </a:r>
            <a:r>
              <a:rPr lang="en-US" sz="1800" dirty="0" smtClean="0"/>
              <a:t>http://texasdairymatters.org</a:t>
            </a:r>
            <a:endParaRPr lang="en-US" sz="1800" dirty="0"/>
          </a:p>
        </p:txBody>
      </p:sp>
      <p:sp>
        <p:nvSpPr>
          <p:cNvPr id="18440" name="TextBox 7"/>
          <p:cNvSpPr txBox="1">
            <a:spLocks noChangeArrowheads="1"/>
          </p:cNvSpPr>
          <p:nvPr/>
        </p:nvSpPr>
        <p:spPr bwMode="auto">
          <a:xfrm>
            <a:off x="76200" y="457200"/>
            <a:ext cx="1936750" cy="461963"/>
          </a:xfrm>
          <a:prstGeom prst="rect">
            <a:avLst/>
          </a:prstGeom>
          <a:noFill/>
          <a:ln w="9525">
            <a:noFill/>
            <a:miter lim="800000"/>
            <a:headEnd/>
            <a:tailEnd/>
          </a:ln>
        </p:spPr>
        <p:txBody>
          <a:bodyPr wrap="none">
            <a:spAutoFit/>
          </a:bodyPr>
          <a:lstStyle/>
          <a:p>
            <a:r>
              <a:rPr lang="en-US">
                <a:solidFill>
                  <a:schemeClr val="bg1"/>
                </a:solidFill>
              </a:rPr>
              <a:t>Healthy Cows</a:t>
            </a:r>
          </a:p>
        </p:txBody>
      </p:sp>
      <p:sp>
        <p:nvSpPr>
          <p:cNvPr id="18441" name="TextBox 8"/>
          <p:cNvSpPr txBox="1">
            <a:spLocks noChangeArrowheads="1"/>
          </p:cNvSpPr>
          <p:nvPr/>
        </p:nvSpPr>
        <p:spPr bwMode="auto">
          <a:xfrm rot="-2443095">
            <a:off x="3824288" y="2767013"/>
            <a:ext cx="1719262" cy="461962"/>
          </a:xfrm>
          <a:prstGeom prst="rect">
            <a:avLst/>
          </a:prstGeom>
          <a:noFill/>
          <a:ln w="9525">
            <a:noFill/>
            <a:miter lim="800000"/>
            <a:headEnd/>
            <a:tailEnd/>
          </a:ln>
        </p:spPr>
        <p:txBody>
          <a:bodyPr>
            <a:spAutoFit/>
          </a:bodyPr>
          <a:lstStyle/>
          <a:p>
            <a:r>
              <a:rPr lang="en-US" b="1">
                <a:solidFill>
                  <a:schemeClr val="bg1"/>
                </a:solidFill>
              </a:rPr>
              <a:t>Safe Food</a:t>
            </a:r>
          </a:p>
        </p:txBody>
      </p:sp>
      <p:sp>
        <p:nvSpPr>
          <p:cNvPr id="18442" name="TextBox 9"/>
          <p:cNvSpPr txBox="1">
            <a:spLocks noChangeArrowheads="1"/>
          </p:cNvSpPr>
          <p:nvPr/>
        </p:nvSpPr>
        <p:spPr bwMode="auto">
          <a:xfrm>
            <a:off x="6184900" y="5257800"/>
            <a:ext cx="2806700" cy="461963"/>
          </a:xfrm>
          <a:prstGeom prst="rect">
            <a:avLst/>
          </a:prstGeom>
          <a:noFill/>
          <a:ln w="9525">
            <a:noFill/>
            <a:miter lim="800000"/>
            <a:headEnd/>
            <a:tailEnd/>
          </a:ln>
        </p:spPr>
        <p:txBody>
          <a:bodyPr wrap="none">
            <a:spAutoFit/>
          </a:bodyPr>
          <a:lstStyle/>
          <a:p>
            <a:r>
              <a:rPr lang="en-US">
                <a:solidFill>
                  <a:schemeClr val="bg1"/>
                </a:solidFill>
              </a:rPr>
              <a:t>Protected Consumers</a:t>
            </a:r>
          </a:p>
        </p:txBody>
      </p:sp>
      <p:pic>
        <p:nvPicPr>
          <p:cNvPr id="11" name="Recorded Sound 56">
            <a:hlinkClick r:id="" action="ppaction://media"/>
          </p:cNvPr>
          <p:cNvPicPr>
            <a:picLocks noRot="1" noChangeAspect="1"/>
          </p:cNvPicPr>
          <p:nvPr>
            <a:wavAudioFile r:embed="rId1" name="Recorded Sound 56"/>
          </p:nvPr>
        </p:nvPicPr>
        <p:blipFill>
          <a:blip r:embed="rId8" cstate="screen"/>
          <a:stretch>
            <a:fillRect/>
          </a:stretch>
        </p:blipFill>
        <p:spPr>
          <a:xfrm>
            <a:off x="4419600" y="3276600"/>
            <a:ext cx="304800" cy="304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5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381000" y="533400"/>
            <a:ext cx="8458200" cy="1905000"/>
          </a:xfrm>
        </p:spPr>
        <p:txBody>
          <a:bodyPr/>
          <a:lstStyle/>
          <a:p>
            <a:pPr eaLnBrk="1" hangingPunct="1"/>
            <a:r>
              <a:rPr lang="en-US" sz="2200" b="0" dirty="0" smtClean="0"/>
              <a:t>This project was a collaborative effort between:</a:t>
            </a:r>
            <a:br>
              <a:rPr lang="en-US" sz="2200" b="0" dirty="0" smtClean="0"/>
            </a:br>
            <a:r>
              <a:rPr lang="en-US" sz="2200" b="0" dirty="0" smtClean="0"/>
              <a:t> Texas </a:t>
            </a:r>
            <a:r>
              <a:rPr lang="en-US" sz="2200" b="0" dirty="0" err="1" smtClean="0"/>
              <a:t>AgriLife</a:t>
            </a:r>
            <a:r>
              <a:rPr lang="en-US" sz="2200" b="0" dirty="0" smtClean="0"/>
              <a:t> Extension Service</a:t>
            </a:r>
            <a:br>
              <a:rPr lang="en-US" sz="2200" b="0" dirty="0" smtClean="0"/>
            </a:br>
            <a:r>
              <a:rPr lang="en-US" sz="2200" b="0" dirty="0" smtClean="0"/>
              <a:t>New Mexico State University </a:t>
            </a:r>
            <a:br>
              <a:rPr lang="en-US" sz="2200" b="0" dirty="0" smtClean="0"/>
            </a:br>
            <a:r>
              <a:rPr lang="en-US" sz="2200" b="0" dirty="0" err="1" smtClean="0"/>
              <a:t>University</a:t>
            </a:r>
            <a:r>
              <a:rPr lang="en-US" sz="2200" b="0" dirty="0" smtClean="0"/>
              <a:t> of Idaho</a:t>
            </a:r>
            <a:br>
              <a:rPr lang="en-US" sz="2200" b="0" dirty="0" smtClean="0"/>
            </a:br>
            <a:r>
              <a:rPr lang="en-US" sz="2200" b="0" dirty="0" smtClean="0"/>
              <a:t/>
            </a:r>
            <a:br>
              <a:rPr lang="en-US" sz="2200" b="0" dirty="0" smtClean="0"/>
            </a:br>
            <a:r>
              <a:rPr lang="en-US" sz="2200" b="0" dirty="0" smtClean="0"/>
              <a:t>Funding provided by the National Center for Foreign Animal and </a:t>
            </a:r>
            <a:r>
              <a:rPr lang="en-US" sz="2200" b="0" dirty="0" err="1" smtClean="0"/>
              <a:t>Zoonotic</a:t>
            </a:r>
            <a:r>
              <a:rPr lang="en-US" sz="2200" b="0" dirty="0" smtClean="0"/>
              <a:t> </a:t>
            </a:r>
            <a:r>
              <a:rPr lang="en-US" sz="2200" dirty="0" smtClean="0"/>
              <a:t>Disease Defense, a Department of Homeland Security Science and Technology Center of Excellence</a:t>
            </a:r>
            <a:endParaRPr lang="en-US" sz="2200" b="0" dirty="0" smtClean="0"/>
          </a:p>
        </p:txBody>
      </p:sp>
      <p:pic>
        <p:nvPicPr>
          <p:cNvPr id="11268" name="Picture 5" descr="FAZD-Center-logo-Nov-2008.jpg"/>
          <p:cNvPicPr>
            <a:picLocks noChangeAspect="1"/>
          </p:cNvPicPr>
          <p:nvPr/>
        </p:nvPicPr>
        <p:blipFill>
          <a:blip r:embed="rId2" cstate="screen"/>
          <a:srcRect/>
          <a:stretch>
            <a:fillRect/>
          </a:stretch>
        </p:blipFill>
        <p:spPr bwMode="auto">
          <a:xfrm>
            <a:off x="304800" y="5867400"/>
            <a:ext cx="2097088" cy="873125"/>
          </a:xfrm>
          <a:prstGeom prst="rect">
            <a:avLst/>
          </a:prstGeom>
          <a:noFill/>
          <a:ln w="9525">
            <a:noFill/>
            <a:miter lim="800000"/>
            <a:headEnd/>
            <a:tailEnd/>
          </a:ln>
        </p:spPr>
      </p:pic>
      <p:pic>
        <p:nvPicPr>
          <p:cNvPr id="5" name="Picture 4" descr="NMlogo.jpg"/>
          <p:cNvPicPr>
            <a:picLocks noChangeAspect="1"/>
          </p:cNvPicPr>
          <p:nvPr/>
        </p:nvPicPr>
        <p:blipFill>
          <a:blip r:embed="rId3" cstate="screen"/>
          <a:stretch>
            <a:fillRect/>
          </a:stretch>
        </p:blipFill>
        <p:spPr>
          <a:xfrm>
            <a:off x="2590800" y="5878944"/>
            <a:ext cx="1466402" cy="839355"/>
          </a:xfrm>
          <a:prstGeom prst="rect">
            <a:avLst/>
          </a:prstGeom>
        </p:spPr>
      </p:pic>
      <p:pic>
        <p:nvPicPr>
          <p:cNvPr id="6" name="Picture 5" descr="Univ of IdahoExt-GoldSilver_poster1.TIF"/>
          <p:cNvPicPr>
            <a:picLocks noChangeAspect="1"/>
          </p:cNvPicPr>
          <p:nvPr/>
        </p:nvPicPr>
        <p:blipFill>
          <a:blip r:embed="rId4" cstate="screen"/>
          <a:stretch>
            <a:fillRect/>
          </a:stretch>
        </p:blipFill>
        <p:spPr>
          <a:xfrm>
            <a:off x="4256442" y="6185343"/>
            <a:ext cx="2133600" cy="520257"/>
          </a:xfrm>
          <a:prstGeom prst="rect">
            <a:avLst/>
          </a:prstGeom>
        </p:spPr>
      </p:pic>
      <p:sp>
        <p:nvSpPr>
          <p:cNvPr id="7" name="Subtitle 6"/>
          <p:cNvSpPr>
            <a:spLocks noGrp="1"/>
          </p:cNvSpPr>
          <p:nvPr>
            <p:ph type="subTitle" idx="1"/>
          </p:nvPr>
        </p:nvSpPr>
        <p:spPr>
          <a:xfrm>
            <a:off x="914400" y="3048000"/>
            <a:ext cx="7391400" cy="1752600"/>
          </a:xfrm>
        </p:spPr>
        <p:txBody>
          <a:bodyPr/>
          <a:lstStyle/>
          <a:p>
            <a:pPr eaLnBrk="1" hangingPunct="1"/>
            <a:r>
              <a:rPr lang="en-US" sz="2200" dirty="0" smtClean="0"/>
              <a:t>Ellen Jordan, PhD; Ralph Bruno, DVM, MS; Juan A. Hernandez-Rivera</a:t>
            </a:r>
            <a:r>
              <a:rPr lang="en-US" sz="2200" smtClean="0"/>
              <a:t>,  PhD; </a:t>
            </a:r>
            <a:r>
              <a:rPr lang="en-US" sz="2200" dirty="0" smtClean="0"/>
              <a:t>and Kevin Lager</a:t>
            </a:r>
            <a:r>
              <a:rPr lang="en-US" sz="2200" smtClean="0"/>
              <a:t>, MS -</a:t>
            </a:r>
            <a:endParaRPr lang="en-US" sz="2200" dirty="0" smtClean="0"/>
          </a:p>
          <a:p>
            <a:pPr eaLnBrk="1" hangingPunct="1"/>
            <a:r>
              <a:rPr lang="en-US" sz="2200" dirty="0" smtClean="0"/>
              <a:t>Texas </a:t>
            </a:r>
            <a:r>
              <a:rPr lang="en-US" sz="2200" dirty="0" err="1" smtClean="0"/>
              <a:t>AgriLife</a:t>
            </a:r>
            <a:r>
              <a:rPr lang="en-US" sz="2200" dirty="0" smtClean="0"/>
              <a:t> Extension Service</a:t>
            </a:r>
          </a:p>
          <a:p>
            <a:pPr eaLnBrk="1" hangingPunct="1"/>
            <a:r>
              <a:rPr lang="en-US" sz="2200" dirty="0" smtClean="0"/>
              <a:t>Mireille Chahine, PhD – University of Idaho</a:t>
            </a:r>
          </a:p>
          <a:p>
            <a:r>
              <a:rPr lang="en-US" sz="2200" dirty="0" smtClean="0"/>
              <a:t>Robert </a:t>
            </a:r>
            <a:r>
              <a:rPr lang="en-US" sz="2200" dirty="0" err="1" smtClean="0"/>
              <a:t>Hagevoort</a:t>
            </a:r>
            <a:r>
              <a:rPr lang="en-US" sz="2200" dirty="0" smtClean="0"/>
              <a:t>, PhD – New Mexico State University</a:t>
            </a:r>
          </a:p>
          <a:p>
            <a:endParaRPr lang="en-US" sz="2200" dirty="0" smtClean="0"/>
          </a:p>
          <a:p>
            <a:r>
              <a:rPr lang="en-US" sz="1000" dirty="0" smtClean="0"/>
              <a:t>The entities involved in the development of this material do not support one product over another and any mention herein is meant as an example, not an endorsement.</a:t>
            </a:r>
          </a:p>
          <a:p>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p:txBody>
          <a:bodyPr/>
          <a:lstStyle/>
          <a:p>
            <a:r>
              <a:rPr lang="en-US" sz="4000" dirty="0" smtClean="0"/>
              <a:t>Your Role … Prevent the Spread of Disease</a:t>
            </a:r>
          </a:p>
        </p:txBody>
      </p:sp>
      <p:sp>
        <p:nvSpPr>
          <p:cNvPr id="33796" name="Rectangle 4"/>
          <p:cNvSpPr>
            <a:spLocks noGrp="1" noChangeArrowheads="1"/>
          </p:cNvSpPr>
          <p:nvPr>
            <p:ph type="body" sz="half" idx="4294967295"/>
          </p:nvPr>
        </p:nvSpPr>
        <p:spPr>
          <a:xfrm>
            <a:off x="685800" y="1905000"/>
            <a:ext cx="4191000" cy="4114800"/>
          </a:xfrm>
        </p:spPr>
        <p:txBody>
          <a:bodyPr/>
          <a:lstStyle/>
          <a:p>
            <a:r>
              <a:rPr lang="en-US" sz="2800" dirty="0" smtClean="0"/>
              <a:t>Clean Equipment</a:t>
            </a:r>
          </a:p>
          <a:p>
            <a:pPr lvl="1"/>
            <a:r>
              <a:rPr lang="en-US" sz="2400" dirty="0" smtClean="0"/>
              <a:t>Truck</a:t>
            </a:r>
          </a:p>
          <a:p>
            <a:pPr lvl="1"/>
            <a:r>
              <a:rPr lang="en-US" sz="2400" dirty="0" smtClean="0"/>
              <a:t>Farm equipment</a:t>
            </a:r>
          </a:p>
          <a:p>
            <a:pPr lvl="1"/>
            <a:r>
              <a:rPr lang="en-US" sz="2400" dirty="0" smtClean="0"/>
              <a:t>Veterinary supplies</a:t>
            </a:r>
          </a:p>
          <a:p>
            <a:pPr lvl="1"/>
            <a:r>
              <a:rPr lang="en-US" sz="2400" dirty="0" smtClean="0"/>
              <a:t>Hoof trimming tools</a:t>
            </a:r>
          </a:p>
          <a:p>
            <a:pPr lvl="1"/>
            <a:r>
              <a:rPr lang="en-US" sz="2400" dirty="0" smtClean="0"/>
              <a:t>Clothes</a:t>
            </a:r>
          </a:p>
          <a:p>
            <a:pPr lvl="1"/>
            <a:r>
              <a:rPr lang="en-US" sz="2400" dirty="0" smtClean="0"/>
              <a:t>Boots</a:t>
            </a:r>
          </a:p>
          <a:p>
            <a:pPr lvl="1"/>
            <a:endParaRPr lang="en-US" sz="2400" dirty="0" smtClean="0"/>
          </a:p>
        </p:txBody>
      </p:sp>
      <p:pic>
        <p:nvPicPr>
          <p:cNvPr id="5" name="Picture 5"/>
          <p:cNvPicPr>
            <a:picLocks noChangeAspect="1" noChangeArrowheads="1"/>
          </p:cNvPicPr>
          <p:nvPr/>
        </p:nvPicPr>
        <p:blipFill>
          <a:blip r:embed="rId4" cstate="screen"/>
          <a:srcRect t="6976" r="11340" b="2333"/>
          <a:stretch>
            <a:fillRect/>
          </a:stretch>
        </p:blipFill>
        <p:spPr bwMode="auto">
          <a:xfrm>
            <a:off x="5363605" y="1905000"/>
            <a:ext cx="3780395" cy="3429000"/>
          </a:xfrm>
          <a:prstGeom prst="rect">
            <a:avLst/>
          </a:prstGeom>
          <a:noFill/>
          <a:ln w="9525">
            <a:noFill/>
            <a:miter lim="800000"/>
            <a:headEnd/>
            <a:tailEnd/>
          </a:ln>
        </p:spPr>
      </p:pic>
      <p:pic>
        <p:nvPicPr>
          <p:cNvPr id="6" name="Picture 7"/>
          <p:cNvPicPr>
            <a:picLocks noChangeAspect="1" noChangeArrowheads="1"/>
          </p:cNvPicPr>
          <p:nvPr/>
        </p:nvPicPr>
        <p:blipFill>
          <a:blip r:embed="rId5" cstate="screen"/>
          <a:srcRect/>
          <a:stretch>
            <a:fillRect/>
          </a:stretch>
        </p:blipFill>
        <p:spPr bwMode="auto">
          <a:xfrm>
            <a:off x="2971800" y="4209020"/>
            <a:ext cx="2488728" cy="2648980"/>
          </a:xfrm>
          <a:prstGeom prst="rect">
            <a:avLst/>
          </a:prstGeom>
          <a:noFill/>
          <a:ln w="9525">
            <a:noFill/>
            <a:miter lim="800000"/>
            <a:headEnd/>
            <a:tailEnd/>
          </a:ln>
        </p:spPr>
      </p:pic>
      <p:pic>
        <p:nvPicPr>
          <p:cNvPr id="7" name="Recorded Sound 6">
            <a:hlinkClick r:id="" action="ppaction://media"/>
          </p:cNvPr>
          <p:cNvPicPr>
            <a:picLocks noRot="1" noChangeAspect="1"/>
          </p:cNvPicPr>
          <p:nvPr>
            <a:wavAudioFile r:embed="rId1" name="Recorded Sound 6"/>
          </p:nvPr>
        </p:nvPicPr>
        <p:blipFill>
          <a:blip r:embed="rId6"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7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Rectangle 4"/>
          <p:cNvSpPr>
            <a:spLocks noGrp="1" noChangeArrowheads="1"/>
          </p:cNvSpPr>
          <p:nvPr>
            <p:ph type="title" idx="4294967295"/>
          </p:nvPr>
        </p:nvSpPr>
        <p:spPr>
          <a:xfrm>
            <a:off x="609600" y="152400"/>
            <a:ext cx="7772400" cy="990600"/>
          </a:xfrm>
        </p:spPr>
        <p:txBody>
          <a:bodyPr/>
          <a:lstStyle/>
          <a:p>
            <a:r>
              <a:rPr lang="en-US" dirty="0" smtClean="0"/>
              <a:t>Clean Tools</a:t>
            </a:r>
          </a:p>
        </p:txBody>
      </p:sp>
      <p:sp>
        <p:nvSpPr>
          <p:cNvPr id="39942" name="Rectangle 6"/>
          <p:cNvSpPr>
            <a:spLocks noGrp="1" noChangeArrowheads="1"/>
          </p:cNvSpPr>
          <p:nvPr>
            <p:ph type="body" sz="half" idx="4294967295"/>
          </p:nvPr>
        </p:nvSpPr>
        <p:spPr>
          <a:xfrm>
            <a:off x="304800" y="1143000"/>
            <a:ext cx="5410200" cy="4114800"/>
          </a:xfrm>
        </p:spPr>
        <p:txBody>
          <a:bodyPr/>
          <a:lstStyle/>
          <a:p>
            <a:pPr>
              <a:spcBef>
                <a:spcPts val="1200"/>
              </a:spcBef>
              <a:spcAft>
                <a:spcPts val="1200"/>
              </a:spcAft>
            </a:pPr>
            <a:r>
              <a:rPr lang="en-US" sz="2800" dirty="0" smtClean="0"/>
              <a:t>Scrub ALL tools between cows/farms</a:t>
            </a:r>
          </a:p>
          <a:p>
            <a:pPr>
              <a:spcBef>
                <a:spcPts val="1200"/>
              </a:spcBef>
              <a:spcAft>
                <a:spcPts val="1200"/>
              </a:spcAft>
            </a:pPr>
            <a:r>
              <a:rPr lang="en-US" sz="2800" dirty="0" smtClean="0"/>
              <a:t>AFTER tools are clean, disinfect them</a:t>
            </a:r>
          </a:p>
          <a:p>
            <a:pPr>
              <a:spcBef>
                <a:spcPts val="1200"/>
              </a:spcBef>
              <a:spcAft>
                <a:spcPts val="1200"/>
              </a:spcAft>
            </a:pPr>
            <a:r>
              <a:rPr lang="en-US" sz="2800" dirty="0" smtClean="0"/>
              <a:t>If residual dirt left on tools, it can cause disinfectant to be ineffective</a:t>
            </a:r>
          </a:p>
        </p:txBody>
      </p:sp>
      <p:pic>
        <p:nvPicPr>
          <p:cNvPr id="11" name="Picture 7"/>
          <p:cNvPicPr>
            <a:picLocks noChangeAspect="1" noChangeArrowheads="1"/>
          </p:cNvPicPr>
          <p:nvPr/>
        </p:nvPicPr>
        <p:blipFill>
          <a:blip r:embed="rId4" cstate="screen"/>
          <a:srcRect/>
          <a:stretch>
            <a:fillRect/>
          </a:stretch>
        </p:blipFill>
        <p:spPr bwMode="auto">
          <a:xfrm>
            <a:off x="3363912" y="4648200"/>
            <a:ext cx="2046288" cy="2178050"/>
          </a:xfrm>
          <a:prstGeom prst="rect">
            <a:avLst/>
          </a:prstGeom>
          <a:noFill/>
          <a:ln w="9525">
            <a:noFill/>
            <a:miter lim="800000"/>
            <a:headEnd/>
            <a:tailEnd/>
          </a:ln>
        </p:spPr>
      </p:pic>
      <p:pic>
        <p:nvPicPr>
          <p:cNvPr id="12" name="Picture 9"/>
          <p:cNvPicPr>
            <a:picLocks noGrp="1" noChangeAspect="1" noChangeArrowheads="1"/>
          </p:cNvPicPr>
          <p:nvPr>
            <p:ph sz="half" idx="1"/>
          </p:nvPr>
        </p:nvPicPr>
        <p:blipFill>
          <a:blip r:embed="rId5" cstate="screen"/>
          <a:srcRect/>
          <a:stretch>
            <a:fillRect/>
          </a:stretch>
        </p:blipFill>
        <p:spPr>
          <a:xfrm>
            <a:off x="5791200" y="3655869"/>
            <a:ext cx="3200400" cy="2363931"/>
          </a:xfrm>
          <a:noFill/>
          <a:ln/>
        </p:spPr>
      </p:pic>
      <p:pic>
        <p:nvPicPr>
          <p:cNvPr id="6" name="Content Placeholder 5"/>
          <p:cNvPicPr>
            <a:picLocks noGrp="1" noChangeAspect="1" noChangeArrowheads="1"/>
          </p:cNvPicPr>
          <p:nvPr>
            <p:ph sz="quarter" idx="4294967295"/>
          </p:nvPr>
        </p:nvPicPr>
        <p:blipFill>
          <a:blip r:embed="rId6" cstate="screen"/>
          <a:srcRect/>
          <a:stretch>
            <a:fillRect/>
          </a:stretch>
        </p:blipFill>
        <p:spPr>
          <a:xfrm>
            <a:off x="5807526" y="1600200"/>
            <a:ext cx="3168032" cy="2057400"/>
          </a:xfrm>
          <a:prstGeom prst="rect">
            <a:avLst/>
          </a:prstGeom>
          <a:noFill/>
          <a:ln/>
        </p:spPr>
      </p:pic>
      <p:pic>
        <p:nvPicPr>
          <p:cNvPr id="7" name="Recorded Sound 7">
            <a:hlinkClick r:id="" action="ppaction://media"/>
          </p:cNvPr>
          <p:cNvPicPr>
            <a:picLocks noRot="1" noChangeAspect="1"/>
          </p:cNvPicPr>
          <p:nvPr>
            <a:wavAudioFile r:embed="rId1" name="Recorded Sound 7"/>
          </p:nvPr>
        </p:nvPicPr>
        <p:blipFill>
          <a:blip r:embed="rId7" cstate="screen"/>
          <a:stretch>
            <a:fillRect/>
          </a:stretch>
        </p:blipFill>
        <p:spPr>
          <a:xfrm>
            <a:off x="44958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4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a:xfrm>
            <a:off x="685800" y="76200"/>
            <a:ext cx="7772400" cy="1143000"/>
          </a:xfrm>
        </p:spPr>
        <p:txBody>
          <a:bodyPr/>
          <a:lstStyle/>
          <a:p>
            <a:r>
              <a:rPr lang="en-US" dirty="0" smtClean="0"/>
              <a:t>Always Have Clean Clothes</a:t>
            </a:r>
          </a:p>
        </p:txBody>
      </p:sp>
      <p:sp>
        <p:nvSpPr>
          <p:cNvPr id="41988" name="Rectangle 4"/>
          <p:cNvSpPr>
            <a:spLocks noGrp="1" noChangeArrowheads="1"/>
          </p:cNvSpPr>
          <p:nvPr>
            <p:ph type="body" sz="half" idx="4294967295"/>
          </p:nvPr>
        </p:nvSpPr>
        <p:spPr>
          <a:xfrm>
            <a:off x="381000" y="1371600"/>
            <a:ext cx="4191000" cy="4267200"/>
          </a:xfrm>
        </p:spPr>
        <p:txBody>
          <a:bodyPr/>
          <a:lstStyle/>
          <a:p>
            <a:pPr>
              <a:spcBef>
                <a:spcPts val="1200"/>
              </a:spcBef>
              <a:spcAft>
                <a:spcPts val="1200"/>
              </a:spcAft>
            </a:pPr>
            <a:r>
              <a:rPr lang="en-US" dirty="0" smtClean="0"/>
              <a:t>Make sure you have clean clothes for each farm</a:t>
            </a:r>
          </a:p>
          <a:p>
            <a:pPr>
              <a:spcBef>
                <a:spcPts val="1200"/>
              </a:spcBef>
              <a:spcAft>
                <a:spcPts val="1200"/>
              </a:spcAft>
            </a:pPr>
            <a:r>
              <a:rPr lang="en-US" dirty="0" smtClean="0"/>
              <a:t>Use the hottest temperature possible</a:t>
            </a:r>
          </a:p>
          <a:p>
            <a:pPr>
              <a:spcBef>
                <a:spcPts val="1200"/>
              </a:spcBef>
              <a:spcAft>
                <a:spcPts val="1200"/>
              </a:spcAft>
            </a:pPr>
            <a:r>
              <a:rPr lang="en-US" dirty="0" smtClean="0"/>
              <a:t>Tumble dry</a:t>
            </a:r>
          </a:p>
        </p:txBody>
      </p:sp>
      <p:sp>
        <p:nvSpPr>
          <p:cNvPr id="41989" name="Rectangle 5"/>
          <p:cNvSpPr>
            <a:spLocks noGrp="1" noChangeArrowheads="1"/>
          </p:cNvSpPr>
          <p:nvPr>
            <p:ph type="body" sz="half" idx="4294967295"/>
          </p:nvPr>
        </p:nvSpPr>
        <p:spPr>
          <a:xfrm>
            <a:off x="4648200" y="1981200"/>
            <a:ext cx="3810000" cy="4114800"/>
          </a:xfrm>
        </p:spPr>
        <p:txBody>
          <a:bodyPr/>
          <a:lstStyle/>
          <a:p>
            <a:r>
              <a:rPr lang="en-US" sz="2800" dirty="0" smtClean="0">
                <a:solidFill>
                  <a:srgbClr val="FF9933"/>
                </a:solidFill>
              </a:rPr>
              <a:t>Laundromat photo</a:t>
            </a:r>
          </a:p>
        </p:txBody>
      </p:sp>
      <p:pic>
        <p:nvPicPr>
          <p:cNvPr id="6" name="Picture 5" descr="C:\Documents and Settings\rbruno\My Documents\Ralph_Bruno\PicturesRB\Dairy_Pictures\Cow pics\Ralph pictures\DSC02191.JPG"/>
          <p:cNvPicPr>
            <a:picLocks noChangeAspect="1" noChangeArrowheads="1"/>
          </p:cNvPicPr>
          <p:nvPr/>
        </p:nvPicPr>
        <p:blipFill>
          <a:blip r:embed="rId4" cstate="screen"/>
          <a:srcRect/>
          <a:stretch>
            <a:fillRect/>
          </a:stretch>
        </p:blipFill>
        <p:spPr bwMode="auto">
          <a:xfrm>
            <a:off x="4711700" y="1981200"/>
            <a:ext cx="4279900" cy="3581400"/>
          </a:xfrm>
          <a:prstGeom prst="rect">
            <a:avLst/>
          </a:prstGeom>
          <a:noFill/>
          <a:ln w="9525">
            <a:noFill/>
            <a:miter lim="800000"/>
            <a:headEnd/>
            <a:tailEnd/>
          </a:ln>
        </p:spPr>
      </p:pic>
      <p:pic>
        <p:nvPicPr>
          <p:cNvPr id="7" name="Recorded Sound 8">
            <a:hlinkClick r:id="" action="ppaction://media"/>
          </p:cNvPr>
          <p:cNvPicPr>
            <a:picLocks noRot="1" noChangeAspect="1"/>
          </p:cNvPicPr>
          <p:nvPr>
            <a:wavAudioFile r:embed="rId1" name="Recorded Sound 8"/>
          </p:nvPr>
        </p:nvPicPr>
        <p:blipFill>
          <a:blip r:embed="rId5"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9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idx="4294967295"/>
          </p:nvPr>
        </p:nvSpPr>
        <p:spPr>
          <a:xfrm>
            <a:off x="685800" y="76200"/>
            <a:ext cx="7772400" cy="838200"/>
          </a:xfrm>
        </p:spPr>
        <p:txBody>
          <a:bodyPr/>
          <a:lstStyle/>
          <a:p>
            <a:r>
              <a:rPr lang="en-US" dirty="0" smtClean="0"/>
              <a:t>Boots</a:t>
            </a:r>
          </a:p>
        </p:txBody>
      </p:sp>
      <p:sp>
        <p:nvSpPr>
          <p:cNvPr id="44035" name="Rectangle 3"/>
          <p:cNvSpPr>
            <a:spLocks noGrp="1" noChangeArrowheads="1"/>
          </p:cNvSpPr>
          <p:nvPr>
            <p:ph type="body" sz="half" idx="4294967295"/>
          </p:nvPr>
        </p:nvSpPr>
        <p:spPr>
          <a:xfrm>
            <a:off x="76200" y="914400"/>
            <a:ext cx="5029200" cy="4876800"/>
          </a:xfrm>
        </p:spPr>
        <p:txBody>
          <a:bodyPr/>
          <a:lstStyle/>
          <a:p>
            <a:pPr>
              <a:spcBef>
                <a:spcPts val="1200"/>
              </a:spcBef>
              <a:spcAft>
                <a:spcPts val="1200"/>
              </a:spcAft>
            </a:pPr>
            <a:r>
              <a:rPr lang="en-US" sz="2800" dirty="0" smtClean="0"/>
              <a:t>Make sure there is NO dirt on boots</a:t>
            </a:r>
          </a:p>
          <a:p>
            <a:pPr>
              <a:spcBef>
                <a:spcPts val="1200"/>
              </a:spcBef>
              <a:spcAft>
                <a:spcPts val="1200"/>
              </a:spcAft>
            </a:pPr>
            <a:r>
              <a:rPr lang="en-US" sz="2800" dirty="0" smtClean="0"/>
              <a:t>Disinfect between pens  (particularly after working in sick pen)</a:t>
            </a:r>
          </a:p>
          <a:p>
            <a:pPr>
              <a:spcBef>
                <a:spcPts val="1200"/>
              </a:spcBef>
              <a:spcAft>
                <a:spcPts val="1200"/>
              </a:spcAft>
            </a:pPr>
            <a:r>
              <a:rPr lang="en-US" sz="2800" dirty="0" smtClean="0"/>
              <a:t>Try to work with youngest animals first</a:t>
            </a:r>
          </a:p>
          <a:p>
            <a:pPr>
              <a:spcBef>
                <a:spcPts val="1200"/>
              </a:spcBef>
              <a:spcAft>
                <a:spcPts val="1200"/>
              </a:spcAft>
            </a:pPr>
            <a:r>
              <a:rPr lang="en-US" sz="2800" dirty="0" smtClean="0"/>
              <a:t>Wash your boots before you leave the farm</a:t>
            </a:r>
          </a:p>
        </p:txBody>
      </p:sp>
      <p:grpSp>
        <p:nvGrpSpPr>
          <p:cNvPr id="9" name="Group 8"/>
          <p:cNvGrpSpPr/>
          <p:nvPr/>
        </p:nvGrpSpPr>
        <p:grpSpPr>
          <a:xfrm>
            <a:off x="5181600" y="1295400"/>
            <a:ext cx="3810000" cy="4300538"/>
            <a:chOff x="5029200" y="1600200"/>
            <a:chExt cx="3810000" cy="4300538"/>
          </a:xfrm>
        </p:grpSpPr>
        <p:pic>
          <p:nvPicPr>
            <p:cNvPr id="5" name="Picture 5"/>
            <p:cNvPicPr>
              <a:picLocks noChangeAspect="1" noChangeArrowheads="1"/>
            </p:cNvPicPr>
            <p:nvPr/>
          </p:nvPicPr>
          <p:blipFill>
            <a:blip r:embed="rId4" cstate="screen"/>
            <a:srcRect/>
            <a:stretch>
              <a:fillRect/>
            </a:stretch>
          </p:blipFill>
          <p:spPr bwMode="auto">
            <a:xfrm>
              <a:off x="5029200" y="1600200"/>
              <a:ext cx="1958975" cy="2057400"/>
            </a:xfrm>
            <a:prstGeom prst="rect">
              <a:avLst/>
            </a:prstGeom>
            <a:noFill/>
            <a:ln w="9525">
              <a:noFill/>
              <a:miter lim="800000"/>
              <a:headEnd/>
              <a:tailEnd/>
            </a:ln>
          </p:spPr>
        </p:pic>
        <p:pic>
          <p:nvPicPr>
            <p:cNvPr id="6" name="Picture 6"/>
            <p:cNvPicPr>
              <a:picLocks noChangeAspect="1" noChangeArrowheads="1"/>
            </p:cNvPicPr>
            <p:nvPr/>
          </p:nvPicPr>
          <p:blipFill>
            <a:blip r:embed="rId5" cstate="screen"/>
            <a:srcRect/>
            <a:stretch>
              <a:fillRect/>
            </a:stretch>
          </p:blipFill>
          <p:spPr bwMode="auto">
            <a:xfrm>
              <a:off x="5043488" y="3619500"/>
              <a:ext cx="1828800" cy="2281238"/>
            </a:xfrm>
            <a:prstGeom prst="rect">
              <a:avLst/>
            </a:prstGeom>
            <a:noFill/>
            <a:ln w="9525">
              <a:noFill/>
              <a:miter lim="800000"/>
              <a:headEnd/>
              <a:tailEnd/>
            </a:ln>
          </p:spPr>
        </p:pic>
        <p:pic>
          <p:nvPicPr>
            <p:cNvPr id="7" name="Picture 7"/>
            <p:cNvPicPr>
              <a:picLocks noChangeAspect="1" noChangeArrowheads="1"/>
            </p:cNvPicPr>
            <p:nvPr/>
          </p:nvPicPr>
          <p:blipFill>
            <a:blip r:embed="rId6" cstate="screen"/>
            <a:srcRect/>
            <a:stretch>
              <a:fillRect/>
            </a:stretch>
          </p:blipFill>
          <p:spPr bwMode="auto">
            <a:xfrm>
              <a:off x="6934200" y="1600200"/>
              <a:ext cx="1903413" cy="2070100"/>
            </a:xfrm>
            <a:prstGeom prst="rect">
              <a:avLst/>
            </a:prstGeom>
            <a:noFill/>
            <a:ln w="9525">
              <a:noFill/>
              <a:miter lim="800000"/>
              <a:headEnd/>
              <a:tailEnd/>
            </a:ln>
          </p:spPr>
        </p:pic>
        <p:pic>
          <p:nvPicPr>
            <p:cNvPr id="8" name="Picture 8"/>
            <p:cNvPicPr>
              <a:picLocks noChangeAspect="1" noChangeArrowheads="1"/>
            </p:cNvPicPr>
            <p:nvPr/>
          </p:nvPicPr>
          <p:blipFill>
            <a:blip r:embed="rId7" cstate="screen"/>
            <a:srcRect/>
            <a:stretch>
              <a:fillRect/>
            </a:stretch>
          </p:blipFill>
          <p:spPr bwMode="auto">
            <a:xfrm>
              <a:off x="6858000" y="3673475"/>
              <a:ext cx="1981200" cy="2209800"/>
            </a:xfrm>
            <a:prstGeom prst="rect">
              <a:avLst/>
            </a:prstGeom>
            <a:noFill/>
            <a:ln w="9525">
              <a:noFill/>
              <a:miter lim="800000"/>
              <a:headEnd/>
              <a:tailEnd/>
            </a:ln>
          </p:spPr>
        </p:pic>
      </p:grpSp>
      <p:pic>
        <p:nvPicPr>
          <p:cNvPr id="10" name="Recorded Sound 9">
            <a:hlinkClick r:id="" action="ppaction://media"/>
          </p:cNvPr>
          <p:cNvPicPr>
            <a:picLocks noRot="1" noChangeAspect="1"/>
          </p:cNvPicPr>
          <p:nvPr>
            <a:wavAudioFile r:embed="rId1" name="Recorded Sound 9"/>
          </p:nvPr>
        </p:nvPicPr>
        <p:blipFill>
          <a:blip r:embed="rId8"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8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ejribbon">
  <a:themeElements>
    <a:clrScheme name="ejribbon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fontScheme name="ejribb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jribbon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ejribbon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ejribbon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ejribbon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ejribbon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ejribbon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C:\WINDOWS\Application Data\Microsoft\Templates\ejribbon.pot</Template>
  <TotalTime>2245</TotalTime>
  <Words>3512</Words>
  <Application>Microsoft Office PowerPoint</Application>
  <PresentationFormat>On-screen Show (4:3)</PresentationFormat>
  <Paragraphs>366</Paragraphs>
  <Slides>57</Slides>
  <Notes>56</Notes>
  <HiddenSlides>0</HiddenSlides>
  <MMClips>57</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ejribbon</vt:lpstr>
      <vt:lpstr>Biosecurity for  Dairy Farm Workers</vt:lpstr>
      <vt:lpstr>What Is Biosecurity?</vt:lpstr>
      <vt:lpstr>Goals for Biosecurity</vt:lpstr>
      <vt:lpstr>How Does Disease Spread?</vt:lpstr>
      <vt:lpstr>Examples of Disease Carrying Objects</vt:lpstr>
      <vt:lpstr>Your Role … Prevent the Spread of Disease</vt:lpstr>
      <vt:lpstr>Clean Tools</vt:lpstr>
      <vt:lpstr>Always Have Clean Clothes</vt:lpstr>
      <vt:lpstr>Boots</vt:lpstr>
      <vt:lpstr>Some Common Disinfectants</vt:lpstr>
      <vt:lpstr>Wash Your  Hands Frequently</vt:lpstr>
      <vt:lpstr>Hand Washing</vt:lpstr>
      <vt:lpstr>Bare Hands or Gloves</vt:lpstr>
      <vt:lpstr>Dirty Hands Spread Bacteria</vt:lpstr>
      <vt:lpstr>Rinsing Alone Isn’t Enough</vt:lpstr>
      <vt:lpstr>Gloved Hands Can Still Carry Bacteria, but Easier to Clean</vt:lpstr>
      <vt:lpstr>Be Aware of Visitors</vt:lpstr>
      <vt:lpstr>Lock Gates and Doors as Directed</vt:lpstr>
      <vt:lpstr>Clean Feed Storage Areas Before Restocking</vt:lpstr>
      <vt:lpstr>Follow Set Procedures When Cleaning Trailers, Tractors, Etc.</vt:lpstr>
      <vt:lpstr>Start Cleaning by Removing Loose Dirt, Hay, Manure, Etc.</vt:lpstr>
      <vt:lpstr>When Possible, Remove Mats as They Trap Debris</vt:lpstr>
      <vt:lpstr>Start at the Front Ceiling and Work to the Back</vt:lpstr>
      <vt:lpstr>Work Your Way Down from the Top to the Bottom</vt:lpstr>
      <vt:lpstr>Don’t Forget the Gates</vt:lpstr>
      <vt:lpstr>Leave Disinfectant on Trailer for 20-30 Minutes before Rinsing</vt:lpstr>
      <vt:lpstr>Clean and Disinfect Pedals in Trucks and Mats as Well</vt:lpstr>
      <vt:lpstr>After Cleaning Allow the Vehicle to Dry and Put Away Supplies</vt:lpstr>
      <vt:lpstr>Repair Fences Keep Wildlife and Other People’s Animals Out </vt:lpstr>
      <vt:lpstr>Report</vt:lpstr>
      <vt:lpstr>Your Job…  Improve Animal Welfare</vt:lpstr>
      <vt:lpstr>Specific Procedures Vary for Different Areas</vt:lpstr>
      <vt:lpstr>If You Are Responsible for Caring for Newborn Calves</vt:lpstr>
      <vt:lpstr>Caring for Newborn Calves, Continued…</vt:lpstr>
      <vt:lpstr>Vaccination Programs</vt:lpstr>
      <vt:lpstr>Vaccine Handling</vt:lpstr>
      <vt:lpstr>Don’t Leave Vaccine on  Dash of Truck</vt:lpstr>
      <vt:lpstr>Administer Vaccine Correctly</vt:lpstr>
      <vt:lpstr>Properly Dispose of Needles and Discard Unused Vaccine at End of Day</vt:lpstr>
      <vt:lpstr>Your Job…  Identify Disease Early</vt:lpstr>
      <vt:lpstr>Look Beyond  Typical Symptoms</vt:lpstr>
      <vt:lpstr>Foot and Mouth Disease</vt:lpstr>
      <vt:lpstr>Foot and Mouth Disease (FMD)</vt:lpstr>
      <vt:lpstr>Visually Evaluate Udder and Teats</vt:lpstr>
      <vt:lpstr>When among Cattle –  Check the Feet and Legs</vt:lpstr>
      <vt:lpstr>Identify Something Wrong</vt:lpstr>
      <vt:lpstr>Your Job… Protect the Food Supply</vt:lpstr>
      <vt:lpstr>Record Problems, Diseases, and Treatments for Each Cow</vt:lpstr>
      <vt:lpstr>Maintain Records</vt:lpstr>
      <vt:lpstr>Records Help…</vt:lpstr>
      <vt:lpstr>If Any Antibiotics Are Used in Treatments…</vt:lpstr>
      <vt:lpstr>Remember, if You See Something Unusual – REPORT IT!</vt:lpstr>
      <vt:lpstr>Protect Your Animals at Home</vt:lpstr>
      <vt:lpstr>If you travel out of the U.S., realize you may need to stay off farms when you return for a period of time.</vt:lpstr>
      <vt:lpstr>Practicing Biosecurity Is Your Responsibility!</vt:lpstr>
      <vt:lpstr>Slide 56</vt:lpstr>
      <vt:lpstr>This project was a collaborative effort between:  Texas AgriLife Extension Service New Mexico State University  University of Idaho  Funding provided by the National Center for Foreign Animal and Zoonotic Disease Defense, a Department of Homeland Security Science and Technology Center of Excellence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Valued Gateway Client</dc:creator>
  <cp:lastModifiedBy>ejordan</cp:lastModifiedBy>
  <cp:revision>278</cp:revision>
  <cp:lastPrinted>1601-01-01T00:00:00Z</cp:lastPrinted>
  <dcterms:created xsi:type="dcterms:W3CDTF">2003-10-07T15:50:12Z</dcterms:created>
  <dcterms:modified xsi:type="dcterms:W3CDTF">2011-08-04T13:41:25Z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