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641" r:id="rId2"/>
    <p:sldId id="642" r:id="rId3"/>
    <p:sldId id="635" r:id="rId4"/>
    <p:sldId id="643" r:id="rId5"/>
    <p:sldId id="644" r:id="rId6"/>
    <p:sldId id="645" r:id="rId7"/>
    <p:sldId id="520" r:id="rId8"/>
    <p:sldId id="639" r:id="rId9"/>
    <p:sldId id="621" r:id="rId10"/>
    <p:sldId id="622" r:id="rId11"/>
    <p:sldId id="624" r:id="rId12"/>
    <p:sldId id="628" r:id="rId13"/>
    <p:sldId id="629" r:id="rId14"/>
    <p:sldId id="633" r:id="rId15"/>
    <p:sldId id="646"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2" autoAdjust="0"/>
    <p:restoredTop sz="70215" autoAdjust="0"/>
  </p:normalViewPr>
  <p:slideViewPr>
    <p:cSldViewPr>
      <p:cViewPr varScale="1">
        <p:scale>
          <a:sx n="78" d="100"/>
          <a:sy n="78" d="100"/>
        </p:scale>
        <p:origin x="-2592" y="-102"/>
      </p:cViewPr>
      <p:guideLst>
        <p:guide orient="horz" pos="2160"/>
        <p:guide pos="2880"/>
      </p:guideLst>
    </p:cSldViewPr>
  </p:slid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FB4E5-6B7B-45EB-9700-3D8E46EDD1D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7C50936-4EC1-4514-B990-0F85ACA03267}">
      <dgm:prSet phldrT="[Text]"/>
      <dgm:spPr/>
      <dgm:t>
        <a:bodyPr/>
        <a:lstStyle/>
        <a:p>
          <a:r>
            <a:rPr lang="en-US" dirty="0" smtClean="0"/>
            <a:t>Antecedent</a:t>
          </a:r>
          <a:endParaRPr lang="en-US" dirty="0"/>
        </a:p>
      </dgm:t>
    </dgm:pt>
    <dgm:pt modelId="{B7C948DC-B312-42D6-817C-E786F86FEB2D}" type="parTrans" cxnId="{8887F389-019D-441C-A465-2EF513419EC8}">
      <dgm:prSet/>
      <dgm:spPr/>
      <dgm:t>
        <a:bodyPr/>
        <a:lstStyle/>
        <a:p>
          <a:endParaRPr lang="en-US"/>
        </a:p>
      </dgm:t>
    </dgm:pt>
    <dgm:pt modelId="{6DD18CA0-142B-4B8E-9958-17759868191E}" type="sibTrans" cxnId="{8887F389-019D-441C-A465-2EF513419EC8}">
      <dgm:prSet/>
      <dgm:spPr/>
      <dgm:t>
        <a:bodyPr/>
        <a:lstStyle/>
        <a:p>
          <a:endParaRPr lang="en-US"/>
        </a:p>
      </dgm:t>
    </dgm:pt>
    <dgm:pt modelId="{A5CB48C8-21D1-4F8E-9D8E-1E587C752234}">
      <dgm:prSet phldrT="[Text]"/>
      <dgm:spPr/>
      <dgm:t>
        <a:bodyPr/>
        <a:lstStyle/>
        <a:p>
          <a:r>
            <a:rPr lang="en-US" dirty="0" smtClean="0"/>
            <a:t>Look for prior events that may have triggered behavior.</a:t>
          </a:r>
          <a:endParaRPr lang="en-US" dirty="0"/>
        </a:p>
      </dgm:t>
    </dgm:pt>
    <dgm:pt modelId="{AB6B970A-751E-480C-89F5-31B825CEF57C}" type="parTrans" cxnId="{43FC30FC-6654-44BA-82DA-D7181E63A445}">
      <dgm:prSet/>
      <dgm:spPr/>
      <dgm:t>
        <a:bodyPr/>
        <a:lstStyle/>
        <a:p>
          <a:endParaRPr lang="en-US"/>
        </a:p>
      </dgm:t>
    </dgm:pt>
    <dgm:pt modelId="{E5BB96C5-AAD4-42A8-A991-A299B8DF1F19}" type="sibTrans" cxnId="{43FC30FC-6654-44BA-82DA-D7181E63A445}">
      <dgm:prSet/>
      <dgm:spPr/>
      <dgm:t>
        <a:bodyPr/>
        <a:lstStyle/>
        <a:p>
          <a:endParaRPr lang="en-US"/>
        </a:p>
      </dgm:t>
    </dgm:pt>
    <dgm:pt modelId="{E4011399-6B0A-4E76-9B3D-6ED577435CB2}">
      <dgm:prSet phldrT="[Text]"/>
      <dgm:spPr/>
      <dgm:t>
        <a:bodyPr/>
        <a:lstStyle/>
        <a:p>
          <a:r>
            <a:rPr lang="en-US" dirty="0" smtClean="0"/>
            <a:t>Behavior</a:t>
          </a:r>
          <a:endParaRPr lang="en-US" dirty="0"/>
        </a:p>
      </dgm:t>
    </dgm:pt>
    <dgm:pt modelId="{D2CB2B5D-1553-439E-A619-4C0137C6C987}" type="parTrans" cxnId="{4EEB4918-F3D0-4991-85B9-4D543699F90A}">
      <dgm:prSet/>
      <dgm:spPr/>
      <dgm:t>
        <a:bodyPr/>
        <a:lstStyle/>
        <a:p>
          <a:endParaRPr lang="en-US"/>
        </a:p>
      </dgm:t>
    </dgm:pt>
    <dgm:pt modelId="{DDE96874-9A18-4827-9D98-CC1F297401C3}" type="sibTrans" cxnId="{4EEB4918-F3D0-4991-85B9-4D543699F90A}">
      <dgm:prSet/>
      <dgm:spPr/>
      <dgm:t>
        <a:bodyPr/>
        <a:lstStyle/>
        <a:p>
          <a:endParaRPr lang="en-US"/>
        </a:p>
      </dgm:t>
    </dgm:pt>
    <dgm:pt modelId="{7701896E-AB77-437F-8C5F-C0EB8B04BF72}">
      <dgm:prSet phldrT="[Text]"/>
      <dgm:spPr/>
      <dgm:t>
        <a:bodyPr/>
        <a:lstStyle/>
        <a:p>
          <a:r>
            <a:rPr lang="en-US" dirty="0" smtClean="0"/>
            <a:t>What is the behavior?</a:t>
          </a:r>
          <a:endParaRPr lang="en-US" dirty="0"/>
        </a:p>
      </dgm:t>
    </dgm:pt>
    <dgm:pt modelId="{15A62945-8BF3-4E74-BE13-21720AD822C5}" type="parTrans" cxnId="{F104AE41-DB6B-4FBF-9881-747A3633C121}">
      <dgm:prSet/>
      <dgm:spPr/>
      <dgm:t>
        <a:bodyPr/>
        <a:lstStyle/>
        <a:p>
          <a:endParaRPr lang="en-US"/>
        </a:p>
      </dgm:t>
    </dgm:pt>
    <dgm:pt modelId="{CDD410E9-FEDD-49A7-83D3-4D2813775B2E}" type="sibTrans" cxnId="{F104AE41-DB6B-4FBF-9881-747A3633C121}">
      <dgm:prSet/>
      <dgm:spPr/>
      <dgm:t>
        <a:bodyPr/>
        <a:lstStyle/>
        <a:p>
          <a:endParaRPr lang="en-US"/>
        </a:p>
      </dgm:t>
    </dgm:pt>
    <dgm:pt modelId="{B35DE790-F2BE-4E4D-A600-9F4D4EAFEC10}">
      <dgm:prSet phldrT="[Text]"/>
      <dgm:spPr/>
      <dgm:t>
        <a:bodyPr/>
        <a:lstStyle/>
        <a:p>
          <a:r>
            <a:rPr lang="en-US" dirty="0" smtClean="0"/>
            <a:t>Consequence</a:t>
          </a:r>
          <a:endParaRPr lang="en-US" dirty="0"/>
        </a:p>
      </dgm:t>
    </dgm:pt>
    <dgm:pt modelId="{59CB6A45-7650-4352-BD0E-B87BDA5C5BAB}" type="parTrans" cxnId="{EF40E35F-42B4-4B6C-98A6-5B2C5252ACA0}">
      <dgm:prSet/>
      <dgm:spPr/>
      <dgm:t>
        <a:bodyPr/>
        <a:lstStyle/>
        <a:p>
          <a:endParaRPr lang="en-US"/>
        </a:p>
      </dgm:t>
    </dgm:pt>
    <dgm:pt modelId="{FC053884-02EF-4B2D-9074-C33C21735AE5}" type="sibTrans" cxnId="{EF40E35F-42B4-4B6C-98A6-5B2C5252ACA0}">
      <dgm:prSet/>
      <dgm:spPr/>
      <dgm:t>
        <a:bodyPr/>
        <a:lstStyle/>
        <a:p>
          <a:endParaRPr lang="en-US"/>
        </a:p>
      </dgm:t>
    </dgm:pt>
    <dgm:pt modelId="{0D82CF8E-2F65-4853-95A2-E97E11A1D532}">
      <dgm:prSet phldrT="[Text]"/>
      <dgm:spPr/>
      <dgm:t>
        <a:bodyPr/>
        <a:lstStyle/>
        <a:p>
          <a:r>
            <a:rPr lang="en-US" dirty="0" smtClean="0"/>
            <a:t>What happens as a result of the behavior?</a:t>
          </a:r>
          <a:endParaRPr lang="en-US" dirty="0"/>
        </a:p>
      </dgm:t>
    </dgm:pt>
    <dgm:pt modelId="{6F00CEE2-D303-4153-95BC-3B332CB3AF5E}" type="parTrans" cxnId="{7A0DE251-3FB0-426B-BD70-52183DD7B24B}">
      <dgm:prSet/>
      <dgm:spPr/>
      <dgm:t>
        <a:bodyPr/>
        <a:lstStyle/>
        <a:p>
          <a:endParaRPr lang="en-US"/>
        </a:p>
      </dgm:t>
    </dgm:pt>
    <dgm:pt modelId="{ED2EC3A3-E920-41B4-A795-3962EFD0AC3A}" type="sibTrans" cxnId="{7A0DE251-3FB0-426B-BD70-52183DD7B24B}">
      <dgm:prSet/>
      <dgm:spPr/>
      <dgm:t>
        <a:bodyPr/>
        <a:lstStyle/>
        <a:p>
          <a:endParaRPr lang="en-US"/>
        </a:p>
      </dgm:t>
    </dgm:pt>
    <dgm:pt modelId="{63A21A6C-D607-4328-9686-300221D938D5}">
      <dgm:prSet phldrT="[Text]"/>
      <dgm:spPr/>
      <dgm:t>
        <a:bodyPr/>
        <a:lstStyle/>
        <a:p>
          <a:r>
            <a:rPr lang="en-US" dirty="0" smtClean="0"/>
            <a:t>Notice when, where how, etc.</a:t>
          </a:r>
          <a:endParaRPr lang="en-US" dirty="0"/>
        </a:p>
      </dgm:t>
    </dgm:pt>
    <dgm:pt modelId="{20AF15FD-981B-40A2-BB0C-493B4054E8D0}" type="parTrans" cxnId="{16B96FF6-C973-4D9D-BD60-71623F1DA84C}">
      <dgm:prSet/>
      <dgm:spPr/>
      <dgm:t>
        <a:bodyPr/>
        <a:lstStyle/>
        <a:p>
          <a:endParaRPr lang="en-US"/>
        </a:p>
      </dgm:t>
    </dgm:pt>
    <dgm:pt modelId="{0CF1836A-F00A-456D-A6FD-4592A02E5064}" type="sibTrans" cxnId="{16B96FF6-C973-4D9D-BD60-71623F1DA84C}">
      <dgm:prSet/>
      <dgm:spPr/>
      <dgm:t>
        <a:bodyPr/>
        <a:lstStyle/>
        <a:p>
          <a:endParaRPr lang="en-US"/>
        </a:p>
      </dgm:t>
    </dgm:pt>
    <dgm:pt modelId="{D9914EEC-2A68-4BED-AD08-8C93E07B00D5}">
      <dgm:prSet phldrT="[Text]"/>
      <dgm:spPr/>
      <dgm:t>
        <a:bodyPr/>
        <a:lstStyle/>
        <a:p>
          <a:r>
            <a:rPr lang="en-US" dirty="0" smtClean="0"/>
            <a:t>Understanding causes can help determine action to take.</a:t>
          </a:r>
          <a:endParaRPr lang="en-US" dirty="0"/>
        </a:p>
      </dgm:t>
    </dgm:pt>
    <dgm:pt modelId="{CB79E20F-C48D-41AF-9026-1F6F94888FC0}" type="parTrans" cxnId="{C7A77DE7-F5D3-49F5-A8E7-0A216E5A15AB}">
      <dgm:prSet/>
      <dgm:spPr/>
      <dgm:t>
        <a:bodyPr/>
        <a:lstStyle/>
        <a:p>
          <a:endParaRPr lang="en-US"/>
        </a:p>
      </dgm:t>
    </dgm:pt>
    <dgm:pt modelId="{565AB600-DE1B-45AE-B05F-70AF791840D4}" type="sibTrans" cxnId="{C7A77DE7-F5D3-49F5-A8E7-0A216E5A15AB}">
      <dgm:prSet/>
      <dgm:spPr/>
      <dgm:t>
        <a:bodyPr/>
        <a:lstStyle/>
        <a:p>
          <a:endParaRPr lang="en-US"/>
        </a:p>
      </dgm:t>
    </dgm:pt>
    <dgm:pt modelId="{403E95AF-1D3F-4042-B6B4-DE8E8D8382A6}">
      <dgm:prSet phldrT="[Text]"/>
      <dgm:spPr/>
      <dgm:t>
        <a:bodyPr/>
        <a:lstStyle/>
        <a:p>
          <a:r>
            <a:rPr lang="en-US" dirty="0" smtClean="0"/>
            <a:t>Describe the action(s).</a:t>
          </a:r>
          <a:endParaRPr lang="en-US" dirty="0"/>
        </a:p>
      </dgm:t>
    </dgm:pt>
    <dgm:pt modelId="{E53D286D-BB80-43A8-9117-7DA6365139DF}" type="parTrans" cxnId="{D0B87453-2966-4D51-B86F-5472AC8DF063}">
      <dgm:prSet/>
      <dgm:spPr/>
      <dgm:t>
        <a:bodyPr/>
        <a:lstStyle/>
        <a:p>
          <a:endParaRPr lang="en-US"/>
        </a:p>
      </dgm:t>
    </dgm:pt>
    <dgm:pt modelId="{A82EC415-AAEA-44A4-8AF3-95F8D2ADA93E}" type="sibTrans" cxnId="{D0B87453-2966-4D51-B86F-5472AC8DF063}">
      <dgm:prSet/>
      <dgm:spPr/>
      <dgm:t>
        <a:bodyPr/>
        <a:lstStyle/>
        <a:p>
          <a:endParaRPr lang="en-US"/>
        </a:p>
      </dgm:t>
    </dgm:pt>
    <dgm:pt modelId="{1D154126-F584-4268-9CA0-F234CFFFA03E}" type="pres">
      <dgm:prSet presAssocID="{094FB4E5-6B7B-45EB-9700-3D8E46EDD1D3}" presName="linearFlow" presStyleCnt="0">
        <dgm:presLayoutVars>
          <dgm:dir/>
          <dgm:animLvl val="lvl"/>
          <dgm:resizeHandles val="exact"/>
        </dgm:presLayoutVars>
      </dgm:prSet>
      <dgm:spPr/>
      <dgm:t>
        <a:bodyPr/>
        <a:lstStyle/>
        <a:p>
          <a:endParaRPr lang="en-US"/>
        </a:p>
      </dgm:t>
    </dgm:pt>
    <dgm:pt modelId="{D7B79051-2B43-4E76-B5C4-AFF0F373CAC0}" type="pres">
      <dgm:prSet presAssocID="{A7C50936-4EC1-4514-B990-0F85ACA03267}" presName="composite" presStyleCnt="0"/>
      <dgm:spPr/>
    </dgm:pt>
    <dgm:pt modelId="{ACAD784D-C4D3-466C-A07D-CE192442A94E}" type="pres">
      <dgm:prSet presAssocID="{A7C50936-4EC1-4514-B990-0F85ACA03267}" presName="parentText" presStyleLbl="alignNode1" presStyleIdx="0" presStyleCnt="3">
        <dgm:presLayoutVars>
          <dgm:chMax val="1"/>
          <dgm:bulletEnabled val="1"/>
        </dgm:presLayoutVars>
      </dgm:prSet>
      <dgm:spPr/>
      <dgm:t>
        <a:bodyPr/>
        <a:lstStyle/>
        <a:p>
          <a:endParaRPr lang="en-US"/>
        </a:p>
      </dgm:t>
    </dgm:pt>
    <dgm:pt modelId="{73146FC1-2C2C-4E16-BA7E-054B12B987CB}" type="pres">
      <dgm:prSet presAssocID="{A7C50936-4EC1-4514-B990-0F85ACA03267}" presName="descendantText" presStyleLbl="alignAcc1" presStyleIdx="0" presStyleCnt="3">
        <dgm:presLayoutVars>
          <dgm:bulletEnabled val="1"/>
        </dgm:presLayoutVars>
      </dgm:prSet>
      <dgm:spPr/>
      <dgm:t>
        <a:bodyPr/>
        <a:lstStyle/>
        <a:p>
          <a:endParaRPr lang="en-US"/>
        </a:p>
      </dgm:t>
    </dgm:pt>
    <dgm:pt modelId="{AB2C1BE0-38A3-4321-8D04-8157B5520DF0}" type="pres">
      <dgm:prSet presAssocID="{6DD18CA0-142B-4B8E-9958-17759868191E}" presName="sp" presStyleCnt="0"/>
      <dgm:spPr/>
    </dgm:pt>
    <dgm:pt modelId="{A5858B22-BEA9-4921-A928-1897A9BF996C}" type="pres">
      <dgm:prSet presAssocID="{E4011399-6B0A-4E76-9B3D-6ED577435CB2}" presName="composite" presStyleCnt="0"/>
      <dgm:spPr/>
    </dgm:pt>
    <dgm:pt modelId="{D2C53A21-ED6D-410B-9042-D841345F9E7B}" type="pres">
      <dgm:prSet presAssocID="{E4011399-6B0A-4E76-9B3D-6ED577435CB2}" presName="parentText" presStyleLbl="alignNode1" presStyleIdx="1" presStyleCnt="3">
        <dgm:presLayoutVars>
          <dgm:chMax val="1"/>
          <dgm:bulletEnabled val="1"/>
        </dgm:presLayoutVars>
      </dgm:prSet>
      <dgm:spPr/>
      <dgm:t>
        <a:bodyPr/>
        <a:lstStyle/>
        <a:p>
          <a:endParaRPr lang="en-US"/>
        </a:p>
      </dgm:t>
    </dgm:pt>
    <dgm:pt modelId="{792454C1-6759-4AC8-B2CD-22CDD602AC80}" type="pres">
      <dgm:prSet presAssocID="{E4011399-6B0A-4E76-9B3D-6ED577435CB2}" presName="descendantText" presStyleLbl="alignAcc1" presStyleIdx="1" presStyleCnt="3">
        <dgm:presLayoutVars>
          <dgm:bulletEnabled val="1"/>
        </dgm:presLayoutVars>
      </dgm:prSet>
      <dgm:spPr/>
      <dgm:t>
        <a:bodyPr/>
        <a:lstStyle/>
        <a:p>
          <a:endParaRPr lang="en-US"/>
        </a:p>
      </dgm:t>
    </dgm:pt>
    <dgm:pt modelId="{15AD7BC4-1ED4-4A0E-BE20-2FE479DE6CD7}" type="pres">
      <dgm:prSet presAssocID="{DDE96874-9A18-4827-9D98-CC1F297401C3}" presName="sp" presStyleCnt="0"/>
      <dgm:spPr/>
    </dgm:pt>
    <dgm:pt modelId="{407C3FF7-4A59-48B7-A65B-87DA4FB53240}" type="pres">
      <dgm:prSet presAssocID="{B35DE790-F2BE-4E4D-A600-9F4D4EAFEC10}" presName="composite" presStyleCnt="0"/>
      <dgm:spPr/>
    </dgm:pt>
    <dgm:pt modelId="{8ACED1B0-DE7C-4469-BAE4-2F907FC6057A}" type="pres">
      <dgm:prSet presAssocID="{B35DE790-F2BE-4E4D-A600-9F4D4EAFEC10}" presName="parentText" presStyleLbl="alignNode1" presStyleIdx="2" presStyleCnt="3">
        <dgm:presLayoutVars>
          <dgm:chMax val="1"/>
          <dgm:bulletEnabled val="1"/>
        </dgm:presLayoutVars>
      </dgm:prSet>
      <dgm:spPr/>
      <dgm:t>
        <a:bodyPr/>
        <a:lstStyle/>
        <a:p>
          <a:endParaRPr lang="en-US"/>
        </a:p>
      </dgm:t>
    </dgm:pt>
    <dgm:pt modelId="{BD2F373B-6CEB-4107-939D-EEF059387710}" type="pres">
      <dgm:prSet presAssocID="{B35DE790-F2BE-4E4D-A600-9F4D4EAFEC10}" presName="descendantText" presStyleLbl="alignAcc1" presStyleIdx="2" presStyleCnt="3">
        <dgm:presLayoutVars>
          <dgm:bulletEnabled val="1"/>
        </dgm:presLayoutVars>
      </dgm:prSet>
      <dgm:spPr/>
      <dgm:t>
        <a:bodyPr/>
        <a:lstStyle/>
        <a:p>
          <a:endParaRPr lang="en-US"/>
        </a:p>
      </dgm:t>
    </dgm:pt>
  </dgm:ptLst>
  <dgm:cxnLst>
    <dgm:cxn modelId="{C7A77DE7-F5D3-49F5-A8E7-0A216E5A15AB}" srcId="{A7C50936-4EC1-4514-B990-0F85ACA03267}" destId="{D9914EEC-2A68-4BED-AD08-8C93E07B00D5}" srcOrd="1" destOrd="0" parTransId="{CB79E20F-C48D-41AF-9026-1F6F94888FC0}" sibTransId="{565AB600-DE1B-45AE-B05F-70AF791840D4}"/>
    <dgm:cxn modelId="{8887F389-019D-441C-A465-2EF513419EC8}" srcId="{094FB4E5-6B7B-45EB-9700-3D8E46EDD1D3}" destId="{A7C50936-4EC1-4514-B990-0F85ACA03267}" srcOrd="0" destOrd="0" parTransId="{B7C948DC-B312-42D6-817C-E786F86FEB2D}" sibTransId="{6DD18CA0-142B-4B8E-9958-17759868191E}"/>
    <dgm:cxn modelId="{EF40E35F-42B4-4B6C-98A6-5B2C5252ACA0}" srcId="{094FB4E5-6B7B-45EB-9700-3D8E46EDD1D3}" destId="{B35DE790-F2BE-4E4D-A600-9F4D4EAFEC10}" srcOrd="2" destOrd="0" parTransId="{59CB6A45-7650-4352-BD0E-B87BDA5C5BAB}" sibTransId="{FC053884-02EF-4B2D-9074-C33C21735AE5}"/>
    <dgm:cxn modelId="{2BCAF0EF-0392-DB49-9211-5F43A26C7B69}" type="presOf" srcId="{0D82CF8E-2F65-4853-95A2-E97E11A1D532}" destId="{BD2F373B-6CEB-4107-939D-EEF059387710}" srcOrd="0" destOrd="0" presId="urn:microsoft.com/office/officeart/2005/8/layout/chevron2"/>
    <dgm:cxn modelId="{C8621CC7-AA4D-A440-B5BC-1897743E85BB}" type="presOf" srcId="{094FB4E5-6B7B-45EB-9700-3D8E46EDD1D3}" destId="{1D154126-F584-4268-9CA0-F234CFFFA03E}" srcOrd="0" destOrd="0" presId="urn:microsoft.com/office/officeart/2005/8/layout/chevron2"/>
    <dgm:cxn modelId="{CBE8989F-B12B-1B45-AA80-3A068DAB6ECB}" type="presOf" srcId="{A7C50936-4EC1-4514-B990-0F85ACA03267}" destId="{ACAD784D-C4D3-466C-A07D-CE192442A94E}" srcOrd="0" destOrd="0" presId="urn:microsoft.com/office/officeart/2005/8/layout/chevron2"/>
    <dgm:cxn modelId="{DD4F2BB6-6C02-4647-A10C-F21E36A94662}" type="presOf" srcId="{E4011399-6B0A-4E76-9B3D-6ED577435CB2}" destId="{D2C53A21-ED6D-410B-9042-D841345F9E7B}" srcOrd="0" destOrd="0" presId="urn:microsoft.com/office/officeart/2005/8/layout/chevron2"/>
    <dgm:cxn modelId="{6818C3C8-7640-9245-B8DB-CFE826E43159}" type="presOf" srcId="{A5CB48C8-21D1-4F8E-9D8E-1E587C752234}" destId="{73146FC1-2C2C-4E16-BA7E-054B12B987CB}" srcOrd="0" destOrd="0" presId="urn:microsoft.com/office/officeart/2005/8/layout/chevron2"/>
    <dgm:cxn modelId="{4EEB4918-F3D0-4991-85B9-4D543699F90A}" srcId="{094FB4E5-6B7B-45EB-9700-3D8E46EDD1D3}" destId="{E4011399-6B0A-4E76-9B3D-6ED577435CB2}" srcOrd="1" destOrd="0" parTransId="{D2CB2B5D-1553-439E-A619-4C0137C6C987}" sibTransId="{DDE96874-9A18-4827-9D98-CC1F297401C3}"/>
    <dgm:cxn modelId="{43FC30FC-6654-44BA-82DA-D7181E63A445}" srcId="{A7C50936-4EC1-4514-B990-0F85ACA03267}" destId="{A5CB48C8-21D1-4F8E-9D8E-1E587C752234}" srcOrd="0" destOrd="0" parTransId="{AB6B970A-751E-480C-89F5-31B825CEF57C}" sibTransId="{E5BB96C5-AAD4-42A8-A991-A299B8DF1F19}"/>
    <dgm:cxn modelId="{A9C331B6-C221-3A4D-8130-70FC2697A9AC}" type="presOf" srcId="{63A21A6C-D607-4328-9686-300221D938D5}" destId="{792454C1-6759-4AC8-B2CD-22CDD602AC80}" srcOrd="0" destOrd="2" presId="urn:microsoft.com/office/officeart/2005/8/layout/chevron2"/>
    <dgm:cxn modelId="{4977ACDE-5683-FD49-A48F-A62F5B174E1C}" type="presOf" srcId="{D9914EEC-2A68-4BED-AD08-8C93E07B00D5}" destId="{73146FC1-2C2C-4E16-BA7E-054B12B987CB}" srcOrd="0" destOrd="1" presId="urn:microsoft.com/office/officeart/2005/8/layout/chevron2"/>
    <dgm:cxn modelId="{D9519B1E-E1DE-394B-93FA-ECE54ADB88FD}" type="presOf" srcId="{7701896E-AB77-437F-8C5F-C0EB8B04BF72}" destId="{792454C1-6759-4AC8-B2CD-22CDD602AC80}" srcOrd="0" destOrd="0" presId="urn:microsoft.com/office/officeart/2005/8/layout/chevron2"/>
    <dgm:cxn modelId="{EFD10DE3-D3DA-DF43-B392-0BE04062D185}" type="presOf" srcId="{B35DE790-F2BE-4E4D-A600-9F4D4EAFEC10}" destId="{8ACED1B0-DE7C-4469-BAE4-2F907FC6057A}" srcOrd="0" destOrd="0" presId="urn:microsoft.com/office/officeart/2005/8/layout/chevron2"/>
    <dgm:cxn modelId="{16B96FF6-C973-4D9D-BD60-71623F1DA84C}" srcId="{E4011399-6B0A-4E76-9B3D-6ED577435CB2}" destId="{63A21A6C-D607-4328-9686-300221D938D5}" srcOrd="2" destOrd="0" parTransId="{20AF15FD-981B-40A2-BB0C-493B4054E8D0}" sibTransId="{0CF1836A-F00A-456D-A6FD-4592A02E5064}"/>
    <dgm:cxn modelId="{56777F9F-7311-7648-8463-57FE23992F82}" type="presOf" srcId="{403E95AF-1D3F-4042-B6B4-DE8E8D8382A6}" destId="{792454C1-6759-4AC8-B2CD-22CDD602AC80}" srcOrd="0" destOrd="1" presId="urn:microsoft.com/office/officeart/2005/8/layout/chevron2"/>
    <dgm:cxn modelId="{7A0DE251-3FB0-426B-BD70-52183DD7B24B}" srcId="{B35DE790-F2BE-4E4D-A600-9F4D4EAFEC10}" destId="{0D82CF8E-2F65-4853-95A2-E97E11A1D532}" srcOrd="0" destOrd="0" parTransId="{6F00CEE2-D303-4153-95BC-3B332CB3AF5E}" sibTransId="{ED2EC3A3-E920-41B4-A795-3962EFD0AC3A}"/>
    <dgm:cxn modelId="{F104AE41-DB6B-4FBF-9881-747A3633C121}" srcId="{E4011399-6B0A-4E76-9B3D-6ED577435CB2}" destId="{7701896E-AB77-437F-8C5F-C0EB8B04BF72}" srcOrd="0" destOrd="0" parTransId="{15A62945-8BF3-4E74-BE13-21720AD822C5}" sibTransId="{CDD410E9-FEDD-49A7-83D3-4D2813775B2E}"/>
    <dgm:cxn modelId="{D0B87453-2966-4D51-B86F-5472AC8DF063}" srcId="{E4011399-6B0A-4E76-9B3D-6ED577435CB2}" destId="{403E95AF-1D3F-4042-B6B4-DE8E8D8382A6}" srcOrd="1" destOrd="0" parTransId="{E53D286D-BB80-43A8-9117-7DA6365139DF}" sibTransId="{A82EC415-AAEA-44A4-8AF3-95F8D2ADA93E}"/>
    <dgm:cxn modelId="{FC58F887-D355-B844-A244-8B78B8EDDC68}" type="presParOf" srcId="{1D154126-F584-4268-9CA0-F234CFFFA03E}" destId="{D7B79051-2B43-4E76-B5C4-AFF0F373CAC0}" srcOrd="0" destOrd="0" presId="urn:microsoft.com/office/officeart/2005/8/layout/chevron2"/>
    <dgm:cxn modelId="{E431EA8A-FF2D-D041-A939-CF2008B060D5}" type="presParOf" srcId="{D7B79051-2B43-4E76-B5C4-AFF0F373CAC0}" destId="{ACAD784D-C4D3-466C-A07D-CE192442A94E}" srcOrd="0" destOrd="0" presId="urn:microsoft.com/office/officeart/2005/8/layout/chevron2"/>
    <dgm:cxn modelId="{BEE9A96C-0497-9043-A927-523370F8D811}" type="presParOf" srcId="{D7B79051-2B43-4E76-B5C4-AFF0F373CAC0}" destId="{73146FC1-2C2C-4E16-BA7E-054B12B987CB}" srcOrd="1" destOrd="0" presId="urn:microsoft.com/office/officeart/2005/8/layout/chevron2"/>
    <dgm:cxn modelId="{86A6E5C3-FA8C-A04D-857B-8A719262E928}" type="presParOf" srcId="{1D154126-F584-4268-9CA0-F234CFFFA03E}" destId="{AB2C1BE0-38A3-4321-8D04-8157B5520DF0}" srcOrd="1" destOrd="0" presId="urn:microsoft.com/office/officeart/2005/8/layout/chevron2"/>
    <dgm:cxn modelId="{9EAA11C5-D3E0-D84F-9E7E-BA66C6AE1F00}" type="presParOf" srcId="{1D154126-F584-4268-9CA0-F234CFFFA03E}" destId="{A5858B22-BEA9-4921-A928-1897A9BF996C}" srcOrd="2" destOrd="0" presId="urn:microsoft.com/office/officeart/2005/8/layout/chevron2"/>
    <dgm:cxn modelId="{7F1A97E4-4522-8B4D-8F4D-67EFFAFD4B96}" type="presParOf" srcId="{A5858B22-BEA9-4921-A928-1897A9BF996C}" destId="{D2C53A21-ED6D-410B-9042-D841345F9E7B}" srcOrd="0" destOrd="0" presId="urn:microsoft.com/office/officeart/2005/8/layout/chevron2"/>
    <dgm:cxn modelId="{FB6D1F5B-EB7E-E546-ADFD-0E2DF602C1F0}" type="presParOf" srcId="{A5858B22-BEA9-4921-A928-1897A9BF996C}" destId="{792454C1-6759-4AC8-B2CD-22CDD602AC80}" srcOrd="1" destOrd="0" presId="urn:microsoft.com/office/officeart/2005/8/layout/chevron2"/>
    <dgm:cxn modelId="{E54A8BB1-5B69-814E-8ACF-3043CE124B47}" type="presParOf" srcId="{1D154126-F584-4268-9CA0-F234CFFFA03E}" destId="{15AD7BC4-1ED4-4A0E-BE20-2FE479DE6CD7}" srcOrd="3" destOrd="0" presId="urn:microsoft.com/office/officeart/2005/8/layout/chevron2"/>
    <dgm:cxn modelId="{F190068C-C93D-1B4A-A03D-7E73BF1C891C}" type="presParOf" srcId="{1D154126-F584-4268-9CA0-F234CFFFA03E}" destId="{407C3FF7-4A59-48B7-A65B-87DA4FB53240}" srcOrd="4" destOrd="0" presId="urn:microsoft.com/office/officeart/2005/8/layout/chevron2"/>
    <dgm:cxn modelId="{308CD32E-A0EB-0041-9B07-503B3E3B0FA7}" type="presParOf" srcId="{407C3FF7-4A59-48B7-A65B-87DA4FB53240}" destId="{8ACED1B0-DE7C-4469-BAE4-2F907FC6057A}" srcOrd="0" destOrd="0" presId="urn:microsoft.com/office/officeart/2005/8/layout/chevron2"/>
    <dgm:cxn modelId="{03749E1B-47A6-304B-A303-34F19CF264D0}" type="presParOf" srcId="{407C3FF7-4A59-48B7-A65B-87DA4FB53240}" destId="{BD2F373B-6CEB-4107-939D-EEF05938771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784D-C4D3-466C-A07D-CE192442A94E}">
      <dsp:nvSpPr>
        <dsp:cNvPr id="0" name=""/>
        <dsp:cNvSpPr/>
      </dsp:nvSpPr>
      <dsp:spPr>
        <a:xfrm rot="5400000">
          <a:off x="-281887" y="283372"/>
          <a:ext cx="1879252" cy="1315476"/>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Antecedent</a:t>
          </a:r>
          <a:endParaRPr lang="en-US" sz="1700" kern="1200" dirty="0"/>
        </a:p>
      </dsp:txBody>
      <dsp:txXfrm rot="-5400000">
        <a:off x="1" y="659222"/>
        <a:ext cx="1315476" cy="563776"/>
      </dsp:txXfrm>
    </dsp:sp>
    <dsp:sp modelId="{73146FC1-2C2C-4E16-BA7E-054B12B987CB}">
      <dsp:nvSpPr>
        <dsp:cNvPr id="0" name=""/>
        <dsp:cNvSpPr/>
      </dsp:nvSpPr>
      <dsp:spPr>
        <a:xfrm rot="5400000">
          <a:off x="2637781" y="-1320819"/>
          <a:ext cx="1221514" cy="3866123"/>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Look for prior events that may have triggered behavior.</a:t>
          </a:r>
          <a:endParaRPr lang="en-US" sz="1600" kern="1200" dirty="0"/>
        </a:p>
        <a:p>
          <a:pPr marL="171450" lvl="1" indent="-171450" algn="l" defTabSz="711200">
            <a:lnSpc>
              <a:spcPct val="90000"/>
            </a:lnSpc>
            <a:spcBef>
              <a:spcPct val="0"/>
            </a:spcBef>
            <a:spcAft>
              <a:spcPct val="15000"/>
            </a:spcAft>
            <a:buChar char="••"/>
          </a:pPr>
          <a:r>
            <a:rPr lang="en-US" sz="1600" kern="1200" dirty="0" smtClean="0"/>
            <a:t>Understanding causes can help determine action to take.</a:t>
          </a:r>
          <a:endParaRPr lang="en-US" sz="1600" kern="1200" dirty="0"/>
        </a:p>
      </dsp:txBody>
      <dsp:txXfrm rot="-5400000">
        <a:off x="1315477" y="61114"/>
        <a:ext cx="3806494" cy="1102256"/>
      </dsp:txXfrm>
    </dsp:sp>
    <dsp:sp modelId="{D2C53A21-ED6D-410B-9042-D841345F9E7B}">
      <dsp:nvSpPr>
        <dsp:cNvPr id="0" name=""/>
        <dsp:cNvSpPr/>
      </dsp:nvSpPr>
      <dsp:spPr>
        <a:xfrm rot="5400000">
          <a:off x="-281887" y="1971161"/>
          <a:ext cx="1879252" cy="1315476"/>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Behavior</a:t>
          </a:r>
          <a:endParaRPr lang="en-US" sz="1700" kern="1200" dirty="0"/>
        </a:p>
      </dsp:txBody>
      <dsp:txXfrm rot="-5400000">
        <a:off x="1" y="2347011"/>
        <a:ext cx="1315476" cy="563776"/>
      </dsp:txXfrm>
    </dsp:sp>
    <dsp:sp modelId="{792454C1-6759-4AC8-B2CD-22CDD602AC80}">
      <dsp:nvSpPr>
        <dsp:cNvPr id="0" name=""/>
        <dsp:cNvSpPr/>
      </dsp:nvSpPr>
      <dsp:spPr>
        <a:xfrm rot="5400000">
          <a:off x="2637781" y="366969"/>
          <a:ext cx="1221514" cy="3866123"/>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What is the behavior?</a:t>
          </a:r>
          <a:endParaRPr lang="en-US" sz="1600" kern="1200" dirty="0"/>
        </a:p>
        <a:p>
          <a:pPr marL="171450" lvl="1" indent="-171450" algn="l" defTabSz="711200">
            <a:lnSpc>
              <a:spcPct val="90000"/>
            </a:lnSpc>
            <a:spcBef>
              <a:spcPct val="0"/>
            </a:spcBef>
            <a:spcAft>
              <a:spcPct val="15000"/>
            </a:spcAft>
            <a:buChar char="••"/>
          </a:pPr>
          <a:r>
            <a:rPr lang="en-US" sz="1600" kern="1200" dirty="0" smtClean="0"/>
            <a:t>Describe the action(s).</a:t>
          </a:r>
          <a:endParaRPr lang="en-US" sz="1600" kern="1200" dirty="0"/>
        </a:p>
        <a:p>
          <a:pPr marL="171450" lvl="1" indent="-171450" algn="l" defTabSz="711200">
            <a:lnSpc>
              <a:spcPct val="90000"/>
            </a:lnSpc>
            <a:spcBef>
              <a:spcPct val="0"/>
            </a:spcBef>
            <a:spcAft>
              <a:spcPct val="15000"/>
            </a:spcAft>
            <a:buChar char="••"/>
          </a:pPr>
          <a:r>
            <a:rPr lang="en-US" sz="1600" kern="1200" dirty="0" smtClean="0"/>
            <a:t>Notice when, where how, etc.</a:t>
          </a:r>
          <a:endParaRPr lang="en-US" sz="1600" kern="1200" dirty="0"/>
        </a:p>
      </dsp:txBody>
      <dsp:txXfrm rot="-5400000">
        <a:off x="1315477" y="1748903"/>
        <a:ext cx="3806494" cy="1102256"/>
      </dsp:txXfrm>
    </dsp:sp>
    <dsp:sp modelId="{8ACED1B0-DE7C-4469-BAE4-2F907FC6057A}">
      <dsp:nvSpPr>
        <dsp:cNvPr id="0" name=""/>
        <dsp:cNvSpPr/>
      </dsp:nvSpPr>
      <dsp:spPr>
        <a:xfrm rot="5400000">
          <a:off x="-281887" y="3658950"/>
          <a:ext cx="1879252" cy="1315476"/>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Consequence</a:t>
          </a:r>
          <a:endParaRPr lang="en-US" sz="1700" kern="1200" dirty="0"/>
        </a:p>
      </dsp:txBody>
      <dsp:txXfrm rot="-5400000">
        <a:off x="1" y="4034800"/>
        <a:ext cx="1315476" cy="563776"/>
      </dsp:txXfrm>
    </dsp:sp>
    <dsp:sp modelId="{BD2F373B-6CEB-4107-939D-EEF059387710}">
      <dsp:nvSpPr>
        <dsp:cNvPr id="0" name=""/>
        <dsp:cNvSpPr/>
      </dsp:nvSpPr>
      <dsp:spPr>
        <a:xfrm rot="5400000">
          <a:off x="2637781" y="2054758"/>
          <a:ext cx="1221514" cy="3866123"/>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What happens as a result of the behavior?</a:t>
          </a:r>
          <a:endParaRPr lang="en-US" sz="1600" kern="1200" dirty="0"/>
        </a:p>
      </dsp:txBody>
      <dsp:txXfrm rot="-5400000">
        <a:off x="1315477" y="3436692"/>
        <a:ext cx="3806494" cy="11022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0BDB6-BE15-455B-B6D7-0229B0145E2D}" type="datetimeFigureOut">
              <a:rPr lang="en-US" smtClean="0"/>
              <a:t>10/26/2016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DC730-3AD1-4C98-954D-684FF3C2CDC5}" type="slidenum">
              <a:rPr lang="en-US" smtClean="0"/>
              <a:t>‹#›</a:t>
            </a:fld>
            <a:endParaRPr lang="en-US"/>
          </a:p>
        </p:txBody>
      </p:sp>
    </p:spTree>
    <p:extLst>
      <p:ext uri="{BB962C8B-B14F-4D97-AF65-F5344CB8AC3E}">
        <p14:creationId xmlns:p14="http://schemas.microsoft.com/office/powerpoint/2010/main" val="47963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diagnosis of dementia can be frightening for the person receiving the diagnosis, their family members and caregivers. Learning more about dementia can help. This program will provide a broad overview of various</a:t>
            </a:r>
            <a:r>
              <a:rPr lang="en-US" baseline="0" dirty="0" smtClean="0"/>
              <a:t> types of dementia and give some tips for caregiving and dementia.</a:t>
            </a:r>
            <a:endParaRPr lang="en-US" dirty="0"/>
          </a:p>
        </p:txBody>
      </p:sp>
      <p:sp>
        <p:nvSpPr>
          <p:cNvPr id="4" name="Slide Number Placeholder 3"/>
          <p:cNvSpPr>
            <a:spLocks noGrp="1"/>
          </p:cNvSpPr>
          <p:nvPr>
            <p:ph type="sldNum" sz="quarter" idx="10"/>
          </p:nvPr>
        </p:nvSpPr>
        <p:spPr/>
        <p:txBody>
          <a:bodyPr/>
          <a:lstStyle/>
          <a:p>
            <a:fld id="{CFA5CDB0-CF11-4A73-839D-72DB16077FA5}" type="slidenum">
              <a:rPr lang="en-US" smtClean="0"/>
              <a:t>1</a:t>
            </a:fld>
            <a:endParaRPr lang="en-US"/>
          </a:p>
        </p:txBody>
      </p:sp>
    </p:spTree>
    <p:extLst>
      <p:ext uri="{BB962C8B-B14F-4D97-AF65-F5344CB8AC3E}">
        <p14:creationId xmlns:p14="http://schemas.microsoft.com/office/powerpoint/2010/main" val="28044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more you know about the nature of dementia, the more effective you will be in devising strategies to manage your caregiving journey. By understanding</a:t>
            </a:r>
            <a:r>
              <a:rPr lang="en-US" altLang="en-US" baseline="0" dirty="0" smtClean="0"/>
              <a:t> the person with dementia</a:t>
            </a:r>
            <a:r>
              <a:rPr lang="en-US" altLang="en-US" dirty="0" smtClean="0"/>
              <a:t>, you will be able to better address his or her needs.</a:t>
            </a:r>
            <a:r>
              <a:rPr lang="en-US" altLang="en-US" baseline="0" dirty="0" smtClean="0"/>
              <a:t> </a:t>
            </a:r>
            <a:r>
              <a:rPr lang="en-US" altLang="en-US" dirty="0" smtClean="0"/>
              <a:t>This type of understanding can only be developed after working closely with him or her.</a:t>
            </a:r>
            <a:r>
              <a:rPr lang="en-US" altLang="en-US" baseline="0" dirty="0" smtClean="0"/>
              <a:t> </a:t>
            </a:r>
            <a:r>
              <a:rPr lang="en-US" altLang="en-US" dirty="0" smtClean="0"/>
              <a:t>Even if the person for whom you’re caring is a loved one, such as a mother or a father, you may have to “re-learn” things about this person.</a:t>
            </a:r>
            <a:r>
              <a:rPr lang="en-US" altLang="en-US" baseline="0" dirty="0" smtClean="0"/>
              <a:t> </a:t>
            </a:r>
            <a:r>
              <a:rPr lang="en-US" altLang="en-US" dirty="0" smtClean="0"/>
              <a:t>Understanding a person as your parent and understanding a person as a care recipient may be two completely different things.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Common sense and imagination are your best tools.  Adaptation is the key to success.  If a thing cannot be done one way, ask yourself if it must be done at all.  If the answer to that question is yes, look for alternative solutions.  Above all else, be flexible in your decision making and the way you try to address problems.  Remember to try to include your care recipient whenever possible in situations where decisions must be made.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“Laughter is the best medicine” is probably an expression with which you are quite familiar.  Your care recipient may still have a sense of humor and will appreciate being able to laugh.  Humor also detracts from the seriousness of the situation.  By finding happiness or humor in your work, you may be able to keep better focus on your situation and make your caregiving more effective.</a:t>
            </a:r>
          </a:p>
          <a:p>
            <a:endParaRPr lang="en-US" dirty="0" smtClean="0"/>
          </a:p>
          <a:p>
            <a:pPr eaLnBrk="1" hangingPunct="1"/>
            <a:r>
              <a:rPr lang="en-US" altLang="en-US" dirty="0" smtClean="0"/>
              <a:t>Problems should not be run from or put off to be addressed later. If you are at the end of your rope, single out one thing that you can change to make life easier and work on that.  Sometimes changing small things makes a big difference.</a:t>
            </a:r>
          </a:p>
          <a:p>
            <a:pPr eaLnBrk="1" hangingPunct="1"/>
            <a:endParaRPr lang="en-US" altLang="en-US" dirty="0" smtClean="0"/>
          </a:p>
          <a:p>
            <a:pPr eaLnBrk="1" hangingPunct="1"/>
            <a:r>
              <a:rPr lang="en-US" altLang="en-US" dirty="0" smtClean="0"/>
              <a:t>And</a:t>
            </a:r>
            <a:r>
              <a:rPr lang="en-US" altLang="en-US" baseline="0" dirty="0" smtClean="0"/>
              <a:t> remember that sleep/rest is important – for you and for the person with dementia. Among other things rest/sleep help us focus better, help our immune systems and help us deal with stress and stress by-products in the body.</a:t>
            </a:r>
            <a:endParaRPr lang="en-US" altLang="en-US" dirty="0" smtClean="0"/>
          </a:p>
        </p:txBody>
      </p:sp>
      <p:sp>
        <p:nvSpPr>
          <p:cNvPr id="4" name="Slide Number Placeholder 3"/>
          <p:cNvSpPr>
            <a:spLocks noGrp="1"/>
          </p:cNvSpPr>
          <p:nvPr>
            <p:ph type="sldNum" sz="quarter" idx="10"/>
          </p:nvPr>
        </p:nvSpPr>
        <p:spPr/>
        <p:txBody>
          <a:bodyPr/>
          <a:lstStyle/>
          <a:p>
            <a:fld id="{321DC730-3AD1-4C98-954D-684FF3C2CDC5}" type="slidenum">
              <a:rPr lang="en-US" smtClean="0"/>
              <a:t>10</a:t>
            </a:fld>
            <a:endParaRPr lang="en-US"/>
          </a:p>
        </p:txBody>
      </p:sp>
    </p:spTree>
    <p:extLst>
      <p:ext uri="{BB962C8B-B14F-4D97-AF65-F5344CB8AC3E}">
        <p14:creationId xmlns:p14="http://schemas.microsoft.com/office/powerpoint/2010/main" val="348198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As discussed earlier,</a:t>
            </a:r>
            <a:r>
              <a:rPr lang="en-US" altLang="en-US" baseline="0" dirty="0" smtClean="0"/>
              <a:t> when the person with dementia is only mildly or moderately impaired, s/he may be able to take part in managing care.</a:t>
            </a:r>
            <a:r>
              <a:rPr lang="en-US" altLang="en-US" dirty="0" smtClean="0"/>
              <a:t> You may be able to share with each other your grief and worries. Together you may be able to devise strategies to help maintain independence.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It may take professional help to devise these strategies – don’t be afraid to seek the opinions of others, professional or not.  Sometimes a third-party perspective may help you see your situation in a new light.</a:t>
            </a:r>
          </a:p>
          <a:p>
            <a:endParaRPr lang="en-US" dirty="0" smtClean="0"/>
          </a:p>
          <a:p>
            <a:pPr eaLnBrk="1" hangingPunct="1"/>
            <a:r>
              <a:rPr lang="en-US" altLang="en-US" dirty="0" smtClean="0"/>
              <a:t>If there were a common theme for all caregiving information it would be not to be afraid to ask for help.  There are community resources as well as professional services that may help make your caregiving responsibilities much easier.  The problem is that you are the only person who can seek these services out.  You have to be willing to help yourself.</a:t>
            </a:r>
          </a:p>
          <a:p>
            <a:pPr eaLnBrk="1" hangingPunct="1"/>
            <a:endParaRPr lang="en-US" altLang="en-US" dirty="0" smtClean="0"/>
          </a:p>
          <a:p>
            <a:pPr eaLnBrk="1" hangingPunct="1"/>
            <a:r>
              <a:rPr lang="en-US" altLang="en-US" dirty="0" smtClean="0"/>
              <a:t>Find these services in your area and establish a care network for yourself.  Know who you need to call or visit when certain problems arise.  Have an “out” for yourself when you need some time away from your care recipient.  Develop your resources whether they be family and friends, community agencies or the local hospital or nursing home.</a:t>
            </a:r>
          </a:p>
        </p:txBody>
      </p:sp>
      <p:sp>
        <p:nvSpPr>
          <p:cNvPr id="4" name="Slide Number Placeholder 3"/>
          <p:cNvSpPr>
            <a:spLocks noGrp="1"/>
          </p:cNvSpPr>
          <p:nvPr>
            <p:ph type="sldNum" sz="quarter" idx="10"/>
          </p:nvPr>
        </p:nvSpPr>
        <p:spPr/>
        <p:txBody>
          <a:bodyPr/>
          <a:lstStyle/>
          <a:p>
            <a:fld id="{321DC730-3AD1-4C98-954D-684FF3C2CDC5}" type="slidenum">
              <a:rPr lang="en-US" smtClean="0"/>
              <a:t>11</a:t>
            </a:fld>
            <a:endParaRPr lang="en-US"/>
          </a:p>
        </p:txBody>
      </p:sp>
    </p:spTree>
    <p:extLst>
      <p:ext uri="{BB962C8B-B14F-4D97-AF65-F5344CB8AC3E}">
        <p14:creationId xmlns:p14="http://schemas.microsoft.com/office/powerpoint/2010/main" val="127418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Asking for help can be hard enough but keeping track of all the information might be even harder. Texas A&amp;M AgriLife</a:t>
            </a:r>
            <a:r>
              <a:rPr lang="en-US" baseline="0" dirty="0" smtClean="0"/>
              <a:t> Extension Service has a telephone prompter available for download to help you keep track of phone calls to various agencies/organizations when seeking support services. This is also very helpful when multiple caregivers are involved as it can help prevent duplication.</a:t>
            </a:r>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12</a:t>
            </a:fld>
            <a:endParaRPr lang="en-US"/>
          </a:p>
        </p:txBody>
      </p:sp>
    </p:spTree>
    <p:extLst>
      <p:ext uri="{BB962C8B-B14F-4D97-AF65-F5344CB8AC3E}">
        <p14:creationId xmlns:p14="http://schemas.microsoft.com/office/powerpoint/2010/main" val="88203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are</a:t>
            </a:r>
            <a:r>
              <a:rPr lang="en-US" baseline="0" dirty="0" smtClean="0"/>
              <a:t> many sources of support in your community, the Area Agency on Aging (AAA) is probably a good “one-stop-shop” for older adults and their caregivers. While not all of the AAAs operate in exactly the same way, they all have the same basic mission for the communities they serve. </a:t>
            </a:r>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13</a:t>
            </a:fld>
            <a:endParaRPr lang="en-US"/>
          </a:p>
        </p:txBody>
      </p:sp>
    </p:spTree>
    <p:extLst>
      <p:ext uri="{BB962C8B-B14F-4D97-AF65-F5344CB8AC3E}">
        <p14:creationId xmlns:p14="http://schemas.microsoft.com/office/powerpoint/2010/main" val="306571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over some of the key takeaways from the lesson…</a:t>
            </a:r>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14</a:t>
            </a:fld>
            <a:endParaRPr lang="en-US"/>
          </a:p>
        </p:txBody>
      </p:sp>
    </p:spTree>
    <p:extLst>
      <p:ext uri="{BB962C8B-B14F-4D97-AF65-F5344CB8AC3E}">
        <p14:creationId xmlns:p14="http://schemas.microsoft.com/office/powerpoint/2010/main" val="399040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Institute</a:t>
            </a:r>
            <a:r>
              <a:rPr lang="en-US" baseline="0" dirty="0" smtClean="0"/>
              <a:t> on Aging has great resources to help better understand memory loss, dementia and caregiving. Here are a couple of good examples of their FREE online materials.</a:t>
            </a:r>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15</a:t>
            </a:fld>
            <a:endParaRPr lang="en-US"/>
          </a:p>
        </p:txBody>
      </p:sp>
    </p:spTree>
    <p:extLst>
      <p:ext uri="{BB962C8B-B14F-4D97-AF65-F5344CB8AC3E}">
        <p14:creationId xmlns:p14="http://schemas.microsoft.com/office/powerpoint/2010/main" val="3032374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Dementia involves</a:t>
            </a:r>
            <a:r>
              <a:rPr lang="en-US" baseline="0" dirty="0" smtClean="0"/>
              <a:t> </a:t>
            </a:r>
            <a:r>
              <a:rPr lang="en-US" dirty="0" smtClean="0"/>
              <a:t>the loss of the ability to think, remember</a:t>
            </a:r>
            <a:r>
              <a:rPr lang="en-US" baseline="0" dirty="0" smtClean="0"/>
              <a:t> </a:t>
            </a:r>
            <a:r>
              <a:rPr lang="en-US" dirty="0" smtClean="0"/>
              <a:t>or reason, among other functions, to the extent that it interferes with daily life</a:t>
            </a:r>
            <a:r>
              <a:rPr lang="en-US" baseline="0" dirty="0" smtClean="0"/>
              <a:t> and activities. </a:t>
            </a:r>
            <a:r>
              <a:rPr lang="en-US" dirty="0" smtClean="0"/>
              <a:t>Dementia is the direct result of once-healthy</a:t>
            </a:r>
            <a:r>
              <a:rPr lang="en-US" baseline="0" dirty="0" smtClean="0"/>
              <a:t> nerve cells in the brain (neurons) not working and losing connection with one another. When this happens the nerve cells die.</a:t>
            </a:r>
            <a:r>
              <a:rPr lang="en-US" dirty="0" smtClean="0"/>
              <a:t> While everyone loses some nerve cells as they age, people with dementia experience far greater loss.</a:t>
            </a:r>
          </a:p>
          <a:p>
            <a:endParaRPr lang="en-US" dirty="0" smtClean="0"/>
          </a:p>
          <a:p>
            <a:r>
              <a:rPr lang="en-US" dirty="0" smtClean="0"/>
              <a:t>Researchers are still trying to understand the underlying disease processes involved in the various disorders that cause dementia. There are some theories about mechanisms that may lead to different forms of dementia, but more research is needed to better understand if and how these mechanisms contribute to the development of dementia.</a:t>
            </a:r>
          </a:p>
          <a:p>
            <a:endParaRPr lang="en-US" dirty="0" smtClean="0"/>
          </a:p>
          <a:p>
            <a:r>
              <a:rPr lang="en-US" dirty="0" smtClean="0"/>
              <a:t>Memory loss, though common, is not the only sign of dementia. For a person to be considered to have dementia, s/he</a:t>
            </a:r>
            <a:r>
              <a:rPr lang="en-US" baseline="0" dirty="0" smtClean="0"/>
              <a:t> </a:t>
            </a:r>
            <a:r>
              <a:rPr lang="en-US" dirty="0" smtClean="0"/>
              <a:t>must meet the following criteria:</a:t>
            </a:r>
          </a:p>
          <a:p>
            <a:r>
              <a:rPr lang="en-US" dirty="0" smtClean="0"/>
              <a:t>◾ Two or more core mental functions must be impaired. These functions include memory, language skills, visual perception, and the ability to focus and pay attention. These also include cognitive skills such as the ability to reason and solve problems.</a:t>
            </a:r>
          </a:p>
          <a:p>
            <a:r>
              <a:rPr lang="en-US" dirty="0" smtClean="0"/>
              <a:t>◾ The loss of brain function is severe enough that a person cannot do normal, everyday tasks.</a:t>
            </a:r>
          </a:p>
        </p:txBody>
      </p:sp>
      <p:sp>
        <p:nvSpPr>
          <p:cNvPr id="4" name="Slide Number Placeholder 3"/>
          <p:cNvSpPr>
            <a:spLocks noGrp="1"/>
          </p:cNvSpPr>
          <p:nvPr>
            <p:ph type="sldNum" sz="quarter" idx="10"/>
          </p:nvPr>
        </p:nvSpPr>
        <p:spPr/>
        <p:txBody>
          <a:bodyPr/>
          <a:lstStyle/>
          <a:p>
            <a:fld id="{321DC730-3AD1-4C98-954D-684FF3C2CDC5}" type="slidenum">
              <a:rPr lang="en-US" smtClean="0"/>
              <a:t>2</a:t>
            </a:fld>
            <a:endParaRPr lang="en-US"/>
          </a:p>
        </p:txBody>
      </p:sp>
    </p:spTree>
    <p:extLst>
      <p:ext uri="{BB962C8B-B14F-4D97-AF65-F5344CB8AC3E}">
        <p14:creationId xmlns:p14="http://schemas.microsoft.com/office/powerpoint/2010/main" val="406478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3842810-BF7A-4A0B-8516-31CB5916E6E8}" type="slidenum">
              <a:rPr lang="en-US" smtClean="0"/>
              <a:pPr/>
              <a:t>3</a:t>
            </a:fld>
            <a:endParaRPr lang="en-US" smtClean="0"/>
          </a:p>
        </p:txBody>
      </p:sp>
      <p:sp>
        <p:nvSpPr>
          <p:cNvPr id="93187" name="Rectangle 2"/>
          <p:cNvSpPr>
            <a:spLocks noGrp="1" noRot="1" noChangeAspect="1" noChangeArrowheads="1" noTextEdit="1"/>
          </p:cNvSpPr>
          <p:nvPr>
            <p:ph type="sldImg"/>
          </p:nvPr>
        </p:nvSpPr>
        <p:spPr>
          <a:xfrm>
            <a:off x="1155700" y="693738"/>
            <a:ext cx="4552950" cy="3414712"/>
          </a:xfrm>
          <a:ln w="12700" cap="flat">
            <a:solidFill>
              <a:schemeClr val="tx1"/>
            </a:solidFill>
          </a:ln>
        </p:spPr>
      </p:sp>
      <p:sp>
        <p:nvSpPr>
          <p:cNvPr id="93188" name="Rectangle 3"/>
          <p:cNvSpPr>
            <a:spLocks noGrp="1" noChangeArrowheads="1"/>
          </p:cNvSpPr>
          <p:nvPr>
            <p:ph type="body" idx="1"/>
          </p:nvPr>
        </p:nvSpPr>
        <p:spPr>
          <a:noFill/>
          <a:ln w="9525"/>
        </p:spPr>
        <p:txBody>
          <a:bodyPr lIns="91462" tIns="45732" rIns="91462" bIns="45732"/>
          <a:lstStyle/>
          <a:p>
            <a:pPr eaLnBrk="1" hangingPunct="1"/>
            <a:r>
              <a:rPr lang="en-US" altLang="en-US" dirty="0" smtClean="0"/>
              <a:t>Alzheimer’s disease is the most common form of dementia in those over the age of 65. As many as 5 million Americans age 65 and older may have Alzheimer’s, and that number is expected to double for every 5-year interval beyond age 65. But Alzheimer’s is only one of many types of dementia. An estimated 20 to 40 percent of people with dementia have some other form of the disorder. Among all people with dementia, many are believed to have a mixed type of dementia that can involve more than one of the disorders.</a:t>
            </a:r>
          </a:p>
          <a:p>
            <a:pPr eaLnBrk="1" hangingPunct="1"/>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Age is the primary risk factor for developing dementia. For that reason, the number of people living with dementia could double in the next 40 years with an increase in the number of Americans who are age 65 or older. </a:t>
            </a:r>
            <a:r>
              <a:rPr lang="en-US" dirty="0" smtClean="0"/>
              <a:t>While dementia is more common with advanced age, it is not a normal part of aging.</a:t>
            </a:r>
            <a:endParaRPr lang="en-US" altLang="en-US" dirty="0" smtClean="0"/>
          </a:p>
          <a:p>
            <a:pPr eaLnBrk="1" hangingPunct="1"/>
            <a:endParaRPr lang="en-US" altLang="en-US" dirty="0" smtClean="0"/>
          </a:p>
          <a:p>
            <a:pPr eaLnBrk="1" hangingPunct="1"/>
            <a:r>
              <a:rPr lang="en-US" altLang="en-US" dirty="0" smtClean="0"/>
              <a:t>Various disorders and factors contribute to the development of dementia. Most types of dementia – Alzheimer’s disease, frontotemporal disorders and Lewy body dementia result in a progressive and irreversible loss of brain cells and brain functions. Currently, there are no cures for these disorders.</a:t>
            </a:r>
          </a:p>
          <a:p>
            <a:pPr eaLnBrk="1" hangingPunct="1"/>
            <a:endParaRPr lang="en-US" altLang="en-US" dirty="0" smtClean="0"/>
          </a:p>
          <a:p>
            <a:pPr eaLnBrk="1" hangingPunct="1"/>
            <a:r>
              <a:rPr lang="en-US" altLang="en-US" dirty="0" smtClean="0"/>
              <a:t>However, other types of dementia can be halted or even reversed with treatment.</a:t>
            </a:r>
            <a:r>
              <a:rPr lang="en-US" altLang="en-US" baseline="0" dirty="0" smtClean="0"/>
              <a:t> </a:t>
            </a:r>
            <a:r>
              <a:rPr lang="en-US" altLang="en-US" dirty="0" smtClean="0"/>
              <a:t>Some drugs, vitamin deficiencies, alcohol abuse, depression, infections, excess</a:t>
            </a:r>
            <a:r>
              <a:rPr lang="en-US" altLang="en-US" baseline="0" dirty="0" smtClean="0"/>
              <a:t> fluid in the brain</a:t>
            </a:r>
            <a:r>
              <a:rPr lang="en-US" altLang="en-US" dirty="0" smtClean="0"/>
              <a:t> and brain tumors can cause brain disorders that resemble dementia. Most of these causes respond to treatment.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factors for dementia are many and varied. But one is constant: Age. The risk for developing</a:t>
            </a:r>
            <a:r>
              <a:rPr lang="en-US" baseline="0" dirty="0" smtClean="0"/>
              <a:t> some form of dementia </a:t>
            </a:r>
            <a:r>
              <a:rPr lang="en-US" dirty="0" smtClean="0"/>
              <a:t>goes up with advanced age.</a:t>
            </a:r>
          </a:p>
          <a:p>
            <a:endParaRPr lang="en-US" dirty="0" smtClean="0"/>
          </a:p>
          <a:p>
            <a:r>
              <a:rPr lang="en-US" dirty="0" smtClean="0"/>
              <a:t>Other</a:t>
            </a:r>
            <a:r>
              <a:rPr lang="en-US" baseline="0" dirty="0" smtClean="0"/>
              <a:t> risk factors, some you might can control, others you might not be able to, include but are not limited to</a:t>
            </a:r>
            <a:endParaRPr lang="en-US" dirty="0" smtClean="0"/>
          </a:p>
          <a:p>
            <a:pPr marL="171450" indent="-171450">
              <a:buFont typeface="Arial" panose="020B0604020202020204" pitchFamily="34" charset="0"/>
              <a:buChar char="•"/>
            </a:pPr>
            <a:r>
              <a:rPr lang="en-US" dirty="0" smtClean="0"/>
              <a:t>Alcohol use. Most studies suggest that drinking large amounts of alcohol increases the risk of dementia.</a:t>
            </a:r>
          </a:p>
          <a:p>
            <a:pPr marL="171450" indent="-171450">
              <a:buFont typeface="Arial" panose="020B0604020202020204" pitchFamily="34" charset="0"/>
              <a:buChar char="•"/>
            </a:pPr>
            <a:r>
              <a:rPr lang="en-US" dirty="0" smtClean="0"/>
              <a:t>Hardening</a:t>
            </a:r>
            <a:r>
              <a:rPr lang="en-US" baseline="0" dirty="0" smtClean="0"/>
              <a:t> of the arteries (</a:t>
            </a:r>
            <a:r>
              <a:rPr lang="en-US" dirty="0" smtClean="0"/>
              <a:t>Atherosclerosis). Build up</a:t>
            </a:r>
            <a:r>
              <a:rPr lang="en-US" baseline="0" dirty="0" smtClean="0"/>
              <a:t> </a:t>
            </a:r>
            <a:r>
              <a:rPr lang="en-US" dirty="0" smtClean="0"/>
              <a:t>of fats and cholesterol in the lining of arteries</a:t>
            </a:r>
            <a:r>
              <a:rPr lang="en-US" baseline="0" dirty="0" smtClean="0"/>
              <a:t> </a:t>
            </a:r>
            <a:r>
              <a:rPr lang="en-US" dirty="0" smtClean="0"/>
              <a:t>can restrict blood from getting to the brain, which can lead to stroke or another brain injury.</a:t>
            </a:r>
          </a:p>
          <a:p>
            <a:pPr marL="171450" indent="-171450">
              <a:buFont typeface="Arial" panose="020B0604020202020204" pitchFamily="34" charset="0"/>
              <a:buChar char="•"/>
            </a:pPr>
            <a:r>
              <a:rPr lang="en-US" dirty="0" smtClean="0"/>
              <a:t>Diabetes. People with diabetes appear to have a higher risk for dementia but it</a:t>
            </a:r>
            <a:r>
              <a:rPr lang="en-US" baseline="0" dirty="0" smtClean="0"/>
              <a:t> should not be considered a direct cause. </a:t>
            </a:r>
            <a:r>
              <a:rPr lang="en-US" dirty="0" smtClean="0"/>
              <a:t>Poorly controlled diabetes, however, is a risk factor for stroke and cardiovascular disease-related events, which in turn increase the risk for vascular dementia.</a:t>
            </a:r>
          </a:p>
          <a:p>
            <a:pPr marL="171450" indent="-171450">
              <a:buFont typeface="Arial" panose="020B0604020202020204" pitchFamily="34" charset="0"/>
              <a:buChar char="•"/>
            </a:pPr>
            <a:r>
              <a:rPr lang="en-US" dirty="0" smtClean="0"/>
              <a:t>Genetics. The likelihood of developing a genetically linked form of dementia increases when more than one family member has the disorder. But</a:t>
            </a:r>
            <a:r>
              <a:rPr lang="en-US" baseline="0" dirty="0" smtClean="0"/>
              <a:t> in the case of Alzheimer’s disease, specifically, only about 10% of cases can be linked to a family history. Your risk from advancing age is far greater than the genetic risk.</a:t>
            </a:r>
          </a:p>
          <a:p>
            <a:pPr marL="171450" indent="-171450">
              <a:buFont typeface="Arial" panose="020B0604020202020204" pitchFamily="34" charset="0"/>
              <a:buChar char="•"/>
            </a:pPr>
            <a:r>
              <a:rPr lang="en-US" baseline="0" dirty="0" smtClean="0"/>
              <a:t>High blood pressure (</a:t>
            </a:r>
            <a:r>
              <a:rPr lang="en-US" dirty="0" smtClean="0"/>
              <a:t>Hypertension). High blood pressure has been linked to cognitive decline, stroke, and types of dementia.</a:t>
            </a:r>
          </a:p>
          <a:p>
            <a:pPr marL="171450" indent="-171450">
              <a:buFont typeface="Arial" panose="020B0604020202020204" pitchFamily="34" charset="0"/>
              <a:buChar char="•"/>
            </a:pPr>
            <a:r>
              <a:rPr lang="en-US" dirty="0" smtClean="0"/>
              <a:t>Smoking. Smokers are prone to diseases that slow or stop blood from getting to the brain.</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This list is not exhaustive, of course, but provides some of the main risk factors associated with dementia. You’ll see that many of them are things that are talked</a:t>
            </a:r>
            <a:r>
              <a:rPr lang="en-US" baseline="0" dirty="0" smtClean="0"/>
              <a:t> about with regard to maintaining overall health and well-being.</a:t>
            </a:r>
            <a:endParaRPr lang="en-US" dirty="0" smtClean="0"/>
          </a:p>
          <a:p>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4</a:t>
            </a:fld>
            <a:endParaRPr lang="en-US"/>
          </a:p>
        </p:txBody>
      </p:sp>
    </p:spTree>
    <p:extLst>
      <p:ext uri="{BB962C8B-B14F-4D97-AF65-F5344CB8AC3E}">
        <p14:creationId xmlns:p14="http://schemas.microsoft.com/office/powerpoint/2010/main" val="411610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Diagnosis of dementia should not be hard – testing and other diagnostic criteria</a:t>
            </a:r>
            <a:r>
              <a:rPr lang="en-US" baseline="0" dirty="0" smtClean="0"/>
              <a:t> get more sophisticated every day</a:t>
            </a:r>
            <a:r>
              <a:rPr lang="en-US" dirty="0" smtClean="0"/>
              <a:t>. But it should not be</a:t>
            </a:r>
            <a:r>
              <a:rPr lang="en-US" baseline="0" dirty="0" smtClean="0"/>
              <a:t> easy either.</a:t>
            </a:r>
          </a:p>
          <a:p>
            <a:endParaRPr lang="en-US" baseline="0" dirty="0" smtClean="0"/>
          </a:p>
          <a:p>
            <a:r>
              <a:rPr lang="en-US" baseline="0" dirty="0" smtClean="0"/>
              <a:t>A health provider should first try to assess what else might be happening, especially an underlying, treatable condition </a:t>
            </a:r>
            <a:r>
              <a:rPr lang="en-US" dirty="0" smtClean="0"/>
              <a:t>such as depression, brain tumor, abnormal thyroid function, etc. Early diagnosis is important, as some causes for symptoms can be treated. In many cases, the specific type of dementia that a person has may not be confirmed until after the person has died and the brain is examined.</a:t>
            </a:r>
          </a:p>
          <a:p>
            <a:endParaRPr lang="en-US" dirty="0" smtClean="0"/>
          </a:p>
          <a:p>
            <a:r>
              <a:rPr lang="en-US" dirty="0" smtClean="0"/>
              <a:t>A</a:t>
            </a:r>
            <a:r>
              <a:rPr lang="en-US" baseline="0" dirty="0" smtClean="0"/>
              <a:t> thorough </a:t>
            </a:r>
            <a:r>
              <a:rPr lang="en-US" dirty="0" smtClean="0"/>
              <a:t>assessment generally includes:</a:t>
            </a:r>
          </a:p>
          <a:p>
            <a:pPr marL="171450" indent="-171450">
              <a:buFont typeface="Arial" panose="020B0604020202020204" pitchFamily="34" charset="0"/>
              <a:buChar char="•"/>
            </a:pPr>
            <a:r>
              <a:rPr lang="en-US" dirty="0" smtClean="0"/>
              <a:t>Patient history and physical exam.</a:t>
            </a:r>
            <a:r>
              <a:rPr lang="en-US" baseline="0" dirty="0" smtClean="0"/>
              <a:t> Questions about family history, past illnesses, etc. Taking blood pressure and other vital signs.</a:t>
            </a:r>
            <a:endParaRPr lang="en-US" dirty="0" smtClean="0"/>
          </a:p>
          <a:p>
            <a:pPr marL="171450" indent="-171450">
              <a:buFont typeface="Arial" panose="020B0604020202020204" pitchFamily="34" charset="0"/>
              <a:buChar char="•"/>
            </a:pPr>
            <a:r>
              <a:rPr lang="en-US" dirty="0" smtClean="0"/>
              <a:t>Neurological evaluations. Assessing balance, sensory function, reflexes, vision, eye movements, and other functions helps identify signs of conditions that may affect the diagnosis or are treatable with drugs.</a:t>
            </a:r>
          </a:p>
          <a:p>
            <a:endParaRPr lang="en-US" dirty="0" smtClean="0"/>
          </a:p>
          <a:p>
            <a:r>
              <a:rPr lang="en-US" dirty="0" smtClean="0"/>
              <a:t>The following procedures also may be used when diagnosing dementia:</a:t>
            </a:r>
          </a:p>
          <a:p>
            <a:pPr marL="171450" indent="-171450">
              <a:buFont typeface="Arial" panose="020B0604020202020204" pitchFamily="34" charset="0"/>
              <a:buChar char="•"/>
            </a:pPr>
            <a:r>
              <a:rPr lang="en-US" dirty="0" smtClean="0"/>
              <a:t>Brain scans. These tests can identify strokes, tumors, and other problems that can cause dementia. Scans also identify changes in the brain’s structure and function. The most common scans are computed tomographic (CT) scans and magnetic resonance imaging (MRI).</a:t>
            </a:r>
            <a:r>
              <a:rPr lang="en-US" baseline="0" dirty="0" smtClean="0"/>
              <a:t> </a:t>
            </a:r>
            <a:r>
              <a:rPr lang="en-US" dirty="0" smtClean="0"/>
              <a:t>Other types of scans let doctors watch the brain as it functions. These scans are used to look for patterns of altered brain activity that are common in dementia.</a:t>
            </a:r>
          </a:p>
          <a:p>
            <a:pPr marL="171450" indent="-171450">
              <a:buFont typeface="Arial" panose="020B0604020202020204" pitchFamily="34" charset="0"/>
              <a:buChar char="•"/>
            </a:pPr>
            <a:r>
              <a:rPr lang="en-US" dirty="0" smtClean="0"/>
              <a:t>Cognitive</a:t>
            </a:r>
            <a:r>
              <a:rPr lang="en-US" baseline="0" dirty="0" smtClean="0"/>
              <a:t> </a:t>
            </a:r>
            <a:r>
              <a:rPr lang="en-US" dirty="0" smtClean="0"/>
              <a:t>tests. These tests measure memory, language skills, math skills, and other abilities related to mental functioning.</a:t>
            </a:r>
          </a:p>
          <a:p>
            <a:pPr marL="171450" indent="-171450">
              <a:buFont typeface="Arial" panose="020B0604020202020204" pitchFamily="34" charset="0"/>
              <a:buChar char="•"/>
            </a:pPr>
            <a:r>
              <a:rPr lang="en-US" dirty="0" smtClean="0"/>
              <a:t>Laboratory tests. Many tests help rule out other conditions. They include measuring levels of sodium and other electrolytes in the blood, a complete blood count, a blood sugar test, urine analysis, a check of vitamin B12 levels, cerebrospinal fluid analysis, drug and alcohol tests, and an analysis of thyroid function.</a:t>
            </a:r>
          </a:p>
          <a:p>
            <a:pPr marL="171450" indent="-171450">
              <a:buFont typeface="Arial" panose="020B0604020202020204" pitchFamily="34" charset="0"/>
              <a:buChar char="•"/>
            </a:pPr>
            <a:r>
              <a:rPr lang="en-US" dirty="0" smtClean="0"/>
              <a:t>Psychiatric evaluation. This will help determine if depression or another mental health condition is causing or contributing to a person’s symptoms.</a:t>
            </a:r>
          </a:p>
          <a:p>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5</a:t>
            </a:fld>
            <a:endParaRPr lang="en-US"/>
          </a:p>
        </p:txBody>
      </p:sp>
    </p:spTree>
    <p:extLst>
      <p:ext uri="{BB962C8B-B14F-4D97-AF65-F5344CB8AC3E}">
        <p14:creationId xmlns:p14="http://schemas.microsoft.com/office/powerpoint/2010/main" val="7828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dementias are treatable. However, therapies to stop or slow common dementias, such as Alzheimer’s disease, have largely been unsuccessful. Though some drugs are available to manage certain symptoms.</a:t>
            </a:r>
          </a:p>
          <a:p>
            <a:endParaRPr lang="en-US" dirty="0" smtClean="0"/>
          </a:p>
          <a:p>
            <a:r>
              <a:rPr lang="en-US" dirty="0" smtClean="0"/>
              <a:t>Most drugs for dementia are used to treat symptoms.</a:t>
            </a:r>
            <a:r>
              <a:rPr lang="en-US" baseline="0" dirty="0" smtClean="0"/>
              <a:t> For </a:t>
            </a:r>
            <a:r>
              <a:rPr lang="en-US" dirty="0" smtClean="0"/>
              <a:t>Alzheimer’s disease,</a:t>
            </a:r>
            <a:r>
              <a:rPr lang="en-US" baseline="0" dirty="0" smtClean="0"/>
              <a:t> o</a:t>
            </a:r>
            <a:r>
              <a:rPr lang="en-US" dirty="0" smtClean="0"/>
              <a:t>ne class of drugs called cholinesterase inhibitors includes donepezil (Aricept), </a:t>
            </a:r>
            <a:r>
              <a:rPr lang="en-US" dirty="0" err="1" smtClean="0"/>
              <a:t>rivastigmine</a:t>
            </a:r>
            <a:r>
              <a:rPr lang="en-US" dirty="0" smtClean="0"/>
              <a:t> (Exelon), and </a:t>
            </a:r>
            <a:r>
              <a:rPr lang="en-US" dirty="0" err="1" smtClean="0"/>
              <a:t>galantamine</a:t>
            </a:r>
            <a:r>
              <a:rPr lang="en-US" dirty="0" smtClean="0"/>
              <a:t> (</a:t>
            </a:r>
            <a:r>
              <a:rPr lang="en-US" dirty="0" err="1" smtClean="0"/>
              <a:t>Razadyne</a:t>
            </a:r>
            <a:r>
              <a:rPr lang="en-US" dirty="0" smtClean="0"/>
              <a:t>). These drugs can temporarily improve or stabilize memory and thinking skills in some people with the disease. </a:t>
            </a:r>
          </a:p>
          <a:p>
            <a:endParaRPr lang="en-US" dirty="0" smtClean="0"/>
          </a:p>
          <a:p>
            <a:r>
              <a:rPr lang="en-US" dirty="0" smtClean="0"/>
              <a:t>The drug </a:t>
            </a:r>
            <a:r>
              <a:rPr lang="en-US" dirty="0" err="1" smtClean="0"/>
              <a:t>memantine</a:t>
            </a:r>
            <a:r>
              <a:rPr lang="en-US" dirty="0" smtClean="0"/>
              <a:t> (Namenda) is in another class of medications called NMDA receptor agonists.</a:t>
            </a:r>
            <a:r>
              <a:rPr lang="en-US" baseline="0" dirty="0" smtClean="0"/>
              <a:t> This drug can help </a:t>
            </a:r>
            <a:r>
              <a:rPr lang="en-US" dirty="0" smtClean="0"/>
              <a:t>prevent declines in learning and memory. NMDA receptor agonists work by regulating the activity of a</a:t>
            </a:r>
            <a:r>
              <a:rPr lang="en-US" baseline="0" dirty="0" smtClean="0"/>
              <a:t> </a:t>
            </a:r>
            <a:r>
              <a:rPr lang="en-US" dirty="0" smtClean="0"/>
              <a:t>neurotransmitter</a:t>
            </a:r>
            <a:r>
              <a:rPr lang="en-US" baseline="0" dirty="0" smtClean="0"/>
              <a:t> that, when present in large amounts, may cause brain cells to die.</a:t>
            </a:r>
          </a:p>
          <a:p>
            <a:endParaRPr lang="en-US" baseline="0" dirty="0" smtClean="0"/>
          </a:p>
          <a:p>
            <a:r>
              <a:rPr lang="en-US" baseline="0" dirty="0" smtClean="0"/>
              <a:t>The two drug types can be taken together. In fact, there is a new medication available (</a:t>
            </a:r>
            <a:r>
              <a:rPr lang="en-US" baseline="0" dirty="0" err="1" smtClean="0"/>
              <a:t>Namzaric</a:t>
            </a:r>
            <a:r>
              <a:rPr lang="en-US" baseline="0" dirty="0" smtClean="0"/>
              <a:t>) which combines </a:t>
            </a:r>
            <a:r>
              <a:rPr lang="en-US" baseline="0" dirty="0" err="1" smtClean="0"/>
              <a:t>m</a:t>
            </a:r>
            <a:r>
              <a:rPr lang="en-US" dirty="0" err="1" smtClean="0"/>
              <a:t>emantine</a:t>
            </a:r>
            <a:r>
              <a:rPr lang="en-US" dirty="0" smtClean="0"/>
              <a:t> and donepezil</a:t>
            </a:r>
            <a:r>
              <a:rPr lang="en-US" baseline="0" dirty="0" smtClean="0"/>
              <a:t> for added benefits (and it’s one less pill to take). T</a:t>
            </a:r>
            <a:r>
              <a:rPr lang="en-US" dirty="0" smtClean="0"/>
              <a:t>hese drugs are sometimes used to treat other dementias as well. None of these drugs can stop or reverse the course of the disease. </a:t>
            </a:r>
          </a:p>
        </p:txBody>
      </p:sp>
      <p:sp>
        <p:nvSpPr>
          <p:cNvPr id="4" name="Slide Number Placeholder 3"/>
          <p:cNvSpPr>
            <a:spLocks noGrp="1"/>
          </p:cNvSpPr>
          <p:nvPr>
            <p:ph type="sldNum" sz="quarter" idx="10"/>
          </p:nvPr>
        </p:nvSpPr>
        <p:spPr/>
        <p:txBody>
          <a:bodyPr/>
          <a:lstStyle/>
          <a:p>
            <a:fld id="{321DC730-3AD1-4C98-954D-684FF3C2CDC5}" type="slidenum">
              <a:rPr lang="en-US" smtClean="0"/>
              <a:t>6</a:t>
            </a:fld>
            <a:endParaRPr lang="en-US"/>
          </a:p>
        </p:txBody>
      </p:sp>
    </p:spTree>
    <p:extLst>
      <p:ext uri="{BB962C8B-B14F-4D97-AF65-F5344CB8AC3E}">
        <p14:creationId xmlns:p14="http://schemas.microsoft.com/office/powerpoint/2010/main" val="3785262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 remember that the disease, not the person with</a:t>
            </a:r>
            <a:r>
              <a:rPr lang="en-US" baseline="0" dirty="0" smtClean="0"/>
              <a:t> </a:t>
            </a:r>
            <a:r>
              <a:rPr lang="en-US" dirty="0" smtClean="0"/>
              <a:t>dementia, causes changes/problems. The caregiving</a:t>
            </a:r>
            <a:r>
              <a:rPr lang="en-US" baseline="0" dirty="0" smtClean="0"/>
              <a:t> “journey” can be a difficult one so the remainder of this lesson will address caregiving for someone with dementia.</a:t>
            </a:r>
          </a:p>
          <a:p>
            <a:endParaRPr lang="en-US" dirty="0" smtClean="0"/>
          </a:p>
          <a:p>
            <a:r>
              <a:rPr lang="en-US" dirty="0" smtClean="0"/>
              <a:t>Dementia is being diagnosed at earlier stages. This means that many people are aware of how the disease is affecting their memory. Here are tips on how to help someone who knows that he or she has memory problems:</a:t>
            </a:r>
          </a:p>
          <a:p>
            <a:pPr marL="171450" indent="-171450">
              <a:buFont typeface="Arial" panose="020B0604020202020204" pitchFamily="34" charset="0"/>
              <a:buChar char="•"/>
            </a:pPr>
            <a:r>
              <a:rPr lang="en-US" dirty="0" smtClean="0"/>
              <a:t>Take time to listen. The person may want to talk about the changes s/he is noticing.</a:t>
            </a:r>
          </a:p>
          <a:p>
            <a:pPr marL="171450" indent="-171450">
              <a:buFont typeface="Arial" panose="020B0604020202020204" pitchFamily="34" charset="0"/>
              <a:buChar char="•"/>
            </a:pPr>
            <a:r>
              <a:rPr lang="en-US" dirty="0" smtClean="0"/>
              <a:t>Be as sensitive as you can. Don’t just correct the person every time s/he forgets something or says something odd. Try to understand that it’s a struggle for the person to communicate.</a:t>
            </a:r>
          </a:p>
          <a:p>
            <a:pPr marL="171450" indent="-171450">
              <a:buFont typeface="Arial" panose="020B0604020202020204" pitchFamily="34" charset="0"/>
              <a:buChar char="•"/>
            </a:pPr>
            <a:r>
              <a:rPr lang="en-US" dirty="0" smtClean="0"/>
              <a:t>Be patient when someone has trouble finding the right words or putting feelings into words.</a:t>
            </a:r>
          </a:p>
          <a:p>
            <a:pPr marL="171450" indent="-171450">
              <a:buFont typeface="Arial" panose="020B0604020202020204" pitchFamily="34" charset="0"/>
              <a:buChar char="•"/>
            </a:pPr>
            <a:r>
              <a:rPr lang="en-US" dirty="0" smtClean="0"/>
              <a:t>As people lose the ability to talk clearly, they may rely on other ways to communicate their thoughts and feelings.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When someone is diagnosed with dementia, you need to start getting his or her health, legal, and financial affairs in order. You want to plan for the future, if possible, with help from the person while he or she can still make decisions. You need to review all of his or her health, legal, and financial information to make sure it reflects the person’s wishes.</a:t>
            </a:r>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7</a:t>
            </a:fld>
            <a:endParaRPr lang="en-US"/>
          </a:p>
        </p:txBody>
      </p:sp>
    </p:spTree>
    <p:extLst>
      <p:ext uri="{BB962C8B-B14F-4D97-AF65-F5344CB8AC3E}">
        <p14:creationId xmlns:p14="http://schemas.microsoft.com/office/powerpoint/2010/main" val="95974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dementia </a:t>
            </a:r>
            <a:r>
              <a:rPr lang="en-US" dirty="0" smtClean="0"/>
              <a:t>causes brain cells to die, the brain works less well over time. This changes how a person acts. You will notice that s/he will have good days and bad days.</a:t>
            </a:r>
          </a:p>
          <a:p>
            <a:r>
              <a:rPr lang="en-US" dirty="0" smtClean="0"/>
              <a:t>Here are some common personality changes you may see:</a:t>
            </a:r>
          </a:p>
          <a:p>
            <a:pPr marL="171450" indent="-171450">
              <a:buFont typeface="Arial" panose="020B0604020202020204" pitchFamily="34" charset="0"/>
              <a:buChar char="•"/>
            </a:pPr>
            <a:r>
              <a:rPr lang="en-US" dirty="0" smtClean="0"/>
              <a:t>Getting upset, worried, and angry more easily</a:t>
            </a:r>
          </a:p>
          <a:p>
            <a:pPr marL="171450" indent="-171450">
              <a:buFont typeface="Arial" panose="020B0604020202020204" pitchFamily="34" charset="0"/>
              <a:buChar char="•"/>
            </a:pPr>
            <a:r>
              <a:rPr lang="en-US" dirty="0" smtClean="0"/>
              <a:t>Hiding things or believing other people are hiding things</a:t>
            </a:r>
          </a:p>
          <a:p>
            <a:pPr marL="171450" indent="-171450">
              <a:buFont typeface="Arial" panose="020B0604020202020204" pitchFamily="34" charset="0"/>
              <a:buChar char="•"/>
            </a:pPr>
            <a:r>
              <a:rPr lang="en-US" dirty="0" smtClean="0"/>
              <a:t>Imagining things that aren’t there</a:t>
            </a:r>
          </a:p>
          <a:p>
            <a:pPr marL="171450" indent="-171450">
              <a:buFont typeface="Arial" panose="020B0604020202020204" pitchFamily="34" charset="0"/>
              <a:buChar char="•"/>
            </a:pPr>
            <a:r>
              <a:rPr lang="en-US" dirty="0" smtClean="0"/>
              <a:t>Pacing a lot of the time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While</a:t>
            </a:r>
            <a:r>
              <a:rPr lang="en-US" baseline="0" dirty="0" smtClean="0"/>
              <a:t> it may never be possible to stop these behaviors, you can try to analyze them to see if you can spot patterns. Do this by Looking at ABCs – Antecedent, Behavior &amp; Consequences. Ask yourself: what happens before that could possibly be a trigger? When s/he experiences this trigger, what behavior occurs? And what are the consequences, for yourself and for the person.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If you can start to establish patterns, you can try to run interference. You may not be able to control the behavior but you can certainly try to control the trigger (antecedent). Also, you may find the consequences of a “problem behavior” aren’t so bad after all and that’s one less thing you need to worry about.</a:t>
            </a:r>
          </a:p>
        </p:txBody>
      </p:sp>
      <p:sp>
        <p:nvSpPr>
          <p:cNvPr id="4" name="Slide Number Placeholder 3"/>
          <p:cNvSpPr>
            <a:spLocks noGrp="1"/>
          </p:cNvSpPr>
          <p:nvPr>
            <p:ph type="sldNum" sz="quarter" idx="10"/>
          </p:nvPr>
        </p:nvSpPr>
        <p:spPr/>
        <p:txBody>
          <a:bodyPr/>
          <a:lstStyle/>
          <a:p>
            <a:fld id="{321DC730-3AD1-4C98-954D-684FF3C2CDC5}" type="slidenum">
              <a:rPr lang="en-US" smtClean="0"/>
              <a:t>8</a:t>
            </a:fld>
            <a:endParaRPr lang="en-US"/>
          </a:p>
        </p:txBody>
      </p:sp>
    </p:spTree>
    <p:extLst>
      <p:ext uri="{BB962C8B-B14F-4D97-AF65-F5344CB8AC3E}">
        <p14:creationId xmlns:p14="http://schemas.microsoft.com/office/powerpoint/2010/main" val="140895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give care for another person, chances are good that you feel stressed at times.  As this stress compounds and situations get worse, you may start to experience caregiver burnout.  This level of stress in your life is not good for your body or for your health.  It also severely affects the level of care you are able to provide for your loved one.  </a:t>
            </a:r>
          </a:p>
          <a:p>
            <a:endParaRPr lang="en-US" dirty="0" smtClean="0"/>
          </a:p>
          <a:p>
            <a:r>
              <a:rPr lang="en-US" dirty="0" smtClean="0"/>
              <a:t>Sadly, caregiver burnout leads to many nursing home placements, sometimes prematurely, simply because there are no other alternatives.</a:t>
            </a:r>
          </a:p>
          <a:p>
            <a:endParaRPr lang="en-US" dirty="0"/>
          </a:p>
        </p:txBody>
      </p:sp>
      <p:sp>
        <p:nvSpPr>
          <p:cNvPr id="4" name="Slide Number Placeholder 3"/>
          <p:cNvSpPr>
            <a:spLocks noGrp="1"/>
          </p:cNvSpPr>
          <p:nvPr>
            <p:ph type="sldNum" sz="quarter" idx="10"/>
          </p:nvPr>
        </p:nvSpPr>
        <p:spPr/>
        <p:txBody>
          <a:bodyPr/>
          <a:lstStyle/>
          <a:p>
            <a:fld id="{321DC730-3AD1-4C98-954D-684FF3C2CDC5}" type="slidenum">
              <a:rPr lang="en-US" smtClean="0"/>
              <a:t>9</a:t>
            </a:fld>
            <a:endParaRPr lang="en-US"/>
          </a:p>
        </p:txBody>
      </p:sp>
    </p:spTree>
    <p:extLst>
      <p:ext uri="{BB962C8B-B14F-4D97-AF65-F5344CB8AC3E}">
        <p14:creationId xmlns:p14="http://schemas.microsoft.com/office/powerpoint/2010/main" val="339924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799"/>
            <a:ext cx="7772400" cy="1676401"/>
          </a:xfrm>
        </p:spPr>
        <p:txBody>
          <a:bodyPr anchor="b">
            <a:noAutofit/>
          </a:bodyPr>
          <a:lstStyle>
            <a:lvl1pPr>
              <a:lnSpc>
                <a:spcPct val="10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62400"/>
            <a:ext cx="6400800" cy="22098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7735C7DD-2071-4DD6-9E0B-80E6C5D5565F}" type="datetimeFigureOut">
              <a:rPr lang="en-US" smtClean="0"/>
              <a:t>10/26/2016</a:t>
            </a:fld>
            <a:endParaRPr lang="en-US"/>
          </a:p>
        </p:txBody>
      </p:sp>
      <p:sp>
        <p:nvSpPr>
          <p:cNvPr id="8" name="Slide Number Placeholder 7"/>
          <p:cNvSpPr>
            <a:spLocks noGrp="1"/>
          </p:cNvSpPr>
          <p:nvPr>
            <p:ph type="sldNum" sz="quarter" idx="11"/>
          </p:nvPr>
        </p:nvSpPr>
        <p:spPr/>
        <p:txBody>
          <a:bodyPr/>
          <a:lstStyle/>
          <a:p>
            <a:fld id="{639CD321-8C0C-4093-9E63-8171DB26D0E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5C7DD-2071-4DD6-9E0B-80E6C5D5565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5C7DD-2071-4DD6-9E0B-80E6C5D5565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82688" y="2017713"/>
            <a:ext cx="7772400" cy="4114800"/>
          </a:xfrm>
        </p:spPr>
        <p:txBody>
          <a:bodyPr/>
          <a:lstStyle/>
          <a:p>
            <a:pPr lvl="0"/>
            <a:endParaRPr lang="en-US" noProof="0" smtClean="0"/>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75949562-445D-4592-8C67-43EAA51EF4B0}" type="slidenum">
              <a:rPr lang="en-US"/>
              <a:pPr>
                <a:defRPr/>
              </a:pPr>
              <a:t>‹#›</a:t>
            </a:fld>
            <a:endParaRPr lang="en-US"/>
          </a:p>
        </p:txBody>
      </p:sp>
    </p:spTree>
    <p:extLst>
      <p:ext uri="{BB962C8B-B14F-4D97-AF65-F5344CB8AC3E}">
        <p14:creationId xmlns:p14="http://schemas.microsoft.com/office/powerpoint/2010/main" val="128592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735C7DD-2071-4DD6-9E0B-80E6C5D5565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5C7DD-2071-4DD6-9E0B-80E6C5D5565F}"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CD321-8C0C-4093-9E63-8171DB26D0E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572000" y="1143000"/>
            <a:ext cx="4495800" cy="5334000"/>
          </a:xfrm>
        </p:spPr>
        <p:txBody>
          <a:bodyPr/>
          <a:lstStyle>
            <a:lvl1pPr>
              <a:defRPr sz="3200"/>
            </a:lvl1pPr>
            <a:lvl2pPr>
              <a:defRPr sz="2800"/>
            </a:lvl2pPr>
            <a:lvl3pPr>
              <a:defRPr sz="2400"/>
            </a:lvl3pPr>
            <a:lvl4pPr>
              <a:defRPr sz="20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Date Placeholder 4"/>
          <p:cNvSpPr>
            <a:spLocks noGrp="1"/>
          </p:cNvSpPr>
          <p:nvPr>
            <p:ph type="dt" sz="half" idx="10"/>
          </p:nvPr>
        </p:nvSpPr>
        <p:spPr/>
        <p:txBody>
          <a:bodyPr/>
          <a:lstStyle/>
          <a:p>
            <a:fld id="{7735C7DD-2071-4DD6-9E0B-80E6C5D5565F}"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321-8C0C-4093-9E63-8171DB26D0EF}" type="slidenum">
              <a:rPr lang="en-US" smtClean="0"/>
              <a:t>‹#›</a:t>
            </a:fld>
            <a:endParaRPr lang="en-US"/>
          </a:p>
        </p:txBody>
      </p:sp>
      <p:sp>
        <p:nvSpPr>
          <p:cNvPr id="9" name="Content Placeholder 8"/>
          <p:cNvSpPr>
            <a:spLocks noGrp="1"/>
          </p:cNvSpPr>
          <p:nvPr>
            <p:ph sz="quarter" idx="13"/>
          </p:nvPr>
        </p:nvSpPr>
        <p:spPr>
          <a:xfrm>
            <a:off x="76200" y="1143000"/>
            <a:ext cx="4419600" cy="533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35C7DD-2071-4DD6-9E0B-80E6C5D5565F}"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9CD321-8C0C-4093-9E63-8171DB26D0E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35C7DD-2071-4DD6-9E0B-80E6C5D5565F}"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5C7DD-2071-4DD6-9E0B-80E6C5D5565F}"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5C7DD-2071-4DD6-9E0B-80E6C5D5565F}"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5C7DD-2071-4DD6-9E0B-80E6C5D5565F}"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9CD321-8C0C-4093-9E63-8171DB26D0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0"/>
            <a:ext cx="8991600" cy="1066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200" y="1143000"/>
            <a:ext cx="8991600" cy="53563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735C7DD-2071-4DD6-9E0B-80E6C5D5565F}" type="datetimeFigureOut">
              <a:rPr lang="en-US" smtClean="0"/>
              <a:t>10/26/2016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39CD321-8C0C-4093-9E63-8171DB26D0E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4.gif"/><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1"/>
            <a:ext cx="8839200" cy="2285999"/>
          </a:xfrm>
        </p:spPr>
        <p:txBody>
          <a:bodyPr/>
          <a:lstStyle/>
          <a:p>
            <a:pPr algn="ctr"/>
            <a:r>
              <a:rPr lang="en-US" sz="6600" dirty="0" smtClean="0"/>
              <a:t>Dementia </a:t>
            </a:r>
            <a:br>
              <a:rPr lang="en-US" sz="6600" dirty="0" smtClean="0"/>
            </a:br>
            <a:r>
              <a:rPr lang="en-US" sz="6600" dirty="0" smtClean="0"/>
              <a:t>&amp; Caregiving</a:t>
            </a:r>
            <a:endParaRPr lang="en-US" sz="6600" dirty="0"/>
          </a:p>
        </p:txBody>
      </p:sp>
      <p:sp>
        <p:nvSpPr>
          <p:cNvPr id="3" name="Subtitle 2"/>
          <p:cNvSpPr>
            <a:spLocks noGrp="1"/>
          </p:cNvSpPr>
          <p:nvPr>
            <p:ph type="subTitle" idx="1"/>
          </p:nvPr>
        </p:nvSpPr>
        <p:spPr>
          <a:xfrm>
            <a:off x="914400" y="3200400"/>
            <a:ext cx="7315200" cy="2362200"/>
          </a:xfrm>
        </p:spPr>
        <p:txBody>
          <a:bodyPr>
            <a:noAutofit/>
          </a:bodyPr>
          <a:lstStyle/>
          <a:p>
            <a:r>
              <a:rPr lang="en-US" sz="1800" dirty="0">
                <a:solidFill>
                  <a:schemeClr val="tx1"/>
                </a:solidFill>
              </a:rPr>
              <a:t>Presenter</a:t>
            </a:r>
            <a:r>
              <a:rPr lang="en-US" sz="1800" dirty="0" smtClean="0">
                <a:solidFill>
                  <a:schemeClr val="tx1"/>
                </a:solidFill>
              </a:rPr>
              <a:t>: Andrew B. Crocker</a:t>
            </a:r>
            <a:endParaRPr lang="en-US" sz="1800" dirty="0">
              <a:solidFill>
                <a:schemeClr val="tx1"/>
              </a:solidFill>
            </a:endParaRPr>
          </a:p>
          <a:p>
            <a:r>
              <a:rPr lang="en-US" sz="1800" dirty="0">
                <a:solidFill>
                  <a:schemeClr val="tx1"/>
                </a:solidFill>
              </a:rPr>
              <a:t>Education Chair: </a:t>
            </a:r>
            <a:r>
              <a:rPr lang="en-US" sz="1800" dirty="0" err="1" smtClean="0">
                <a:solidFill>
                  <a:schemeClr val="tx1"/>
                </a:solidFill>
              </a:rPr>
              <a:t>Cita</a:t>
            </a:r>
            <a:r>
              <a:rPr lang="en-US" sz="1800" dirty="0" smtClean="0">
                <a:solidFill>
                  <a:schemeClr val="tx1"/>
                </a:solidFill>
              </a:rPr>
              <a:t> </a:t>
            </a:r>
            <a:r>
              <a:rPr lang="en-US" sz="1800" dirty="0" err="1" smtClean="0">
                <a:solidFill>
                  <a:schemeClr val="tx1"/>
                </a:solidFill>
              </a:rPr>
              <a:t>Honeycut</a:t>
            </a:r>
            <a:endParaRPr lang="en-US" sz="1800" dirty="0">
              <a:solidFill>
                <a:schemeClr val="tx1"/>
              </a:solidFill>
            </a:endParaRPr>
          </a:p>
          <a:p>
            <a:r>
              <a:rPr lang="en-US" sz="1800" dirty="0">
                <a:solidFill>
                  <a:schemeClr val="tx1"/>
                </a:solidFill>
              </a:rPr>
              <a:t>Texas Extension Education Association</a:t>
            </a:r>
          </a:p>
          <a:p>
            <a:r>
              <a:rPr lang="en-US" sz="1800" dirty="0">
                <a:solidFill>
                  <a:schemeClr val="tx1"/>
                </a:solidFill>
              </a:rPr>
              <a:t>Author: Andrew B. Crocker</a:t>
            </a:r>
          </a:p>
          <a:p>
            <a:r>
              <a:rPr lang="en-US" sz="1800" dirty="0">
                <a:solidFill>
                  <a:schemeClr val="tx1"/>
                </a:solidFill>
              </a:rPr>
              <a:t>Extension Program Specialist </a:t>
            </a:r>
            <a:r>
              <a:rPr lang="en-US" sz="1800" dirty="0" smtClean="0">
                <a:solidFill>
                  <a:schemeClr val="tx1"/>
                </a:solidFill>
              </a:rPr>
              <a:t>III </a:t>
            </a:r>
            <a:r>
              <a:rPr lang="en-US" sz="1800" dirty="0">
                <a:solidFill>
                  <a:schemeClr val="tx1"/>
                </a:solidFill>
              </a:rPr>
              <a:t>– Gerontology and Health</a:t>
            </a:r>
          </a:p>
          <a:p>
            <a:r>
              <a:rPr lang="en-US" sz="1800" dirty="0">
                <a:solidFill>
                  <a:schemeClr val="tx1"/>
                </a:solidFill>
              </a:rPr>
              <a:t>Texas A&amp;M AgriLife Extension </a:t>
            </a:r>
            <a:r>
              <a:rPr lang="en-US" sz="1800" dirty="0" smtClean="0">
                <a:solidFill>
                  <a:schemeClr val="tx1"/>
                </a:solidFill>
              </a:rPr>
              <a:t>Service</a:t>
            </a:r>
          </a:p>
          <a:p>
            <a:r>
              <a:rPr lang="en-US" sz="1800" dirty="0" smtClean="0">
                <a:solidFill>
                  <a:schemeClr val="tx1"/>
                </a:solidFill>
              </a:rPr>
              <a:t>2016</a:t>
            </a:r>
            <a:endParaRPr lang="en-US" sz="1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12623"/>
            <a:ext cx="2895600" cy="9583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833168"/>
            <a:ext cx="2590800" cy="948631"/>
          </a:xfrm>
          <a:prstGeom prst="rect">
            <a:avLst/>
          </a:prstGeom>
        </p:spPr>
      </p:pic>
      <p:sp>
        <p:nvSpPr>
          <p:cNvPr id="6" name="TextBox 5"/>
          <p:cNvSpPr txBox="1">
            <a:spLocks noChangeArrowheads="1"/>
          </p:cNvSpPr>
          <p:nvPr/>
        </p:nvSpPr>
        <p:spPr bwMode="auto">
          <a:xfrm>
            <a:off x="2971800" y="6150114"/>
            <a:ext cx="3200400" cy="707886"/>
          </a:xfrm>
          <a:prstGeom prst="rect">
            <a:avLst/>
          </a:prstGeom>
          <a:noFill/>
          <a:ln w="9525">
            <a:noFill/>
            <a:miter lim="800000"/>
            <a:headEnd/>
            <a:tailEnd/>
          </a:ln>
        </p:spPr>
        <p:txBody>
          <a:bodyPr wrap="square">
            <a:spAutoFit/>
          </a:bodyPr>
          <a:lstStyle/>
          <a:p>
            <a:pPr algn="ctr"/>
            <a:r>
              <a:rPr lang="en-US" sz="800" i="1" dirty="0" smtClean="0">
                <a:solidFill>
                  <a:srgbClr val="6F6F6F"/>
                </a:solidFill>
                <a:latin typeface="Calibri" pitchFamily="34" charset="0"/>
                <a:cs typeface="Calibri" pitchFamily="34" charset="0"/>
              </a:rPr>
              <a:t>Educational programs of the Texas A&amp;M AgriLife Extension Service are open to all people without regard to race, color, religion, sex, national origin, age, disability, genetic information or veteran status. The Texas A&amp;M University System, U.S. Department of Agriculture, and the County Commissioners Courts of Texas Cooperating</a:t>
            </a:r>
            <a:endParaRPr lang="en-US" sz="800" dirty="0">
              <a:solidFill>
                <a:srgbClr val="6F6F6F"/>
              </a:solidFill>
              <a:latin typeface="Calibri" pitchFamily="34" charset="0"/>
              <a:cs typeface="Calibri" pitchFamily="34" charset="0"/>
            </a:endParaRPr>
          </a:p>
        </p:txBody>
      </p:sp>
    </p:spTree>
    <p:extLst>
      <p:ext uri="{BB962C8B-B14F-4D97-AF65-F5344CB8AC3E}">
        <p14:creationId xmlns:p14="http://schemas.microsoft.com/office/powerpoint/2010/main" val="2617458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Caregiving Journey</a:t>
            </a:r>
            <a:endParaRPr lang="en-US" dirty="0"/>
          </a:p>
        </p:txBody>
      </p:sp>
      <p:sp>
        <p:nvSpPr>
          <p:cNvPr id="4" name="Content Placeholder 3"/>
          <p:cNvSpPr>
            <a:spLocks noGrp="1"/>
          </p:cNvSpPr>
          <p:nvPr>
            <p:ph sz="half" idx="2"/>
          </p:nvPr>
        </p:nvSpPr>
        <p:spPr>
          <a:xfrm>
            <a:off x="76200" y="1143000"/>
            <a:ext cx="4495800" cy="5334000"/>
          </a:xfrm>
        </p:spPr>
        <p:txBody>
          <a:bodyPr>
            <a:normAutofit/>
          </a:bodyPr>
          <a:lstStyle/>
          <a:p>
            <a:r>
              <a:rPr lang="en-US" dirty="0" smtClean="0"/>
              <a:t>Be </a:t>
            </a:r>
            <a:r>
              <a:rPr lang="en-US" dirty="0"/>
              <a:t>Informed</a:t>
            </a:r>
          </a:p>
          <a:p>
            <a:pPr lvl="1"/>
            <a:r>
              <a:rPr lang="en-US" dirty="0"/>
              <a:t>Understand yourself</a:t>
            </a:r>
          </a:p>
          <a:p>
            <a:pPr lvl="1"/>
            <a:r>
              <a:rPr lang="en-US" dirty="0"/>
              <a:t>Understand the other people in your </a:t>
            </a:r>
            <a:r>
              <a:rPr lang="en-US" dirty="0" smtClean="0"/>
              <a:t>life</a:t>
            </a:r>
          </a:p>
          <a:p>
            <a:pPr lvl="1"/>
            <a:r>
              <a:rPr lang="en-US" dirty="0"/>
              <a:t>Find things that help you in your </a:t>
            </a:r>
            <a:r>
              <a:rPr lang="en-US" dirty="0" smtClean="0"/>
              <a:t>situation</a:t>
            </a:r>
          </a:p>
          <a:p>
            <a:r>
              <a:rPr lang="en-US" dirty="0" smtClean="0"/>
              <a:t>Common Sense</a:t>
            </a:r>
          </a:p>
          <a:p>
            <a:r>
              <a:rPr lang="en-US" dirty="0" smtClean="0"/>
              <a:t>Humor</a:t>
            </a:r>
            <a:endParaRPr lang="en-US" dirty="0"/>
          </a:p>
        </p:txBody>
      </p:sp>
      <p:sp>
        <p:nvSpPr>
          <p:cNvPr id="5" name="Content Placeholder 4"/>
          <p:cNvSpPr>
            <a:spLocks noGrp="1"/>
          </p:cNvSpPr>
          <p:nvPr>
            <p:ph sz="quarter" idx="13"/>
          </p:nvPr>
        </p:nvSpPr>
        <p:spPr>
          <a:xfrm>
            <a:off x="4648200" y="1143000"/>
            <a:ext cx="4419600" cy="5334000"/>
          </a:xfrm>
        </p:spPr>
        <p:txBody>
          <a:bodyPr>
            <a:normAutofit/>
          </a:bodyPr>
          <a:lstStyle/>
          <a:p>
            <a:r>
              <a:rPr lang="en-US" dirty="0" smtClean="0"/>
              <a:t>Solve </a:t>
            </a:r>
            <a:r>
              <a:rPr lang="en-US" dirty="0"/>
              <a:t>Problems</a:t>
            </a:r>
          </a:p>
          <a:p>
            <a:pPr lvl="1" eaLnBrk="1" hangingPunct="1"/>
            <a:r>
              <a:rPr lang="en-US" dirty="0"/>
              <a:t>Do not run from problems</a:t>
            </a:r>
          </a:p>
          <a:p>
            <a:pPr lvl="1" eaLnBrk="1" hangingPunct="1"/>
            <a:r>
              <a:rPr lang="en-US" dirty="0"/>
              <a:t>Change small things first</a:t>
            </a:r>
          </a:p>
          <a:p>
            <a:pPr lvl="1" eaLnBrk="1" hangingPunct="1"/>
            <a:r>
              <a:rPr lang="en-US" dirty="0"/>
              <a:t>Realize that you cannot address every </a:t>
            </a:r>
            <a:r>
              <a:rPr lang="en-US" dirty="0" smtClean="0"/>
              <a:t>need</a:t>
            </a:r>
          </a:p>
          <a:p>
            <a:r>
              <a:rPr lang="en-US" dirty="0" smtClean="0"/>
              <a:t>Rest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2446251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Share concerns</a:t>
            </a:r>
          </a:p>
          <a:p>
            <a:r>
              <a:rPr lang="en-US" dirty="0" smtClean="0"/>
              <a:t>Ask </a:t>
            </a:r>
            <a:r>
              <a:rPr lang="en-US" dirty="0"/>
              <a:t>for help!</a:t>
            </a:r>
          </a:p>
          <a:p>
            <a:pPr lvl="1"/>
            <a:r>
              <a:rPr lang="en-US" dirty="0"/>
              <a:t>Everyone has something they can contribute</a:t>
            </a:r>
          </a:p>
          <a:p>
            <a:pPr lvl="1"/>
            <a:r>
              <a:rPr lang="en-US" dirty="0" smtClean="0"/>
              <a:t>Involve</a:t>
            </a:r>
            <a:endParaRPr lang="en-US" dirty="0"/>
          </a:p>
          <a:p>
            <a:pPr lvl="2"/>
            <a:r>
              <a:rPr lang="en-US" dirty="0"/>
              <a:t>The person for whom you care</a:t>
            </a:r>
          </a:p>
          <a:p>
            <a:pPr lvl="2"/>
            <a:r>
              <a:rPr lang="en-US" dirty="0"/>
              <a:t>Close family</a:t>
            </a:r>
          </a:p>
          <a:p>
            <a:pPr lvl="2"/>
            <a:r>
              <a:rPr lang="en-US" dirty="0"/>
              <a:t>Extended family</a:t>
            </a:r>
          </a:p>
          <a:p>
            <a:pPr lvl="2"/>
            <a:r>
              <a:rPr lang="en-US" dirty="0"/>
              <a:t>Health providers</a:t>
            </a:r>
          </a:p>
          <a:p>
            <a:pPr lvl="2"/>
            <a:r>
              <a:rPr lang="en-US" dirty="0"/>
              <a:t>Community </a:t>
            </a:r>
            <a:r>
              <a:rPr lang="en-US" dirty="0" smtClean="0"/>
              <a:t>resources</a:t>
            </a:r>
            <a:endParaRPr lang="en-US" dirty="0"/>
          </a:p>
        </p:txBody>
      </p:sp>
      <p:sp>
        <p:nvSpPr>
          <p:cNvPr id="3" name="Title 2"/>
          <p:cNvSpPr>
            <a:spLocks noGrp="1"/>
          </p:cNvSpPr>
          <p:nvPr>
            <p:ph type="title"/>
          </p:nvPr>
        </p:nvSpPr>
        <p:spPr/>
        <p:txBody>
          <a:bodyPr/>
          <a:lstStyle/>
          <a:p>
            <a:r>
              <a:rPr lang="en-US" dirty="0" smtClean="0"/>
              <a:t>Involving Others</a:t>
            </a:r>
            <a:endParaRPr lang="en-US" dirty="0"/>
          </a:p>
        </p:txBody>
      </p:sp>
      <p:pic>
        <p:nvPicPr>
          <p:cNvPr id="4" name="Picture 2" descr="C:\Documents and Settings\abcrocker\Local Settings\Temporary Internet Files\Content.IE5\SZJ9QQ5F\MCj03342360000[1].wmf"/>
          <p:cNvPicPr>
            <a:picLocks noChangeAspect="1" noChangeArrowheads="1"/>
          </p:cNvPicPr>
          <p:nvPr/>
        </p:nvPicPr>
        <p:blipFill>
          <a:blip r:embed="rId3" cstate="print"/>
          <a:srcRect/>
          <a:stretch>
            <a:fillRect/>
          </a:stretch>
        </p:blipFill>
        <p:spPr bwMode="auto">
          <a:xfrm>
            <a:off x="5543870" y="3352800"/>
            <a:ext cx="3523930" cy="2743200"/>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2175787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Locating Services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043" y="990600"/>
            <a:ext cx="4005523" cy="5181600"/>
          </a:xfrm>
          <a:ln>
            <a:solidFill>
              <a:schemeClr val="accent1"/>
            </a:solidFill>
          </a:ln>
        </p:spPr>
      </p:pic>
      <p:sp>
        <p:nvSpPr>
          <p:cNvPr id="4" name="Content Placeholder 3"/>
          <p:cNvSpPr>
            <a:spLocks noGrp="1"/>
          </p:cNvSpPr>
          <p:nvPr>
            <p:ph sz="quarter" idx="13"/>
          </p:nvPr>
        </p:nvSpPr>
        <p:spPr>
          <a:xfrm>
            <a:off x="76200" y="1143000"/>
            <a:ext cx="4419600" cy="5334000"/>
          </a:xfrm>
        </p:spPr>
        <p:txBody>
          <a:bodyPr>
            <a:normAutofit/>
          </a:bodyPr>
          <a:lstStyle/>
          <a:p>
            <a:r>
              <a:rPr lang="en-US" dirty="0"/>
              <a:t>Use a telephone prompter or something similar when talking to professionals about services</a:t>
            </a:r>
          </a:p>
          <a:p>
            <a:pPr lvl="1"/>
            <a:r>
              <a:rPr lang="en-US" dirty="0" smtClean="0"/>
              <a:t>“</a:t>
            </a:r>
            <a:r>
              <a:rPr lang="en-US" dirty="0"/>
              <a:t>Accessing Services – Telephone Prompter</a:t>
            </a:r>
            <a:r>
              <a:rPr lang="en-US" dirty="0" smtClean="0"/>
              <a:t>”</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
        <p:nvSpPr>
          <p:cNvPr id="9" name="TextBox 8"/>
          <p:cNvSpPr txBox="1"/>
          <p:nvPr/>
        </p:nvSpPr>
        <p:spPr>
          <a:xfrm>
            <a:off x="4876800" y="6172200"/>
            <a:ext cx="4053840" cy="461665"/>
          </a:xfrm>
          <a:prstGeom prst="rect">
            <a:avLst/>
          </a:prstGeom>
          <a:noFill/>
        </p:spPr>
        <p:txBody>
          <a:bodyPr wrap="square" rtlCol="0">
            <a:spAutoFit/>
          </a:bodyPr>
          <a:lstStyle/>
          <a:p>
            <a:r>
              <a:rPr lang="en-US" sz="1200" dirty="0"/>
              <a:t>http://fcs.tamu.edu/files/2015/01/accessing-services-telephone-prompter.pdf</a:t>
            </a:r>
          </a:p>
        </p:txBody>
      </p:sp>
    </p:spTree>
    <p:extLst>
      <p:ext uri="{BB962C8B-B14F-4D97-AF65-F5344CB8AC3E}">
        <p14:creationId xmlns:p14="http://schemas.microsoft.com/office/powerpoint/2010/main" val="286236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Provides planning, coordination and implementation of services</a:t>
            </a:r>
          </a:p>
          <a:p>
            <a:r>
              <a:rPr lang="en-US" dirty="0"/>
              <a:t>Programs </a:t>
            </a:r>
            <a:r>
              <a:rPr lang="en-US" dirty="0" smtClean="0"/>
              <a:t>may include </a:t>
            </a:r>
            <a:endParaRPr lang="en-US" dirty="0"/>
          </a:p>
          <a:p>
            <a:pPr lvl="1"/>
            <a:r>
              <a:rPr lang="en-US" dirty="0"/>
              <a:t>Congregate and home delivered meals</a:t>
            </a:r>
          </a:p>
          <a:p>
            <a:pPr lvl="1"/>
            <a:r>
              <a:rPr lang="en-US" dirty="0"/>
              <a:t>Emergency response services</a:t>
            </a:r>
          </a:p>
          <a:p>
            <a:pPr lvl="1"/>
            <a:r>
              <a:rPr lang="en-US" dirty="0"/>
              <a:t>Adult day care</a:t>
            </a:r>
          </a:p>
          <a:p>
            <a:pPr lvl="1"/>
            <a:r>
              <a:rPr lang="en-US" dirty="0"/>
              <a:t>Transportation</a:t>
            </a:r>
          </a:p>
          <a:p>
            <a:pPr lvl="1"/>
            <a:r>
              <a:rPr lang="en-US" dirty="0"/>
              <a:t>Minor home repairs/modifications</a:t>
            </a:r>
          </a:p>
          <a:p>
            <a:pPr lvl="1"/>
            <a:r>
              <a:rPr lang="en-US" dirty="0"/>
              <a:t>Homemaker and personal care services</a:t>
            </a:r>
          </a:p>
          <a:p>
            <a:pPr lvl="1"/>
            <a:r>
              <a:rPr lang="en-US" dirty="0"/>
              <a:t>Legal assistance/representation</a:t>
            </a:r>
          </a:p>
          <a:p>
            <a:pPr lvl="1"/>
            <a:r>
              <a:rPr lang="en-US" dirty="0"/>
              <a:t>Benefits counseling</a:t>
            </a:r>
          </a:p>
          <a:p>
            <a:pPr lvl="1"/>
            <a:r>
              <a:rPr lang="en-US" dirty="0"/>
              <a:t>Nursing home </a:t>
            </a:r>
            <a:r>
              <a:rPr lang="en-US" dirty="0" smtClean="0"/>
              <a:t>ombudsman</a:t>
            </a:r>
          </a:p>
          <a:p>
            <a:r>
              <a:rPr lang="en-US" dirty="0"/>
              <a:t>http://</a:t>
            </a:r>
            <a:r>
              <a:rPr lang="en-US" dirty="0" smtClean="0"/>
              <a:t>www.dads.state.tx.us/services/contact.cfm</a:t>
            </a:r>
          </a:p>
          <a:p>
            <a:r>
              <a:rPr lang="en-US" dirty="0" smtClean="0"/>
              <a:t>800.252.9240</a:t>
            </a:r>
            <a:endParaRPr lang="en-US" dirty="0"/>
          </a:p>
        </p:txBody>
      </p:sp>
      <p:sp>
        <p:nvSpPr>
          <p:cNvPr id="3" name="Title 2"/>
          <p:cNvSpPr>
            <a:spLocks noGrp="1"/>
          </p:cNvSpPr>
          <p:nvPr>
            <p:ph type="title"/>
          </p:nvPr>
        </p:nvSpPr>
        <p:spPr/>
        <p:txBody>
          <a:bodyPr/>
          <a:lstStyle/>
          <a:p>
            <a:r>
              <a:rPr lang="en-US" dirty="0" smtClean="0"/>
              <a:t>Area Agencies on Aging</a:t>
            </a:r>
            <a:endParaRPr lang="en-US" dirty="0"/>
          </a:p>
        </p:txBody>
      </p:sp>
      <p:pic>
        <p:nvPicPr>
          <p:cNvPr id="4" name="Picture 3" descr="aaa.gif"/>
          <p:cNvPicPr>
            <a:picLocks noChangeAspect="1"/>
          </p:cNvPicPr>
          <p:nvPr/>
        </p:nvPicPr>
        <p:blipFill>
          <a:blip r:embed="rId3" cstate="print"/>
          <a:stretch>
            <a:fillRect/>
          </a:stretch>
        </p:blipFill>
        <p:spPr>
          <a:xfrm>
            <a:off x="6387548" y="2819400"/>
            <a:ext cx="2756452" cy="1219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351313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Moral of the Story</a:t>
            </a:r>
            <a:endParaRPr lang="en-US" dirty="0"/>
          </a:p>
        </p:txBody>
      </p:sp>
      <p:sp>
        <p:nvSpPr>
          <p:cNvPr id="2" name="Content Placeholder 1"/>
          <p:cNvSpPr>
            <a:spLocks noGrp="1"/>
          </p:cNvSpPr>
          <p:nvPr>
            <p:ph sz="half" idx="2"/>
          </p:nvPr>
        </p:nvSpPr>
        <p:spPr>
          <a:xfrm>
            <a:off x="76200" y="1143000"/>
            <a:ext cx="4495800" cy="5334000"/>
          </a:xfrm>
        </p:spPr>
        <p:txBody>
          <a:bodyPr>
            <a:normAutofit/>
          </a:bodyPr>
          <a:lstStyle/>
          <a:p>
            <a:r>
              <a:rPr lang="en-US" dirty="0"/>
              <a:t>Take care of yourself</a:t>
            </a:r>
          </a:p>
          <a:p>
            <a:r>
              <a:rPr lang="en-US" dirty="0"/>
              <a:t>Take care of your family</a:t>
            </a:r>
          </a:p>
          <a:p>
            <a:pPr lvl="1"/>
            <a:r>
              <a:rPr lang="en-US" dirty="0"/>
              <a:t>Be a parent, be a spouse</a:t>
            </a:r>
          </a:p>
          <a:p>
            <a:r>
              <a:rPr lang="en-US" dirty="0"/>
              <a:t>Build a team</a:t>
            </a:r>
          </a:p>
          <a:p>
            <a:pPr lvl="1"/>
            <a:r>
              <a:rPr lang="en-US" dirty="0"/>
              <a:t>Everyone has something to </a:t>
            </a:r>
            <a:r>
              <a:rPr lang="en-US" dirty="0" smtClean="0"/>
              <a:t>contribute</a:t>
            </a:r>
            <a:endParaRPr lang="en-US" dirty="0"/>
          </a:p>
        </p:txBody>
      </p:sp>
      <p:sp>
        <p:nvSpPr>
          <p:cNvPr id="4" name="Content Placeholder 3"/>
          <p:cNvSpPr>
            <a:spLocks noGrp="1"/>
          </p:cNvSpPr>
          <p:nvPr>
            <p:ph sz="quarter" idx="13"/>
          </p:nvPr>
        </p:nvSpPr>
        <p:spPr>
          <a:xfrm>
            <a:off x="4648200" y="1106138"/>
            <a:ext cx="4419600" cy="5334000"/>
          </a:xfrm>
        </p:spPr>
        <p:txBody>
          <a:bodyPr>
            <a:normAutofit/>
          </a:bodyPr>
          <a:lstStyle/>
          <a:p>
            <a:r>
              <a:rPr lang="en-US" sz="3000" dirty="0" smtClean="0"/>
              <a:t>Let </a:t>
            </a:r>
            <a:r>
              <a:rPr lang="en-US" sz="3000" dirty="0"/>
              <a:t>the person for whom you care help</a:t>
            </a:r>
          </a:p>
          <a:p>
            <a:r>
              <a:rPr lang="en-US" sz="3000" dirty="0"/>
              <a:t>Talk to others</a:t>
            </a:r>
          </a:p>
          <a:p>
            <a:r>
              <a:rPr lang="en-US" sz="3000" dirty="0" smtClean="0"/>
              <a:t>Utilize </a:t>
            </a:r>
            <a:r>
              <a:rPr lang="en-US" sz="3000" dirty="0"/>
              <a:t>resources in your </a:t>
            </a:r>
            <a:r>
              <a:rPr lang="en-US" sz="3000" dirty="0" smtClean="0"/>
              <a:t>area</a:t>
            </a:r>
            <a:endParaRPr lang="en-US" sz="3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pic>
        <p:nvPicPr>
          <p:cNvPr id="1026" name="Picture 2" descr="C:\Users\Andy Crocker\AppData\Local\Microsoft\Windows\INetCache\IE\WJ5LT82P\reminder_8[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549" y="3962400"/>
            <a:ext cx="219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14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53000" y="914400"/>
            <a:ext cx="4096512" cy="5120640"/>
          </a:xfrm>
          <a:ln>
            <a:solidFill>
              <a:schemeClr val="accent1"/>
            </a:solidFill>
          </a:ln>
        </p:spPr>
      </p:pic>
      <p:pic>
        <p:nvPicPr>
          <p:cNvPr id="8" name="Content Placeholder 7"/>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76200" y="944423"/>
            <a:ext cx="4419600" cy="5121554"/>
          </a:xfrm>
          <a:ln>
            <a:solidFill>
              <a:schemeClr val="accent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
        <p:nvSpPr>
          <p:cNvPr id="11" name="TextBox 10"/>
          <p:cNvSpPr txBox="1"/>
          <p:nvPr/>
        </p:nvSpPr>
        <p:spPr>
          <a:xfrm>
            <a:off x="76200" y="6172200"/>
            <a:ext cx="4419600" cy="276999"/>
          </a:xfrm>
          <a:prstGeom prst="rect">
            <a:avLst/>
          </a:prstGeom>
          <a:noFill/>
        </p:spPr>
        <p:txBody>
          <a:bodyPr wrap="square" rtlCol="0">
            <a:spAutoFit/>
          </a:bodyPr>
          <a:lstStyle/>
          <a:p>
            <a:pPr algn="ctr"/>
            <a:r>
              <a:rPr lang="en-US" sz="1200" dirty="0"/>
              <a:t>https://www.nia.nih.gov/health/publication/forgetfulness</a:t>
            </a:r>
          </a:p>
        </p:txBody>
      </p:sp>
      <p:sp>
        <p:nvSpPr>
          <p:cNvPr id="12" name="TextBox 11"/>
          <p:cNvSpPr txBox="1"/>
          <p:nvPr/>
        </p:nvSpPr>
        <p:spPr>
          <a:xfrm>
            <a:off x="4953000" y="6172200"/>
            <a:ext cx="4114800" cy="461665"/>
          </a:xfrm>
          <a:prstGeom prst="rect">
            <a:avLst/>
          </a:prstGeom>
          <a:noFill/>
        </p:spPr>
        <p:txBody>
          <a:bodyPr wrap="square" rtlCol="0">
            <a:spAutoFit/>
          </a:bodyPr>
          <a:lstStyle/>
          <a:p>
            <a:r>
              <a:rPr lang="en-US" sz="1200" dirty="0"/>
              <a:t>https://</a:t>
            </a:r>
            <a:r>
              <a:rPr lang="en-US" sz="1200" dirty="0" smtClean="0"/>
              <a:t>www.nia.nih.gov/alzheimers/publication/caring-person-alzheimers-disease/</a:t>
            </a:r>
            <a:endParaRPr lang="en-US" sz="1200" dirty="0"/>
          </a:p>
        </p:txBody>
      </p:sp>
    </p:spTree>
    <p:extLst>
      <p:ext uri="{BB962C8B-B14F-4D97-AF65-F5344CB8AC3E}">
        <p14:creationId xmlns:p14="http://schemas.microsoft.com/office/powerpoint/2010/main" val="371579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857612"/>
            <a:ext cx="8991600" cy="1676401"/>
          </a:xfrm>
        </p:spPr>
        <p:txBody>
          <a:bodyPr>
            <a:normAutofit fontScale="90000"/>
          </a:bodyPr>
          <a:lstStyle/>
          <a:p>
            <a:pPr algn="ctr"/>
            <a:r>
              <a:rPr lang="en-US" dirty="0" smtClean="0"/>
              <a:t>What Questions Would You Like to Ask?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52400"/>
            <a:ext cx="2971806" cy="10881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84670"/>
            <a:ext cx="2895600" cy="958330"/>
          </a:xfrm>
          <a:prstGeom prst="rect">
            <a:avLst/>
          </a:prstGeom>
        </p:spPr>
      </p:pic>
      <p:sp>
        <p:nvSpPr>
          <p:cNvPr id="6" name="TextBox 6"/>
          <p:cNvSpPr txBox="1">
            <a:spLocks noChangeArrowheads="1"/>
          </p:cNvSpPr>
          <p:nvPr/>
        </p:nvSpPr>
        <p:spPr bwMode="auto">
          <a:xfrm>
            <a:off x="0" y="3534013"/>
            <a:ext cx="9144000" cy="3323987"/>
          </a:xfrm>
          <a:prstGeom prst="rect">
            <a:avLst/>
          </a:prstGeom>
          <a:noFill/>
          <a:ln w="9525">
            <a:noFill/>
            <a:miter lim="800000"/>
            <a:headEnd/>
            <a:tailEnd/>
          </a:ln>
        </p:spPr>
        <p:txBody>
          <a:bodyPr wrap="square">
            <a:spAutoFit/>
          </a:bodyPr>
          <a:lstStyle/>
          <a:p>
            <a:pPr algn="ctr"/>
            <a:r>
              <a:rPr lang="en-US" sz="1400" u="sng" dirty="0" smtClean="0">
                <a:latin typeface="Calibri" panose="020F0502020204030204" pitchFamily="34" charset="0"/>
                <a:cs typeface="Times New Roman" panose="02020603050405020304" pitchFamily="18" charset="0"/>
              </a:rPr>
              <a:t>References</a:t>
            </a:r>
          </a:p>
          <a:p>
            <a:pPr marL="171450" indent="-171450">
              <a:buFont typeface="Arial" panose="020B0604020202020204" pitchFamily="34" charset="0"/>
              <a:buChar char="•"/>
            </a:pPr>
            <a:r>
              <a:rPr lang="en-US" sz="1400" dirty="0" smtClean="0">
                <a:latin typeface="Calibri" panose="020F0502020204030204" pitchFamily="34" charset="0"/>
                <a:cs typeface="Times New Roman" panose="02020603050405020304" pitchFamily="18" charset="0"/>
              </a:rPr>
              <a:t>Alzheimer’s Association. (</a:t>
            </a:r>
            <a:r>
              <a:rPr lang="en-US" sz="1400" dirty="0" err="1" smtClean="0">
                <a:latin typeface="Calibri" panose="020F0502020204030204" pitchFamily="34" charset="0"/>
                <a:cs typeface="Times New Roman" panose="02020603050405020304" pitchFamily="18" charset="0"/>
              </a:rPr>
              <a:t>n.d.</a:t>
            </a:r>
            <a:r>
              <a:rPr lang="en-US" sz="1400" dirty="0" smtClean="0">
                <a:latin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“Alzheimer’s &amp; Dementia” http://</a:t>
            </a:r>
            <a:r>
              <a:rPr lang="en-US" sz="1400" dirty="0" smtClean="0">
                <a:latin typeface="Calibri" panose="020F0502020204030204" pitchFamily="34" charset="0"/>
                <a:cs typeface="Times New Roman" panose="02020603050405020304" pitchFamily="18" charset="0"/>
              </a:rPr>
              <a:t>alz.org/alzheimers_disease_1973.asp Last Accessed: 08 May 2016.</a:t>
            </a:r>
            <a:endParaRPr lang="en-US" sz="1400" dirty="0">
              <a:latin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400" dirty="0" smtClean="0">
                <a:latin typeface="Calibri" panose="020F0502020204030204" pitchFamily="34" charset="0"/>
                <a:cs typeface="Times New Roman" panose="02020603050405020304" pitchFamily="18" charset="0"/>
              </a:rPr>
              <a:t>Alzheimer’s Disease Education and Referral Center. (September 2012). </a:t>
            </a:r>
            <a:r>
              <a:rPr lang="en-US" sz="1400" i="1" dirty="0" smtClean="0">
                <a:latin typeface="Calibri" panose="020F0502020204030204" pitchFamily="34" charset="0"/>
                <a:cs typeface="Times New Roman" panose="02020603050405020304" pitchFamily="18" charset="0"/>
              </a:rPr>
              <a:t>Preventing Alzheimer’s Disease: What Do We Know?</a:t>
            </a:r>
            <a:r>
              <a:rPr lang="en-US" sz="1400" dirty="0" smtClean="0">
                <a:latin typeface="Calibri" panose="020F0502020204030204" pitchFamily="34" charset="0"/>
                <a:cs typeface="Times New Roman" panose="02020603050405020304" pitchFamily="18" charset="0"/>
              </a:rPr>
              <a:t> Publication Number</a:t>
            </a:r>
            <a:r>
              <a:rPr lang="en-US" sz="1400" dirty="0">
                <a:latin typeface="Calibri" panose="020F0502020204030204" pitchFamily="34" charset="0"/>
                <a:cs typeface="Times New Roman" panose="02020603050405020304" pitchFamily="18" charset="0"/>
              </a:rPr>
              <a:t>: </a:t>
            </a:r>
            <a:r>
              <a:rPr lang="en-US" sz="1400" dirty="0" smtClean="0">
                <a:latin typeface="Calibri" panose="020F0502020204030204" pitchFamily="34" charset="0"/>
                <a:cs typeface="Times New Roman" panose="02020603050405020304" pitchFamily="18" charset="0"/>
              </a:rPr>
              <a:t>12-5503. </a:t>
            </a:r>
            <a:r>
              <a:rPr lang="en-US" sz="1400" dirty="0">
                <a:latin typeface="Calibri" panose="020F0502020204030204" pitchFamily="34" charset="0"/>
                <a:cs typeface="Times New Roman" panose="02020603050405020304" pitchFamily="18" charset="0"/>
              </a:rPr>
              <a:t>Available from https://www.nia.nih.gov/alzheimers/publication/preventing-alzheimers-disease</a:t>
            </a:r>
            <a:r>
              <a:rPr lang="en-US" sz="1400" dirty="0" smtClean="0">
                <a:latin typeface="Calibri" panose="020F0502020204030204" pitchFamily="34" charset="0"/>
                <a:cs typeface="Times New Roman" panose="02020603050405020304" pitchFamily="18" charset="0"/>
              </a:rPr>
              <a:t>/ Last Accessed: 08 May 2016.</a:t>
            </a:r>
          </a:p>
          <a:p>
            <a:pPr marL="171450" indent="-171450">
              <a:buFont typeface="Arial" panose="020B0604020202020204" pitchFamily="34" charset="0"/>
              <a:buChar char="•"/>
            </a:pPr>
            <a:r>
              <a:rPr lang="en-US" sz="1400" dirty="0" smtClean="0">
                <a:latin typeface="Calibri" panose="020F0502020204030204" pitchFamily="34" charset="0"/>
                <a:cs typeface="Times New Roman" panose="02020603050405020304" pitchFamily="18" charset="0"/>
              </a:rPr>
              <a:t>American </a:t>
            </a:r>
            <a:r>
              <a:rPr lang="en-US" sz="1400" dirty="0">
                <a:latin typeface="Calibri" panose="020F0502020204030204" pitchFamily="34" charset="0"/>
                <a:cs typeface="Times New Roman" panose="02020603050405020304" pitchFamily="18" charset="0"/>
              </a:rPr>
              <a:t>Psychological Association, Presidential Task Force on the Assessment of Age-Consistent Memory Decline and Dementia (1998).</a:t>
            </a:r>
            <a:r>
              <a:rPr lang="en-US" sz="1400" i="1" dirty="0">
                <a:latin typeface="Calibri" panose="020F0502020204030204" pitchFamily="34" charset="0"/>
                <a:cs typeface="Times New Roman" panose="02020603050405020304" pitchFamily="18" charset="0"/>
              </a:rPr>
              <a:t> Guidelines for the evaluation of dementia and age-related cognitive decline</a:t>
            </a:r>
            <a:r>
              <a:rPr lang="en-US" sz="1400" dirty="0">
                <a:latin typeface="Calibri" panose="020F0502020204030204" pitchFamily="34" charset="0"/>
                <a:cs typeface="Times New Roman" panose="02020603050405020304" pitchFamily="18" charset="0"/>
              </a:rPr>
              <a:t>. Washington, DC: American Psychological Association</a:t>
            </a:r>
            <a:r>
              <a:rPr lang="en-US" sz="1400" dirty="0" smtClean="0">
                <a:latin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1400" dirty="0" smtClean="0">
                <a:latin typeface="Calibri" panose="020F0502020204030204" pitchFamily="34" charset="0"/>
                <a:cs typeface="Times New Roman" panose="02020603050405020304" pitchFamily="18" charset="0"/>
              </a:rPr>
              <a:t>National Institute on Aging. (October 2015). </a:t>
            </a:r>
            <a:r>
              <a:rPr lang="en-US" sz="1400" i="1" dirty="0" smtClean="0">
                <a:latin typeface="Calibri" panose="020F0502020204030204" pitchFamily="34" charset="0"/>
                <a:cs typeface="Times New Roman" panose="02020603050405020304" pitchFamily="18" charset="0"/>
              </a:rPr>
              <a:t>Understanding Memory Loss: What to Do When You Have Trouble Remembering</a:t>
            </a:r>
            <a:r>
              <a:rPr lang="en-US" sz="1400" dirty="0" smtClean="0">
                <a:latin typeface="Calibri" panose="020F0502020204030204" pitchFamily="34" charset="0"/>
                <a:cs typeface="Times New Roman" panose="02020603050405020304" pitchFamily="18" charset="0"/>
              </a:rPr>
              <a:t>. Publication Number: 15-5442. Available </a:t>
            </a:r>
            <a:r>
              <a:rPr lang="en-US" sz="1400" dirty="0">
                <a:latin typeface="Calibri" panose="020F0502020204030204" pitchFamily="34" charset="0"/>
                <a:cs typeface="Times New Roman" panose="02020603050405020304" pitchFamily="18" charset="0"/>
              </a:rPr>
              <a:t>from https://www.nia.nih.gov/alzheimers/publication/understanding-memory-loss</a:t>
            </a:r>
            <a:r>
              <a:rPr lang="en-US" sz="1400" dirty="0" smtClean="0">
                <a:latin typeface="Calibri" panose="020F0502020204030204" pitchFamily="34" charset="0"/>
                <a:cs typeface="Times New Roman" panose="02020603050405020304" pitchFamily="18" charset="0"/>
              </a:rPr>
              <a:t>/ Last Accessed: 08 May 2016.</a:t>
            </a:r>
          </a:p>
          <a:p>
            <a:pPr marL="171450" indent="-171450">
              <a:buFont typeface="Arial" panose="020B0604020202020204" pitchFamily="34" charset="0"/>
              <a:buChar char="•"/>
            </a:pPr>
            <a:r>
              <a:rPr lang="en-US" sz="1400" dirty="0" smtClean="0">
                <a:latin typeface="Calibri" panose="020F0502020204030204" pitchFamily="34" charset="0"/>
                <a:cs typeface="Times New Roman" panose="02020603050405020304" pitchFamily="18" charset="0"/>
              </a:rPr>
              <a:t>National Institute on Aging. (May 2015). </a:t>
            </a:r>
            <a:r>
              <a:rPr lang="en-US" sz="1400" i="1" dirty="0" smtClean="0">
                <a:latin typeface="Calibri" panose="020F0502020204030204" pitchFamily="34" charset="0"/>
                <a:cs typeface="Times New Roman" panose="02020603050405020304" pitchFamily="18" charset="0"/>
              </a:rPr>
              <a:t>Caring for a Person with Alzheimer’s Disease: Your Easy-to-Use Guide from the National Institute on Aging</a:t>
            </a:r>
            <a:r>
              <a:rPr lang="en-US" sz="1400" dirty="0" smtClean="0">
                <a:latin typeface="Calibri" panose="020F0502020204030204" pitchFamily="34" charset="0"/>
                <a:cs typeface="Times New Roman" panose="02020603050405020304" pitchFamily="18" charset="0"/>
              </a:rPr>
              <a:t>. Publication Number: 15-6173. </a:t>
            </a:r>
            <a:r>
              <a:rPr lang="en-US" sz="1400" dirty="0">
                <a:latin typeface="Calibri" panose="020F0502020204030204" pitchFamily="34" charset="0"/>
                <a:cs typeface="Times New Roman" panose="02020603050405020304" pitchFamily="18" charset="0"/>
              </a:rPr>
              <a:t>Available from https://www.nia.nih.gov/alzheimers/publication/caring-person-alzheimers-disease</a:t>
            </a:r>
            <a:r>
              <a:rPr lang="en-US" sz="1400" dirty="0" smtClean="0">
                <a:latin typeface="Calibri" panose="020F0502020204030204" pitchFamily="34" charset="0"/>
                <a:cs typeface="Times New Roman" panose="02020603050405020304" pitchFamily="18" charset="0"/>
              </a:rPr>
              <a:t>/ Last Accessed: 08 May 2016.</a:t>
            </a:r>
            <a:endParaRPr lang="en-US" sz="14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90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Dementia?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310" y="1089024"/>
            <a:ext cx="8683380" cy="5159376"/>
          </a:xfrm>
        </p:spPr>
      </p:pic>
      <p:sp>
        <p:nvSpPr>
          <p:cNvPr id="5" name="TextBox 6"/>
          <p:cNvSpPr txBox="1">
            <a:spLocks noChangeArrowheads="1"/>
          </p:cNvSpPr>
          <p:nvPr/>
        </p:nvSpPr>
        <p:spPr bwMode="auto">
          <a:xfrm>
            <a:off x="917330" y="6673334"/>
            <a:ext cx="7283663" cy="184666"/>
          </a:xfrm>
          <a:prstGeom prst="rect">
            <a:avLst/>
          </a:prstGeom>
          <a:noFill/>
          <a:ln w="9525">
            <a:noFill/>
            <a:miter lim="800000"/>
            <a:headEnd/>
            <a:tailEnd/>
          </a:ln>
        </p:spPr>
        <p:txBody>
          <a:bodyPr wrap="square">
            <a:spAutoFit/>
          </a:bodyPr>
          <a:lstStyle/>
          <a:p>
            <a:r>
              <a:rPr lang="en-US" sz="600" dirty="0">
                <a:latin typeface="Times New Roman" panose="02020603050405020304" pitchFamily="18" charset="0"/>
                <a:cs typeface="Times New Roman" panose="02020603050405020304" pitchFamily="18" charset="0"/>
              </a:rPr>
              <a:t>Image Source: http://</a:t>
            </a:r>
            <a:r>
              <a:rPr lang="en-US" sz="600" dirty="0" smtClean="0">
                <a:latin typeface="Times New Roman" panose="02020603050405020304" pitchFamily="18" charset="0"/>
                <a:cs typeface="Times New Roman" panose="02020603050405020304" pitchFamily="18" charset="0"/>
              </a:rPr>
              <a:t>www.thebluediamondgallery.com/pictures/dementia.jpg (labeled for noncommercial reuse – last accessed: 04 May 2016).</a:t>
            </a:r>
            <a:endParaRPr lang="en-US" sz="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34800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52400" y="1046162"/>
            <a:ext cx="8839200" cy="5126038"/>
            <a:chOff x="685800" y="736600"/>
            <a:chExt cx="7924800" cy="5126038"/>
          </a:xfrm>
        </p:grpSpPr>
        <p:grpSp>
          <p:nvGrpSpPr>
            <p:cNvPr id="2" name="Group 2"/>
            <p:cNvGrpSpPr>
              <a:grpSpLocks/>
            </p:cNvGrpSpPr>
            <p:nvPr/>
          </p:nvGrpSpPr>
          <p:grpSpPr bwMode="auto">
            <a:xfrm>
              <a:off x="990600" y="2414587"/>
              <a:ext cx="457200" cy="2665413"/>
              <a:chOff x="912" y="1881"/>
              <a:chExt cx="288" cy="1679"/>
            </a:xfrm>
          </p:grpSpPr>
          <p:sp>
            <p:nvSpPr>
              <p:cNvPr id="6175" name="Line 3"/>
              <p:cNvSpPr>
                <a:spLocks noChangeShapeType="1"/>
              </p:cNvSpPr>
              <p:nvPr/>
            </p:nvSpPr>
            <p:spPr bwMode="auto">
              <a:xfrm flipH="1">
                <a:off x="914" y="1881"/>
                <a:ext cx="286" cy="0"/>
              </a:xfrm>
              <a:prstGeom prst="line">
                <a:avLst/>
              </a:prstGeom>
              <a:noFill/>
              <a:ln w="19050">
                <a:solidFill>
                  <a:schemeClr val="tx2"/>
                </a:solidFill>
                <a:round/>
                <a:headEnd type="none" w="sm" len="sm"/>
                <a:tailEnd type="none" w="sm" len="sm"/>
              </a:ln>
            </p:spPr>
            <p:txBody>
              <a:bodyPr wrap="none" anchor="ctr"/>
              <a:lstStyle/>
              <a:p>
                <a:endParaRPr lang="en-US"/>
              </a:p>
            </p:txBody>
          </p:sp>
          <p:sp>
            <p:nvSpPr>
              <p:cNvPr id="6176" name="Line 4"/>
              <p:cNvSpPr>
                <a:spLocks noChangeShapeType="1"/>
              </p:cNvSpPr>
              <p:nvPr/>
            </p:nvSpPr>
            <p:spPr bwMode="auto">
              <a:xfrm flipV="1">
                <a:off x="912" y="1882"/>
                <a:ext cx="0" cy="1678"/>
              </a:xfrm>
              <a:prstGeom prst="line">
                <a:avLst/>
              </a:prstGeom>
              <a:noFill/>
              <a:ln w="19050">
                <a:solidFill>
                  <a:schemeClr val="tx2"/>
                </a:solidFill>
                <a:round/>
                <a:headEnd type="none" w="sm" len="sm"/>
                <a:tailEnd type="none" w="sm" len="sm"/>
              </a:ln>
            </p:spPr>
            <p:txBody>
              <a:bodyPr wrap="none" anchor="ctr"/>
              <a:lstStyle/>
              <a:p>
                <a:endParaRPr lang="en-US"/>
              </a:p>
            </p:txBody>
          </p:sp>
        </p:grpSp>
        <p:grpSp>
          <p:nvGrpSpPr>
            <p:cNvPr id="3" name="Group 5"/>
            <p:cNvGrpSpPr>
              <a:grpSpLocks/>
            </p:cNvGrpSpPr>
            <p:nvPr/>
          </p:nvGrpSpPr>
          <p:grpSpPr bwMode="auto">
            <a:xfrm>
              <a:off x="1676400" y="3633787"/>
              <a:ext cx="457200" cy="1446213"/>
              <a:chOff x="1344" y="2649"/>
              <a:chExt cx="288" cy="911"/>
            </a:xfrm>
          </p:grpSpPr>
          <p:sp>
            <p:nvSpPr>
              <p:cNvPr id="6173" name="Line 6"/>
              <p:cNvSpPr>
                <a:spLocks noChangeShapeType="1"/>
              </p:cNvSpPr>
              <p:nvPr/>
            </p:nvSpPr>
            <p:spPr bwMode="auto">
              <a:xfrm flipH="1">
                <a:off x="1346" y="2649"/>
                <a:ext cx="286" cy="0"/>
              </a:xfrm>
              <a:prstGeom prst="line">
                <a:avLst/>
              </a:prstGeom>
              <a:noFill/>
              <a:ln w="19050">
                <a:solidFill>
                  <a:schemeClr val="tx2"/>
                </a:solidFill>
                <a:round/>
                <a:headEnd type="none" w="sm" len="sm"/>
                <a:tailEnd type="none" w="sm" len="sm"/>
              </a:ln>
            </p:spPr>
            <p:txBody>
              <a:bodyPr wrap="none" anchor="ctr"/>
              <a:lstStyle/>
              <a:p>
                <a:endParaRPr lang="en-US"/>
              </a:p>
            </p:txBody>
          </p:sp>
          <p:sp>
            <p:nvSpPr>
              <p:cNvPr id="6174" name="Line 7"/>
              <p:cNvSpPr>
                <a:spLocks noChangeShapeType="1"/>
              </p:cNvSpPr>
              <p:nvPr/>
            </p:nvSpPr>
            <p:spPr bwMode="auto">
              <a:xfrm flipV="1">
                <a:off x="1344" y="2650"/>
                <a:ext cx="0" cy="910"/>
              </a:xfrm>
              <a:prstGeom prst="line">
                <a:avLst/>
              </a:prstGeom>
              <a:noFill/>
              <a:ln w="19050">
                <a:solidFill>
                  <a:schemeClr val="tx2"/>
                </a:solidFill>
                <a:round/>
                <a:headEnd type="none" w="sm" len="sm"/>
                <a:tailEnd type="none" w="sm" len="sm"/>
              </a:ln>
            </p:spPr>
            <p:txBody>
              <a:bodyPr wrap="none" anchor="ctr"/>
              <a:lstStyle/>
              <a:p>
                <a:endParaRPr lang="en-US"/>
              </a:p>
            </p:txBody>
          </p:sp>
        </p:grpSp>
        <p:grpSp>
          <p:nvGrpSpPr>
            <p:cNvPr id="4" name="Group 8"/>
            <p:cNvGrpSpPr>
              <a:grpSpLocks/>
            </p:cNvGrpSpPr>
            <p:nvPr/>
          </p:nvGrpSpPr>
          <p:grpSpPr bwMode="auto">
            <a:xfrm>
              <a:off x="6429375" y="4195762"/>
              <a:ext cx="520700" cy="884238"/>
              <a:chOff x="4338" y="3003"/>
              <a:chExt cx="328" cy="557"/>
            </a:xfrm>
          </p:grpSpPr>
          <p:sp>
            <p:nvSpPr>
              <p:cNvPr id="6171" name="Line 9"/>
              <p:cNvSpPr>
                <a:spLocks noChangeShapeType="1"/>
              </p:cNvSpPr>
              <p:nvPr/>
            </p:nvSpPr>
            <p:spPr bwMode="auto">
              <a:xfrm>
                <a:off x="4338" y="3003"/>
                <a:ext cx="328" cy="0"/>
              </a:xfrm>
              <a:prstGeom prst="line">
                <a:avLst/>
              </a:prstGeom>
              <a:noFill/>
              <a:ln w="19050">
                <a:solidFill>
                  <a:schemeClr val="tx2"/>
                </a:solidFill>
                <a:round/>
                <a:headEnd type="none" w="sm" len="sm"/>
                <a:tailEnd type="none" w="sm" len="sm"/>
              </a:ln>
            </p:spPr>
            <p:txBody>
              <a:bodyPr wrap="none" anchor="ctr"/>
              <a:lstStyle/>
              <a:p>
                <a:endParaRPr lang="en-US"/>
              </a:p>
            </p:txBody>
          </p:sp>
          <p:sp>
            <p:nvSpPr>
              <p:cNvPr id="6172" name="Line 10"/>
              <p:cNvSpPr>
                <a:spLocks noChangeShapeType="1"/>
              </p:cNvSpPr>
              <p:nvPr/>
            </p:nvSpPr>
            <p:spPr bwMode="auto">
              <a:xfrm flipV="1">
                <a:off x="4666" y="3004"/>
                <a:ext cx="0" cy="556"/>
              </a:xfrm>
              <a:prstGeom prst="line">
                <a:avLst/>
              </a:prstGeom>
              <a:noFill/>
              <a:ln w="19050">
                <a:solidFill>
                  <a:schemeClr val="tx2"/>
                </a:solidFill>
                <a:round/>
                <a:headEnd type="none" w="sm" len="sm"/>
                <a:tailEnd type="none" w="sm" len="sm"/>
              </a:ln>
            </p:spPr>
            <p:txBody>
              <a:bodyPr wrap="none" anchor="ctr"/>
              <a:lstStyle/>
              <a:p>
                <a:endParaRPr lang="en-US"/>
              </a:p>
            </p:txBody>
          </p:sp>
        </p:grpSp>
        <p:grpSp>
          <p:nvGrpSpPr>
            <p:cNvPr id="5" name="Group 11"/>
            <p:cNvGrpSpPr>
              <a:grpSpLocks/>
            </p:cNvGrpSpPr>
            <p:nvPr/>
          </p:nvGrpSpPr>
          <p:grpSpPr bwMode="auto">
            <a:xfrm>
              <a:off x="6953251" y="3016251"/>
              <a:ext cx="600075" cy="2063750"/>
              <a:chOff x="4668" y="2260"/>
              <a:chExt cx="378" cy="1300"/>
            </a:xfrm>
          </p:grpSpPr>
          <p:sp>
            <p:nvSpPr>
              <p:cNvPr id="6169" name="Line 12"/>
              <p:cNvSpPr>
                <a:spLocks noChangeShapeType="1"/>
              </p:cNvSpPr>
              <p:nvPr/>
            </p:nvSpPr>
            <p:spPr bwMode="auto">
              <a:xfrm>
                <a:off x="4668" y="2260"/>
                <a:ext cx="378" cy="0"/>
              </a:xfrm>
              <a:prstGeom prst="line">
                <a:avLst/>
              </a:prstGeom>
              <a:noFill/>
              <a:ln w="19050">
                <a:solidFill>
                  <a:schemeClr val="tx2"/>
                </a:solidFill>
                <a:round/>
                <a:headEnd type="none" w="sm" len="sm"/>
                <a:tailEnd type="none" w="sm" len="sm"/>
              </a:ln>
            </p:spPr>
            <p:txBody>
              <a:bodyPr wrap="none" anchor="ctr"/>
              <a:lstStyle/>
              <a:p>
                <a:endParaRPr lang="en-US"/>
              </a:p>
            </p:txBody>
          </p:sp>
          <p:sp>
            <p:nvSpPr>
              <p:cNvPr id="6170" name="Line 13"/>
              <p:cNvSpPr>
                <a:spLocks noChangeShapeType="1"/>
              </p:cNvSpPr>
              <p:nvPr/>
            </p:nvSpPr>
            <p:spPr bwMode="auto">
              <a:xfrm flipV="1">
                <a:off x="5046" y="2260"/>
                <a:ext cx="0" cy="1300"/>
              </a:xfrm>
              <a:prstGeom prst="line">
                <a:avLst/>
              </a:prstGeom>
              <a:noFill/>
              <a:ln w="19050">
                <a:solidFill>
                  <a:schemeClr val="tx2"/>
                </a:solidFill>
                <a:round/>
                <a:headEnd type="none" w="sm" len="sm"/>
                <a:tailEnd type="none" w="sm" len="sm"/>
              </a:ln>
            </p:spPr>
            <p:txBody>
              <a:bodyPr wrap="none" anchor="ctr"/>
              <a:lstStyle/>
              <a:p>
                <a:endParaRPr lang="en-US"/>
              </a:p>
            </p:txBody>
          </p:sp>
        </p:grpSp>
        <p:grpSp>
          <p:nvGrpSpPr>
            <p:cNvPr id="6" name="Group 14"/>
            <p:cNvGrpSpPr>
              <a:grpSpLocks/>
            </p:cNvGrpSpPr>
            <p:nvPr/>
          </p:nvGrpSpPr>
          <p:grpSpPr bwMode="auto">
            <a:xfrm>
              <a:off x="7650163" y="1371600"/>
              <a:ext cx="503237" cy="3732213"/>
              <a:chOff x="5107" y="1224"/>
              <a:chExt cx="317" cy="2351"/>
            </a:xfrm>
          </p:grpSpPr>
          <p:sp>
            <p:nvSpPr>
              <p:cNvPr id="6167" name="Line 15"/>
              <p:cNvSpPr>
                <a:spLocks noChangeShapeType="1"/>
              </p:cNvSpPr>
              <p:nvPr/>
            </p:nvSpPr>
            <p:spPr bwMode="auto">
              <a:xfrm>
                <a:off x="5107" y="1224"/>
                <a:ext cx="317" cy="0"/>
              </a:xfrm>
              <a:prstGeom prst="line">
                <a:avLst/>
              </a:prstGeom>
              <a:noFill/>
              <a:ln w="19050">
                <a:solidFill>
                  <a:schemeClr val="tx2"/>
                </a:solidFill>
                <a:round/>
                <a:headEnd type="none" w="sm" len="sm"/>
                <a:tailEnd type="none" w="sm" len="sm"/>
              </a:ln>
            </p:spPr>
            <p:txBody>
              <a:bodyPr wrap="none" anchor="ctr"/>
              <a:lstStyle/>
              <a:p>
                <a:endParaRPr lang="en-US"/>
              </a:p>
            </p:txBody>
          </p:sp>
          <p:sp>
            <p:nvSpPr>
              <p:cNvPr id="6168" name="Line 16"/>
              <p:cNvSpPr>
                <a:spLocks noChangeShapeType="1"/>
              </p:cNvSpPr>
              <p:nvPr/>
            </p:nvSpPr>
            <p:spPr bwMode="auto">
              <a:xfrm flipV="1">
                <a:off x="5424" y="1225"/>
                <a:ext cx="0" cy="2350"/>
              </a:xfrm>
              <a:prstGeom prst="line">
                <a:avLst/>
              </a:prstGeom>
              <a:noFill/>
              <a:ln w="19050">
                <a:solidFill>
                  <a:schemeClr val="tx2"/>
                </a:solidFill>
                <a:round/>
                <a:headEnd type="none" w="sm" len="sm"/>
                <a:tailEnd type="none" w="sm" len="sm"/>
              </a:ln>
            </p:spPr>
            <p:txBody>
              <a:bodyPr wrap="none" anchor="ctr"/>
              <a:lstStyle/>
              <a:p>
                <a:endParaRPr lang="en-US"/>
              </a:p>
            </p:txBody>
          </p:sp>
        </p:grpSp>
        <p:sp>
          <p:nvSpPr>
            <p:cNvPr id="6151" name="Rectangle 17"/>
            <p:cNvSpPr>
              <a:spLocks noChangeArrowheads="1"/>
            </p:cNvSpPr>
            <p:nvPr/>
          </p:nvSpPr>
          <p:spPr bwMode="auto">
            <a:xfrm>
              <a:off x="762000" y="5600700"/>
              <a:ext cx="7543800" cy="261938"/>
            </a:xfrm>
            <a:prstGeom prst="rect">
              <a:avLst/>
            </a:prstGeom>
            <a:noFill/>
            <a:ln w="9525">
              <a:noFill/>
              <a:miter lim="800000"/>
              <a:headEnd/>
              <a:tailEnd/>
            </a:ln>
          </p:spPr>
          <p:txBody>
            <a:bodyPr lIns="92075" tIns="46038" rIns="92075" bIns="46038" anchor="b"/>
            <a:lstStyle/>
            <a:p>
              <a:pPr eaLnBrk="0" hangingPunct="0"/>
              <a:endParaRPr lang="en-US" altLang="en-US" sz="2400"/>
            </a:p>
          </p:txBody>
        </p:sp>
        <p:sp>
          <p:nvSpPr>
            <p:cNvPr id="6152" name="Rectangle 18"/>
            <p:cNvSpPr>
              <a:spLocks noChangeArrowheads="1"/>
            </p:cNvSpPr>
            <p:nvPr/>
          </p:nvSpPr>
          <p:spPr bwMode="auto">
            <a:xfrm>
              <a:off x="685800" y="5018087"/>
              <a:ext cx="685800" cy="3667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b="1" dirty="0" smtClean="0"/>
                <a:t>~5</a:t>
              </a:r>
              <a:r>
                <a:rPr lang="en-GB" b="1" dirty="0"/>
                <a:t>%</a:t>
              </a:r>
            </a:p>
          </p:txBody>
        </p:sp>
        <p:sp>
          <p:nvSpPr>
            <p:cNvPr id="6153" name="Rectangle 19"/>
            <p:cNvSpPr>
              <a:spLocks noChangeArrowheads="1"/>
            </p:cNvSpPr>
            <p:nvPr/>
          </p:nvSpPr>
          <p:spPr bwMode="auto">
            <a:xfrm>
              <a:off x="1346200" y="5018087"/>
              <a:ext cx="838200" cy="3667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b="1" dirty="0" smtClean="0"/>
                <a:t>~10</a:t>
              </a:r>
              <a:r>
                <a:rPr lang="en-GB" b="1" dirty="0"/>
                <a:t>%</a:t>
              </a:r>
            </a:p>
          </p:txBody>
        </p:sp>
        <p:sp>
          <p:nvSpPr>
            <p:cNvPr id="6154" name="Rectangle 20"/>
            <p:cNvSpPr>
              <a:spLocks noChangeArrowheads="1"/>
            </p:cNvSpPr>
            <p:nvPr/>
          </p:nvSpPr>
          <p:spPr bwMode="auto">
            <a:xfrm>
              <a:off x="3691759" y="5018087"/>
              <a:ext cx="1790700" cy="369974"/>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pPr>
              <a:r>
                <a:rPr lang="en-GB" b="1" dirty="0" smtClean="0"/>
                <a:t>~70%</a:t>
              </a:r>
              <a:endParaRPr lang="en-GB" b="1" dirty="0"/>
            </a:p>
          </p:txBody>
        </p:sp>
        <p:sp>
          <p:nvSpPr>
            <p:cNvPr id="6155" name="Rectangle 21"/>
            <p:cNvSpPr>
              <a:spLocks noChangeArrowheads="1"/>
            </p:cNvSpPr>
            <p:nvPr/>
          </p:nvSpPr>
          <p:spPr bwMode="auto">
            <a:xfrm>
              <a:off x="6553200" y="5018087"/>
              <a:ext cx="838200" cy="3667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b="1" dirty="0" smtClean="0"/>
                <a:t>~5</a:t>
              </a:r>
              <a:r>
                <a:rPr lang="en-GB" b="1" dirty="0"/>
                <a:t>%</a:t>
              </a:r>
            </a:p>
          </p:txBody>
        </p:sp>
        <p:sp>
          <p:nvSpPr>
            <p:cNvPr id="6156" name="Rectangle 22"/>
            <p:cNvSpPr>
              <a:spLocks noChangeArrowheads="1"/>
            </p:cNvSpPr>
            <p:nvPr/>
          </p:nvSpPr>
          <p:spPr bwMode="auto">
            <a:xfrm>
              <a:off x="7162800" y="5018087"/>
              <a:ext cx="838200" cy="3667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b="1" dirty="0" smtClean="0"/>
                <a:t>~7</a:t>
              </a:r>
              <a:r>
                <a:rPr lang="en-GB" b="1" dirty="0"/>
                <a:t>%</a:t>
              </a:r>
            </a:p>
          </p:txBody>
        </p:sp>
        <p:sp>
          <p:nvSpPr>
            <p:cNvPr id="6157" name="Rectangle 23"/>
            <p:cNvSpPr>
              <a:spLocks noChangeArrowheads="1"/>
            </p:cNvSpPr>
            <p:nvPr/>
          </p:nvSpPr>
          <p:spPr bwMode="auto">
            <a:xfrm>
              <a:off x="7772400" y="5018087"/>
              <a:ext cx="838200" cy="366713"/>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GB" b="1" dirty="0" smtClean="0"/>
                <a:t>~8</a:t>
              </a:r>
              <a:r>
                <a:rPr lang="en-GB" b="1" dirty="0"/>
                <a:t>%</a:t>
              </a:r>
            </a:p>
          </p:txBody>
        </p:sp>
        <p:sp>
          <p:nvSpPr>
            <p:cNvPr id="6158" name="Rectangle 24"/>
            <p:cNvSpPr>
              <a:spLocks noChangeArrowheads="1"/>
            </p:cNvSpPr>
            <p:nvPr/>
          </p:nvSpPr>
          <p:spPr bwMode="auto">
            <a:xfrm>
              <a:off x="4191000" y="2597490"/>
              <a:ext cx="2846387" cy="785472"/>
            </a:xfrm>
            <a:prstGeom prst="rect">
              <a:avLst/>
            </a:prstGeom>
            <a:noFill/>
            <a:ln w="9525">
              <a:noFill/>
              <a:miter lim="800000"/>
              <a:headEnd/>
              <a:tailEnd/>
            </a:ln>
          </p:spPr>
          <p:txBody>
            <a:bodyPr lIns="92075" tIns="46038" rIns="92075" bIns="46038">
              <a:spAutoFit/>
            </a:bodyPr>
            <a:lstStyle/>
            <a:p>
              <a:pPr algn="r" eaLnBrk="0" hangingPunct="0">
                <a:spcBef>
                  <a:spcPct val="50000"/>
                </a:spcBef>
              </a:pPr>
              <a:r>
                <a:rPr lang="en-GB" sz="1500" b="1" dirty="0"/>
                <a:t>Dementia with </a:t>
              </a:r>
              <a:r>
                <a:rPr lang="en-GB" sz="1500" b="1" dirty="0" err="1"/>
                <a:t>Lewy</a:t>
              </a:r>
              <a:r>
                <a:rPr lang="en-GB" sz="1500" b="1" dirty="0"/>
                <a:t> </a:t>
              </a:r>
              <a:r>
                <a:rPr lang="en-GB" sz="1500" b="1" dirty="0" smtClean="0"/>
                <a:t>Bodies</a:t>
              </a:r>
              <a:r>
                <a:rPr lang="en-GB" sz="1500" b="1" dirty="0"/>
                <a:t/>
              </a:r>
              <a:br>
                <a:rPr lang="en-GB" sz="1500" b="1" dirty="0"/>
              </a:br>
              <a:r>
                <a:rPr lang="en-GB" sz="1500" b="1" dirty="0"/>
                <a:t>   Parkinson’s </a:t>
              </a:r>
              <a:r>
                <a:rPr lang="en-GB" sz="1500" b="1" dirty="0" smtClean="0"/>
                <a:t>Disease</a:t>
              </a:r>
              <a:r>
                <a:rPr lang="en-GB" sz="1500" b="1" dirty="0"/>
                <a:t/>
              </a:r>
              <a:br>
                <a:rPr lang="en-GB" sz="1500" b="1" dirty="0"/>
              </a:br>
              <a:r>
                <a:rPr lang="en-GB" sz="1500" b="1" dirty="0"/>
                <a:t>   Diffuse </a:t>
              </a:r>
              <a:r>
                <a:rPr lang="en-GB" sz="1500" b="1" dirty="0" err="1"/>
                <a:t>Lewy</a:t>
              </a:r>
              <a:r>
                <a:rPr lang="en-GB" sz="1500" b="1" dirty="0"/>
                <a:t> </a:t>
              </a:r>
              <a:r>
                <a:rPr lang="en-GB" sz="1500" b="1" dirty="0" smtClean="0"/>
                <a:t>Body Disease</a:t>
              </a:r>
              <a:endParaRPr lang="en-GB" sz="1500" b="1" dirty="0"/>
            </a:p>
          </p:txBody>
        </p:sp>
        <p:sp>
          <p:nvSpPr>
            <p:cNvPr id="6159" name="Rectangle 25"/>
            <p:cNvSpPr>
              <a:spLocks noChangeArrowheads="1"/>
            </p:cNvSpPr>
            <p:nvPr/>
          </p:nvSpPr>
          <p:spPr bwMode="auto">
            <a:xfrm>
              <a:off x="2057400" y="3227728"/>
              <a:ext cx="2057400" cy="78547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GB" sz="1500" b="1" dirty="0"/>
                <a:t>Vascular </a:t>
              </a:r>
              <a:r>
                <a:rPr lang="en-GB" sz="1500" b="1" dirty="0" smtClean="0"/>
                <a:t>Dementias </a:t>
              </a:r>
              <a:r>
                <a:rPr lang="en-GB" sz="1500" b="1" dirty="0"/>
                <a:t>and </a:t>
              </a:r>
              <a:r>
                <a:rPr lang="en-GB" sz="1500" b="1" dirty="0" smtClean="0"/>
                <a:t>Alzheimer’s Disease</a:t>
              </a:r>
              <a:endParaRPr lang="en-GB" sz="1500" b="1" dirty="0"/>
            </a:p>
          </p:txBody>
        </p:sp>
        <p:sp>
          <p:nvSpPr>
            <p:cNvPr id="6160" name="Rectangle 26"/>
            <p:cNvSpPr>
              <a:spLocks noChangeArrowheads="1"/>
            </p:cNvSpPr>
            <p:nvPr/>
          </p:nvSpPr>
          <p:spPr bwMode="auto">
            <a:xfrm>
              <a:off x="4572000" y="736600"/>
              <a:ext cx="3163888" cy="1247137"/>
            </a:xfrm>
            <a:prstGeom prst="rect">
              <a:avLst/>
            </a:prstGeom>
            <a:noFill/>
            <a:ln w="9525">
              <a:noFill/>
              <a:miter lim="800000"/>
              <a:headEnd/>
              <a:tailEnd/>
            </a:ln>
          </p:spPr>
          <p:txBody>
            <a:bodyPr lIns="92075" tIns="46038" rIns="92075" bIns="46038">
              <a:spAutoFit/>
            </a:bodyPr>
            <a:lstStyle/>
            <a:p>
              <a:pPr algn="r" eaLnBrk="0" hangingPunct="0">
                <a:spcBef>
                  <a:spcPct val="50000"/>
                </a:spcBef>
              </a:pPr>
              <a:r>
                <a:rPr lang="en-GB" sz="1500" b="1" dirty="0" smtClean="0"/>
                <a:t>   </a:t>
              </a:r>
              <a:r>
                <a:rPr lang="en-GB" sz="1500" b="1" dirty="0" err="1" smtClean="0"/>
                <a:t>FrontoTemporal</a:t>
              </a:r>
              <a:r>
                <a:rPr lang="en-GB" sz="1500" b="1" dirty="0" smtClean="0"/>
                <a:t> Dementia</a:t>
              </a:r>
              <a:r>
                <a:rPr lang="en-GB" sz="1500" b="1" dirty="0"/>
                <a:t/>
              </a:r>
              <a:br>
                <a:rPr lang="en-GB" sz="1500" b="1" dirty="0"/>
              </a:br>
              <a:r>
                <a:rPr lang="en-GB" sz="1500" b="1" dirty="0"/>
                <a:t>   Creutzfeldt-Jakob </a:t>
              </a:r>
              <a:r>
                <a:rPr lang="en-GB" sz="1500" b="1" dirty="0" smtClean="0"/>
                <a:t>Disease</a:t>
              </a:r>
              <a:r>
                <a:rPr lang="en-GB" sz="1500" b="1" dirty="0"/>
                <a:t/>
              </a:r>
              <a:br>
                <a:rPr lang="en-GB" sz="1500" b="1" dirty="0"/>
              </a:br>
              <a:r>
                <a:rPr lang="en-GB" sz="1500" b="1" dirty="0"/>
                <a:t>   </a:t>
              </a:r>
              <a:r>
                <a:rPr lang="en-GB" sz="1500" b="1" dirty="0" err="1"/>
                <a:t>Corticobasal</a:t>
              </a:r>
              <a:r>
                <a:rPr lang="en-GB" sz="1500" b="1" dirty="0"/>
                <a:t> </a:t>
              </a:r>
              <a:r>
                <a:rPr lang="en-GB" sz="1500" b="1" dirty="0" smtClean="0"/>
                <a:t>Degeneration</a:t>
              </a:r>
              <a:r>
                <a:rPr lang="en-GB" sz="1500" b="1" dirty="0"/>
                <a:t/>
              </a:r>
              <a:br>
                <a:rPr lang="en-GB" sz="1500" b="1" dirty="0"/>
              </a:br>
              <a:r>
                <a:rPr lang="en-GB" sz="1500" b="1" dirty="0"/>
                <a:t>Progressive </a:t>
              </a:r>
              <a:r>
                <a:rPr lang="en-GB" sz="1500" b="1" dirty="0" err="1" smtClean="0"/>
                <a:t>Supranuclear</a:t>
              </a:r>
              <a:r>
                <a:rPr lang="en-GB" sz="1500" b="1" dirty="0" smtClean="0"/>
                <a:t> Palsy</a:t>
              </a:r>
              <a:r>
                <a:rPr lang="en-GB" sz="1500" b="1" dirty="0"/>
                <a:t/>
              </a:r>
              <a:br>
                <a:rPr lang="en-GB" sz="1500" b="1" dirty="0"/>
              </a:br>
              <a:r>
                <a:rPr lang="en-GB" sz="1500" b="1" dirty="0"/>
                <a:t>   Many </a:t>
              </a:r>
              <a:r>
                <a:rPr lang="en-GB" sz="1500" b="1" dirty="0" smtClean="0"/>
                <a:t>Others</a:t>
              </a:r>
              <a:endParaRPr lang="en-GB" sz="1500" b="1" dirty="0"/>
            </a:p>
          </p:txBody>
        </p:sp>
        <p:sp>
          <p:nvSpPr>
            <p:cNvPr id="6161" name="Rectangle 27"/>
            <p:cNvSpPr>
              <a:spLocks noChangeArrowheads="1"/>
            </p:cNvSpPr>
            <p:nvPr/>
          </p:nvSpPr>
          <p:spPr bwMode="auto">
            <a:xfrm>
              <a:off x="4114800" y="3891947"/>
              <a:ext cx="2382838" cy="554640"/>
            </a:xfrm>
            <a:prstGeom prst="rect">
              <a:avLst/>
            </a:prstGeom>
            <a:noFill/>
            <a:ln w="9525">
              <a:noFill/>
              <a:miter lim="800000"/>
              <a:headEnd/>
              <a:tailEnd/>
            </a:ln>
          </p:spPr>
          <p:txBody>
            <a:bodyPr wrap="square" lIns="92075" tIns="46038" rIns="92075" bIns="46038">
              <a:spAutoFit/>
            </a:bodyPr>
            <a:lstStyle/>
            <a:p>
              <a:pPr algn="r" eaLnBrk="0" hangingPunct="0">
                <a:spcBef>
                  <a:spcPct val="50000"/>
                </a:spcBef>
              </a:pPr>
              <a:r>
                <a:rPr lang="en-GB" sz="1500" b="1" dirty="0" smtClean="0"/>
                <a:t>Alzheimer’s Disease </a:t>
              </a:r>
              <a:r>
                <a:rPr lang="en-GB" sz="1500" b="1" dirty="0"/>
                <a:t>and </a:t>
              </a:r>
              <a:r>
                <a:rPr lang="en-GB" sz="1500" b="1" dirty="0" err="1" smtClean="0"/>
                <a:t>Lewy</a:t>
              </a:r>
              <a:r>
                <a:rPr lang="en-GB" sz="1500" b="1" dirty="0" smtClean="0"/>
                <a:t> Body dementia</a:t>
              </a:r>
              <a:endParaRPr lang="en-GB" sz="1500" b="1" dirty="0"/>
            </a:p>
          </p:txBody>
        </p:sp>
        <p:sp>
          <p:nvSpPr>
            <p:cNvPr id="6162" name="Rectangle 28"/>
            <p:cNvSpPr>
              <a:spLocks noChangeArrowheads="1"/>
            </p:cNvSpPr>
            <p:nvPr/>
          </p:nvSpPr>
          <p:spPr bwMode="auto">
            <a:xfrm>
              <a:off x="1371600" y="2008187"/>
              <a:ext cx="2819400" cy="78547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GB" sz="1500" b="1" dirty="0"/>
                <a:t>Vascular </a:t>
              </a:r>
              <a:r>
                <a:rPr lang="en-GB" sz="1500" b="1" dirty="0" smtClean="0"/>
                <a:t>Dementias</a:t>
              </a:r>
              <a:r>
                <a:rPr lang="en-GB" sz="1500" b="1" dirty="0"/>
                <a:t/>
              </a:r>
              <a:br>
                <a:rPr lang="en-GB" sz="1500" b="1" dirty="0"/>
              </a:br>
              <a:r>
                <a:rPr lang="en-GB" sz="1500" b="1" dirty="0"/>
                <a:t>Multi-infarct </a:t>
              </a:r>
              <a:r>
                <a:rPr lang="en-GB" sz="1500" b="1" dirty="0" smtClean="0"/>
                <a:t>Dementia</a:t>
              </a:r>
              <a:r>
                <a:rPr lang="en-GB" sz="1500" b="1" dirty="0"/>
                <a:t/>
              </a:r>
              <a:br>
                <a:rPr lang="en-GB" sz="1500" b="1" dirty="0"/>
              </a:br>
              <a:r>
                <a:rPr lang="en-GB" sz="1500" b="1" dirty="0"/>
                <a:t>Binswanger’s </a:t>
              </a:r>
              <a:r>
                <a:rPr lang="en-GB" sz="1500" b="1" dirty="0" smtClean="0"/>
                <a:t>Disease</a:t>
              </a:r>
              <a:endParaRPr lang="en-GB" sz="1500" b="1" dirty="0"/>
            </a:p>
          </p:txBody>
        </p:sp>
        <p:sp>
          <p:nvSpPr>
            <p:cNvPr id="6163" name="Rectangle 29"/>
            <p:cNvSpPr>
              <a:spLocks noChangeArrowheads="1"/>
            </p:cNvSpPr>
            <p:nvPr/>
          </p:nvSpPr>
          <p:spPr bwMode="auto">
            <a:xfrm>
              <a:off x="3467100" y="4622800"/>
              <a:ext cx="2209800" cy="323808"/>
            </a:xfrm>
            <a:prstGeom prst="rect">
              <a:avLst/>
            </a:prstGeom>
            <a:noFill/>
            <a:ln w="9525">
              <a:noFill/>
              <a:miter lim="800000"/>
              <a:headEnd/>
              <a:tailEnd/>
            </a:ln>
          </p:spPr>
          <p:txBody>
            <a:bodyPr wrap="square" lIns="92075" tIns="46038" rIns="92075" bIns="46038">
              <a:spAutoFit/>
            </a:bodyPr>
            <a:lstStyle/>
            <a:p>
              <a:pPr algn="ctr" eaLnBrk="0" hangingPunct="0">
                <a:spcBef>
                  <a:spcPct val="50000"/>
                </a:spcBef>
              </a:pPr>
              <a:r>
                <a:rPr lang="en-GB" sz="1500" b="1" dirty="0" smtClean="0"/>
                <a:t>Alzheimer’s Disease</a:t>
              </a:r>
              <a:endParaRPr lang="en-GB" sz="1500" b="1" dirty="0"/>
            </a:p>
          </p:txBody>
        </p:sp>
        <p:sp>
          <p:nvSpPr>
            <p:cNvPr id="401439" name="Rectangle 31"/>
            <p:cNvSpPr>
              <a:spLocks noChangeArrowheads="1"/>
            </p:cNvSpPr>
            <p:nvPr/>
          </p:nvSpPr>
          <p:spPr bwMode="auto">
            <a:xfrm>
              <a:off x="762000" y="5295900"/>
              <a:ext cx="7696200" cy="381000"/>
            </a:xfrm>
            <a:prstGeom prst="rect">
              <a:avLst/>
            </a:prstGeom>
            <a:gradFill rotWithShape="0">
              <a:gsLst>
                <a:gs pos="0">
                  <a:schemeClr val="accent1"/>
                </a:gs>
                <a:gs pos="50000">
                  <a:schemeClr val="tx2"/>
                </a:gs>
                <a:gs pos="100000">
                  <a:schemeClr val="accent1"/>
                </a:gs>
              </a:gsLst>
              <a:lin ang="0" scaled="1"/>
            </a:gradFill>
            <a:ln w="9525">
              <a:noFill/>
              <a:miter lim="800000"/>
              <a:headEnd/>
              <a:tailEnd/>
            </a:ln>
            <a:effectLst/>
          </p:spPr>
          <p:txBody>
            <a:bodyPr wrap="none" anchor="ctr"/>
            <a:lstStyle/>
            <a:p>
              <a:pPr>
                <a:defRPr/>
              </a:pPr>
              <a:endParaRPr lang="en-US"/>
            </a:p>
          </p:txBody>
        </p:sp>
      </p:grpSp>
      <p:sp>
        <p:nvSpPr>
          <p:cNvPr id="34" name="Title 33"/>
          <p:cNvSpPr>
            <a:spLocks noGrp="1"/>
          </p:cNvSpPr>
          <p:nvPr>
            <p:ph type="title"/>
          </p:nvPr>
        </p:nvSpPr>
        <p:spPr>
          <a:xfrm>
            <a:off x="152401" y="0"/>
            <a:ext cx="8839199" cy="1143000"/>
          </a:xfrm>
        </p:spPr>
        <p:txBody>
          <a:bodyPr/>
          <a:lstStyle/>
          <a:p>
            <a:r>
              <a:rPr lang="en-US" dirty="0" smtClean="0"/>
              <a:t>Types of Dementia</a:t>
            </a:r>
            <a:endParaRPr lang="en-US" dirty="0"/>
          </a:p>
        </p:txBody>
      </p:sp>
      <p:sp>
        <p:nvSpPr>
          <p:cNvPr id="37" name="Line 10"/>
          <p:cNvSpPr>
            <a:spLocks noChangeShapeType="1"/>
          </p:cNvSpPr>
          <p:nvPr/>
        </p:nvSpPr>
        <p:spPr bwMode="auto">
          <a:xfrm flipV="1">
            <a:off x="4495800" y="5257800"/>
            <a:ext cx="0" cy="152400"/>
          </a:xfrm>
          <a:prstGeom prst="line">
            <a:avLst/>
          </a:prstGeom>
          <a:noFill/>
          <a:ln w="19050">
            <a:solidFill>
              <a:schemeClr val="tx2"/>
            </a:solidFill>
            <a:round/>
            <a:headEnd type="none" w="sm" len="sm"/>
            <a:tailEnd type="none" w="sm" len="sm"/>
          </a:ln>
        </p:spPr>
        <p:txBody>
          <a:bodyPr wrap="none" anchor="ctr"/>
          <a:lstStyle/>
          <a:p>
            <a:endParaRPr lang="en-US"/>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1309209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Dementia</a:t>
            </a:r>
            <a:endParaRPr lang="en-US" dirty="0"/>
          </a:p>
        </p:txBody>
      </p:sp>
      <p:sp>
        <p:nvSpPr>
          <p:cNvPr id="3" name="Content Placeholder 2"/>
          <p:cNvSpPr>
            <a:spLocks noGrp="1"/>
          </p:cNvSpPr>
          <p:nvPr>
            <p:ph idx="1"/>
          </p:nvPr>
        </p:nvSpPr>
        <p:spPr/>
        <p:txBody>
          <a:bodyPr/>
          <a:lstStyle/>
          <a:p>
            <a:r>
              <a:rPr lang="en-US" dirty="0" smtClean="0"/>
              <a:t>Some risk factors may include</a:t>
            </a:r>
          </a:p>
          <a:p>
            <a:pPr lvl="1"/>
            <a:r>
              <a:rPr lang="en-US" dirty="0" smtClean="0"/>
              <a:t>Age</a:t>
            </a:r>
          </a:p>
          <a:p>
            <a:pPr lvl="1"/>
            <a:r>
              <a:rPr lang="en-US" dirty="0" smtClean="0"/>
              <a:t>Excessive alcohol use</a:t>
            </a:r>
          </a:p>
          <a:p>
            <a:pPr lvl="1"/>
            <a:r>
              <a:rPr lang="en-US" dirty="0" smtClean="0"/>
              <a:t>Hardening of the arteries</a:t>
            </a:r>
          </a:p>
          <a:p>
            <a:pPr lvl="1"/>
            <a:r>
              <a:rPr lang="en-US" dirty="0" smtClean="0"/>
              <a:t>Diabetes</a:t>
            </a:r>
          </a:p>
          <a:p>
            <a:pPr lvl="1"/>
            <a:r>
              <a:rPr lang="en-US" dirty="0" smtClean="0"/>
              <a:t>Genetics</a:t>
            </a:r>
          </a:p>
          <a:p>
            <a:pPr lvl="1"/>
            <a:r>
              <a:rPr lang="en-US" dirty="0" smtClean="0"/>
              <a:t>High blood pressure</a:t>
            </a:r>
          </a:p>
          <a:p>
            <a:pPr lvl="1"/>
            <a:r>
              <a:rPr lang="en-US" dirty="0" smtClean="0"/>
              <a:t>Smoking</a:t>
            </a:r>
          </a:p>
        </p:txBody>
      </p:sp>
      <p:pic>
        <p:nvPicPr>
          <p:cNvPr id="1026" name="Picture 2" descr="C:\Users\Andy Crocker\AppData\Local\Microsoft\Windows\INetCache\IE\RA80WGGS\checklist-150x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524" y="1947863"/>
            <a:ext cx="2962275" cy="2962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68714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Dementia</a:t>
            </a:r>
            <a:endParaRPr lang="en-US" dirty="0"/>
          </a:p>
        </p:txBody>
      </p:sp>
      <p:sp>
        <p:nvSpPr>
          <p:cNvPr id="3" name="Content Placeholder 2"/>
          <p:cNvSpPr>
            <a:spLocks noGrp="1"/>
          </p:cNvSpPr>
          <p:nvPr>
            <p:ph idx="1"/>
          </p:nvPr>
        </p:nvSpPr>
        <p:spPr/>
        <p:txBody>
          <a:bodyPr/>
          <a:lstStyle/>
          <a:p>
            <a:r>
              <a:rPr lang="en-US" dirty="0" smtClean="0"/>
              <a:t>Exclude other things before diagnosing dementia</a:t>
            </a:r>
          </a:p>
          <a:p>
            <a:r>
              <a:rPr lang="en-US" dirty="0" smtClean="0"/>
              <a:t>Diagnosis may include</a:t>
            </a:r>
          </a:p>
          <a:p>
            <a:pPr lvl="1"/>
            <a:r>
              <a:rPr lang="en-US" dirty="0" smtClean="0"/>
              <a:t>Physical assessment</a:t>
            </a:r>
          </a:p>
          <a:p>
            <a:pPr lvl="1"/>
            <a:r>
              <a:rPr lang="en-US" dirty="0" smtClean="0"/>
              <a:t>Lab work</a:t>
            </a:r>
          </a:p>
          <a:p>
            <a:pPr lvl="1"/>
            <a:r>
              <a:rPr lang="en-US" dirty="0" smtClean="0"/>
              <a:t>Scans</a:t>
            </a:r>
          </a:p>
          <a:p>
            <a:pPr lvl="1"/>
            <a:r>
              <a:rPr lang="en-US" dirty="0" smtClean="0"/>
              <a:t>Cognitive testing</a:t>
            </a:r>
            <a:endParaRPr lang="en-US" dirty="0"/>
          </a:p>
        </p:txBody>
      </p:sp>
      <p:pic>
        <p:nvPicPr>
          <p:cNvPr id="2050" name="Picture 2" descr="C:\Users\Andy Crocker\AppData\Local\Microsoft\Windows\INetCache\IE\RA80WGGS\large-Doctor-Stethoscope-medical-heart-beet-monitoring-166.6-13639[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226418" y="2282140"/>
            <a:ext cx="2688982" cy="3890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1437774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for Dementia</a:t>
            </a:r>
            <a:endParaRPr lang="en-US" dirty="0"/>
          </a:p>
        </p:txBody>
      </p:sp>
      <p:sp>
        <p:nvSpPr>
          <p:cNvPr id="3" name="Content Placeholder 2"/>
          <p:cNvSpPr>
            <a:spLocks noGrp="1"/>
          </p:cNvSpPr>
          <p:nvPr>
            <p:ph idx="1"/>
          </p:nvPr>
        </p:nvSpPr>
        <p:spPr>
          <a:xfrm>
            <a:off x="76200" y="1143000"/>
            <a:ext cx="5638800" cy="5356384"/>
          </a:xfrm>
        </p:spPr>
        <p:txBody>
          <a:bodyPr>
            <a:normAutofit lnSpcReduction="10000"/>
          </a:bodyPr>
          <a:lstStyle/>
          <a:p>
            <a:r>
              <a:rPr lang="en-US" dirty="0" smtClean="0"/>
              <a:t>Most medications serve to help manage symptoms and slow progression</a:t>
            </a:r>
            <a:endParaRPr lang="en-US" dirty="0"/>
          </a:p>
          <a:p>
            <a:r>
              <a:rPr lang="en-US" dirty="0" smtClean="0"/>
              <a:t>For Alzheimer’s disease, there are two types of drugs that work two different ways</a:t>
            </a:r>
          </a:p>
          <a:p>
            <a:r>
              <a:rPr lang="en-US" dirty="0" smtClean="0"/>
              <a:t>Eventually the disease will probably outpace the medication</a:t>
            </a:r>
          </a:p>
        </p:txBody>
      </p:sp>
      <p:pic>
        <p:nvPicPr>
          <p:cNvPr id="3074" name="Picture 2" descr="C:\Users\Andy Crocker\AppData\Local\Microsoft\Windows\INetCache\IE\RA80WGGS\horse_pil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009287"/>
            <a:ext cx="3181350" cy="4839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943918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Strategies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Recognize abilities</a:t>
            </a:r>
          </a:p>
          <a:p>
            <a:pPr lvl="1"/>
            <a:r>
              <a:rPr lang="en-US" dirty="0" smtClean="0"/>
              <a:t>Recognize, respect and encourage individual abilities</a:t>
            </a:r>
          </a:p>
          <a:p>
            <a:pPr lvl="1"/>
            <a:r>
              <a:rPr lang="en-US" dirty="0" smtClean="0"/>
              <a:t>Support making decisions independently</a:t>
            </a:r>
          </a:p>
          <a:p>
            <a:pPr lvl="1"/>
            <a:r>
              <a:rPr lang="en-US" dirty="0" smtClean="0"/>
              <a:t>Involve in decision-making while capable</a:t>
            </a:r>
          </a:p>
          <a:p>
            <a:r>
              <a:rPr lang="en-US" dirty="0" smtClean="0"/>
              <a:t>Plan for the future</a:t>
            </a:r>
          </a:p>
          <a:p>
            <a:pPr lvl="1"/>
            <a:r>
              <a:rPr lang="en-US" dirty="0" smtClean="0"/>
              <a:t>Discuss openly and frankly issues relating to future health care, personal care, financial and legal decisions</a:t>
            </a:r>
          </a:p>
          <a:p>
            <a:pPr lvl="1"/>
            <a:r>
              <a:rPr lang="en-US" dirty="0"/>
              <a:t>Follow expressed wishes</a:t>
            </a:r>
          </a:p>
          <a:p>
            <a:pPr lvl="1"/>
            <a:r>
              <a:rPr lang="en-US" dirty="0"/>
              <a:t>Make the decision based on what is thought the person would </a:t>
            </a:r>
            <a:r>
              <a:rPr lang="en-US" dirty="0" smtClean="0"/>
              <a:t>want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215381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fontAlgn="auto" hangingPunct="1">
              <a:spcAft>
                <a:spcPts val="0"/>
              </a:spcAft>
              <a:defRPr/>
            </a:pPr>
            <a:r>
              <a:rPr lang="en-US" dirty="0" smtClean="0">
                <a:solidFill>
                  <a:schemeClr val="tx2">
                    <a:satMod val="130000"/>
                  </a:schemeClr>
                </a:solidFill>
              </a:rPr>
              <a:t>Analyzing Behaviors</a:t>
            </a:r>
            <a:endParaRPr lang="en-US" dirty="0">
              <a:solidFill>
                <a:schemeClr val="tx2">
                  <a:satMod val="130000"/>
                </a:schemeClr>
              </a:solidFill>
            </a:endParaRPr>
          </a:p>
        </p:txBody>
      </p:sp>
      <p:sp>
        <p:nvSpPr>
          <p:cNvPr id="32771" name="Rectangle 3"/>
          <p:cNvSpPr>
            <a:spLocks noGrp="1" noChangeArrowheads="1"/>
          </p:cNvSpPr>
          <p:nvPr>
            <p:ph sz="half" idx="4294967295"/>
          </p:nvPr>
        </p:nvSpPr>
        <p:spPr>
          <a:xfrm>
            <a:off x="152400" y="1295400"/>
            <a:ext cx="3581400" cy="5257800"/>
          </a:xfrm>
          <a:prstGeom prst="rect">
            <a:avLst/>
          </a:prstGeom>
        </p:spPr>
        <p:txBody>
          <a:bodyPr/>
          <a:lstStyle/>
          <a:p>
            <a:pPr eaLnBrk="1" hangingPunct="1"/>
            <a:r>
              <a:rPr lang="en-US" altLang="en-US" dirty="0" smtClean="0"/>
              <a:t>Problem behaviors may be divided into three stages</a:t>
            </a:r>
          </a:p>
          <a:p>
            <a:pPr lvl="1" eaLnBrk="1" hangingPunct="1"/>
            <a:r>
              <a:rPr lang="en-US" altLang="en-US" b="1" dirty="0" smtClean="0">
                <a:solidFill>
                  <a:srgbClr val="FF0000"/>
                </a:solidFill>
              </a:rPr>
              <a:t>A</a:t>
            </a:r>
            <a:r>
              <a:rPr lang="en-US" altLang="en-US" dirty="0" smtClean="0"/>
              <a:t>ntecedent</a:t>
            </a:r>
          </a:p>
          <a:p>
            <a:pPr lvl="2" eaLnBrk="1" hangingPunct="1"/>
            <a:r>
              <a:rPr lang="en-US" altLang="en-US" dirty="0" smtClean="0"/>
              <a:t>Trigger or cause</a:t>
            </a:r>
          </a:p>
          <a:p>
            <a:pPr lvl="1" eaLnBrk="1" hangingPunct="1"/>
            <a:r>
              <a:rPr lang="en-US" altLang="en-US" b="1" dirty="0" smtClean="0">
                <a:solidFill>
                  <a:srgbClr val="FF0000"/>
                </a:solidFill>
              </a:rPr>
              <a:t>B</a:t>
            </a:r>
            <a:r>
              <a:rPr lang="en-US" altLang="en-US" dirty="0" smtClean="0"/>
              <a:t>ehavior</a:t>
            </a:r>
          </a:p>
          <a:p>
            <a:pPr lvl="1" eaLnBrk="1" hangingPunct="1"/>
            <a:r>
              <a:rPr lang="en-US" altLang="en-US" b="1" dirty="0" smtClean="0">
                <a:solidFill>
                  <a:srgbClr val="FF0000"/>
                </a:solidFill>
              </a:rPr>
              <a:t>C</a:t>
            </a:r>
            <a:r>
              <a:rPr lang="en-US" altLang="en-US" dirty="0" smtClean="0"/>
              <a:t>onsequence</a:t>
            </a:r>
          </a:p>
        </p:txBody>
      </p:sp>
      <p:graphicFrame>
        <p:nvGraphicFramePr>
          <p:cNvPr id="3" name="Content Placeholder 2"/>
          <p:cNvGraphicFramePr>
            <a:graphicFrameLocks noGrp="1"/>
          </p:cNvGraphicFramePr>
          <p:nvPr>
            <p:ph sz="half" idx="2"/>
          </p:nvPr>
        </p:nvGraphicFramePr>
        <p:xfrm>
          <a:off x="3886200" y="1295400"/>
          <a:ext cx="5181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4046933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Ignoring personal needs is detrimental</a:t>
            </a:r>
          </a:p>
          <a:p>
            <a:pPr lvl="1"/>
            <a:r>
              <a:rPr lang="en-US" dirty="0"/>
              <a:t>To you</a:t>
            </a:r>
          </a:p>
          <a:p>
            <a:pPr lvl="1"/>
            <a:r>
              <a:rPr lang="en-US" dirty="0"/>
              <a:t>To the person for whom you care</a:t>
            </a:r>
          </a:p>
          <a:p>
            <a:pPr lvl="1"/>
            <a:r>
              <a:rPr lang="en-US" dirty="0"/>
              <a:t>Caregiver exhaustion leads to many premature facility placements</a:t>
            </a:r>
          </a:p>
          <a:p>
            <a:endParaRPr lang="en-US" dirty="0"/>
          </a:p>
        </p:txBody>
      </p:sp>
      <p:sp>
        <p:nvSpPr>
          <p:cNvPr id="3" name="Title 2"/>
          <p:cNvSpPr>
            <a:spLocks noGrp="1"/>
          </p:cNvSpPr>
          <p:nvPr>
            <p:ph type="title"/>
          </p:nvPr>
        </p:nvSpPr>
        <p:spPr/>
        <p:txBody>
          <a:bodyPr/>
          <a:lstStyle/>
          <a:p>
            <a:r>
              <a:rPr lang="en-US" dirty="0" smtClean="0"/>
              <a:t>Caregiver Burnout</a:t>
            </a:r>
            <a:endParaRPr lang="en-US" dirty="0"/>
          </a:p>
        </p:txBody>
      </p:sp>
      <p:pic>
        <p:nvPicPr>
          <p:cNvPr id="1026" name="Picture 2" descr="C:\Users\Agent\AppData\Local\Microsoft\Windows\Temporary Internet Files\Content.IE5\QDAO4O65\MC900001680[1].wmf"/>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409825" y="4119433"/>
            <a:ext cx="43243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6525299"/>
            <a:ext cx="762000" cy="27901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553200"/>
            <a:ext cx="762000" cy="252192"/>
          </a:xfrm>
          <a:prstGeom prst="rect">
            <a:avLst/>
          </a:prstGeom>
        </p:spPr>
      </p:pic>
    </p:spTree>
    <p:extLst>
      <p:ext uri="{BB962C8B-B14F-4D97-AF65-F5344CB8AC3E}">
        <p14:creationId xmlns:p14="http://schemas.microsoft.com/office/powerpoint/2010/main" val="3126817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1179</TotalTime>
  <Words>3511</Words>
  <Application>Microsoft Office PowerPoint</Application>
  <PresentationFormat>On-screen Show (4:3)</PresentationFormat>
  <Paragraphs>235</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Executive</vt:lpstr>
      <vt:lpstr>Dementia  &amp; Caregiving</vt:lpstr>
      <vt:lpstr>What is Dementia?</vt:lpstr>
      <vt:lpstr>Types of Dementia</vt:lpstr>
      <vt:lpstr>Risk Factors for Dementia</vt:lpstr>
      <vt:lpstr>Diagnosis of Dementia</vt:lpstr>
      <vt:lpstr>Treatment for Dementia</vt:lpstr>
      <vt:lpstr>Assessment Strategies</vt:lpstr>
      <vt:lpstr>Analyzing Behaviors</vt:lpstr>
      <vt:lpstr>Caregiver Burnout</vt:lpstr>
      <vt:lpstr>The Caregiving Journey</vt:lpstr>
      <vt:lpstr>Involving Others</vt:lpstr>
      <vt:lpstr>Locating Services</vt:lpstr>
      <vt:lpstr>Area Agencies on Aging</vt:lpstr>
      <vt:lpstr>The Moral of the Story</vt:lpstr>
      <vt:lpstr>Resources</vt:lpstr>
      <vt:lpstr>What Questions Would You Like to Ask?</vt:lpstr>
    </vt:vector>
  </TitlesOfParts>
  <Company>Texas Cooperative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and Caregiving</dc:title>
  <dc:creator>Andrew B. Crocker</dc:creator>
  <cp:lastModifiedBy>Lynn Wenzel</cp:lastModifiedBy>
  <cp:revision>185</cp:revision>
  <dcterms:created xsi:type="dcterms:W3CDTF">2011-03-28T16:00:02Z</dcterms:created>
  <dcterms:modified xsi:type="dcterms:W3CDTF">2016-10-26T12:59:26Z</dcterms:modified>
</cp:coreProperties>
</file>