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440" y="-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6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7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7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1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0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7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BA19-F43B-4D51-86BF-E96B169AE90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42AA-4291-4DEA-B6F8-2F41D5D1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MCS Fillable Report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Copy and paste the pieces you need into a blank slide. </a:t>
            </a:r>
          </a:p>
          <a:p>
            <a:r>
              <a:rPr lang="en-US" dirty="0"/>
              <a:t>Home&gt;</a:t>
            </a:r>
            <a:r>
              <a:rPr lang="en-US" dirty="0" err="1"/>
              <a:t>NewSlide</a:t>
            </a:r>
            <a:r>
              <a:rPr lang="en-US" dirty="0"/>
              <a:t>&gt;Blank</a:t>
            </a:r>
          </a:p>
          <a:p>
            <a:r>
              <a:rPr lang="en-US" dirty="0"/>
              <a:t>When printing, select “print current page only”.</a:t>
            </a:r>
          </a:p>
        </p:txBody>
      </p:sp>
    </p:spTree>
    <p:extLst>
      <p:ext uri="{BB962C8B-B14F-4D97-AF65-F5344CB8AC3E}">
        <p14:creationId xmlns:p14="http://schemas.microsoft.com/office/powerpoint/2010/main" val="179314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5315" y="539786"/>
            <a:ext cx="10515600" cy="17644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Text and arrow/boxes SET 2- blue</a:t>
            </a:r>
            <a:br>
              <a:rPr lang="en-US" sz="3600"/>
            </a:br>
            <a:r>
              <a:rPr lang="en-US" sz="3600"/>
              <a:t>Text is Open Sans</a:t>
            </a:r>
            <a:br>
              <a:rPr lang="en-US" sz="3600"/>
            </a:br>
            <a:r>
              <a:rPr lang="en-US" sz="3600"/>
              <a:t>Copy and paste</a:t>
            </a:r>
            <a:br>
              <a:rPr lang="en-US" sz="3600"/>
            </a:b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3706" y="3284406"/>
            <a:ext cx="1674691" cy="1434266"/>
            <a:chOff x="1546558" y="2578315"/>
            <a:chExt cx="1944304" cy="1665172"/>
          </a:xfrm>
        </p:grpSpPr>
        <p:grpSp>
          <p:nvGrpSpPr>
            <p:cNvPr id="4" name="Group 3"/>
            <p:cNvGrpSpPr/>
            <p:nvPr/>
          </p:nvGrpSpPr>
          <p:grpSpPr>
            <a:xfrm>
              <a:off x="1546560" y="2578315"/>
              <a:ext cx="1857675" cy="1665172"/>
              <a:chOff x="1463040" y="2233059"/>
              <a:chExt cx="2986172" cy="1665172"/>
            </a:xfrm>
          </p:grpSpPr>
          <p:cxnSp>
            <p:nvCxnSpPr>
              <p:cNvPr id="6" name="Connector: Elbow 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1546558" y="2659528"/>
              <a:ext cx="1944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Increase in perception of the ease of preparing food at home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3706" y="4906456"/>
            <a:ext cx="1674691" cy="1434266"/>
            <a:chOff x="1546558" y="4461502"/>
            <a:chExt cx="1944304" cy="1665172"/>
          </a:xfrm>
        </p:grpSpPr>
        <p:grpSp>
          <p:nvGrpSpPr>
            <p:cNvPr id="9" name="Group 8"/>
            <p:cNvGrpSpPr/>
            <p:nvPr/>
          </p:nvGrpSpPr>
          <p:grpSpPr>
            <a:xfrm rot="10800000">
              <a:off x="1633185" y="4461502"/>
              <a:ext cx="1857675" cy="1665172"/>
              <a:chOff x="1463040" y="2233059"/>
              <a:chExt cx="2986172" cy="1665172"/>
            </a:xfrm>
          </p:grpSpPr>
          <p:cxnSp>
            <p:nvCxnSpPr>
              <p:cNvPr id="11" name="Connector: Elbow 1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546558" y="5399129"/>
              <a:ext cx="1944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Increase in perception of the ease of </a:t>
              </a:r>
            </a:p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preparing food at home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77699" y="3278614"/>
            <a:ext cx="1775560" cy="1434266"/>
            <a:chOff x="3710640" y="2571590"/>
            <a:chExt cx="2061412" cy="1665172"/>
          </a:xfrm>
        </p:grpSpPr>
        <p:grpSp>
          <p:nvGrpSpPr>
            <p:cNvPr id="14" name="Group 13"/>
            <p:cNvGrpSpPr/>
            <p:nvPr/>
          </p:nvGrpSpPr>
          <p:grpSpPr>
            <a:xfrm>
              <a:off x="3710640" y="2571590"/>
              <a:ext cx="1857675" cy="1665172"/>
              <a:chOff x="1463040" y="2233059"/>
              <a:chExt cx="2986172" cy="1665172"/>
            </a:xfrm>
          </p:grpSpPr>
          <p:cxnSp>
            <p:nvCxnSpPr>
              <p:cNvPr id="16" name="Connector: Elbow 1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710640" y="2675407"/>
              <a:ext cx="2061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Understanding of proper temperatures for food safety increased by</a:t>
              </a:r>
            </a:p>
          </p:txBody>
        </p:sp>
      </p:grpSp>
      <p:cxnSp>
        <p:nvCxnSpPr>
          <p:cNvPr id="18" name="Straight Connector 17"/>
          <p:cNvCxnSpPr>
            <a:cxnSpLocks/>
          </p:cNvCxnSpPr>
          <p:nvPr/>
        </p:nvCxnSpPr>
        <p:spPr>
          <a:xfrm rot="10800000">
            <a:off x="3152312" y="6334929"/>
            <a:ext cx="1600075" cy="1"/>
          </a:xfrm>
          <a:prstGeom prst="line">
            <a:avLst/>
          </a:prstGeom>
          <a:ln w="38100" cap="sq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989956" y="4900663"/>
            <a:ext cx="1775560" cy="1434265"/>
            <a:chOff x="3608771" y="4454776"/>
            <a:chExt cx="2061412" cy="1665171"/>
          </a:xfrm>
        </p:grpSpPr>
        <p:cxnSp>
          <p:nvCxnSpPr>
            <p:cNvPr id="20" name="Connector: Elbow 19"/>
            <p:cNvCxnSpPr/>
            <p:nvPr/>
          </p:nvCxnSpPr>
          <p:spPr>
            <a:xfrm rot="5400000" flipH="1">
              <a:off x="4307403" y="4772411"/>
              <a:ext cx="1665171" cy="1029902"/>
            </a:xfrm>
            <a:prstGeom prst="bentConnector3">
              <a:avLst>
                <a:gd name="adj1" fmla="val 49422"/>
              </a:avLst>
            </a:prstGeom>
            <a:ln w="38100">
              <a:solidFill>
                <a:schemeClr val="accent3">
                  <a:lumMod val="75000"/>
                  <a:lumOff val="2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608771" y="5370175"/>
              <a:ext cx="2061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Understanding of </a:t>
              </a:r>
            </a:p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proper temperatures for food safety increased by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04386" y="3278614"/>
            <a:ext cx="1775560" cy="1434266"/>
            <a:chOff x="5831410" y="2571590"/>
            <a:chExt cx="2061412" cy="1665172"/>
          </a:xfrm>
        </p:grpSpPr>
        <p:grpSp>
          <p:nvGrpSpPr>
            <p:cNvPr id="23" name="Group 22"/>
            <p:cNvGrpSpPr/>
            <p:nvPr/>
          </p:nvGrpSpPr>
          <p:grpSpPr>
            <a:xfrm>
              <a:off x="5831410" y="2571590"/>
              <a:ext cx="1857675" cy="1665172"/>
              <a:chOff x="1463040" y="2233059"/>
              <a:chExt cx="2986172" cy="1665172"/>
            </a:xfrm>
          </p:grpSpPr>
          <p:cxnSp>
            <p:nvCxnSpPr>
              <p:cNvPr id="25" name="Connector: Elbow 24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831410" y="2654565"/>
              <a:ext cx="2061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Perception of cooking </a:t>
              </a:r>
            </a:p>
            <a:p>
              <a:r>
                <a:rPr lang="en-US" sz="1000" dirty="0">
                  <a:solidFill>
                    <a:schemeClr val="accent1"/>
                  </a:solidFill>
                </a:rPr>
                <a:t>as “too much work” decreased by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16643" y="4900663"/>
            <a:ext cx="1775560" cy="1434266"/>
            <a:chOff x="5729541" y="4454777"/>
            <a:chExt cx="2061412" cy="1665172"/>
          </a:xfrm>
        </p:grpSpPr>
        <p:grpSp>
          <p:nvGrpSpPr>
            <p:cNvPr id="28" name="Group 27"/>
            <p:cNvGrpSpPr/>
            <p:nvPr/>
          </p:nvGrpSpPr>
          <p:grpSpPr>
            <a:xfrm rot="10800000">
              <a:off x="5918035" y="4454777"/>
              <a:ext cx="1857675" cy="1665172"/>
              <a:chOff x="1463040" y="2233059"/>
              <a:chExt cx="2986172" cy="1665172"/>
            </a:xfrm>
          </p:grpSpPr>
          <p:cxnSp>
            <p:nvCxnSpPr>
              <p:cNvPr id="30" name="Connector: Elbow 29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729541" y="5364101"/>
              <a:ext cx="2061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Perception of cooking </a:t>
              </a:r>
            </a:p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as “too much work” decreased by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64079" y="3256240"/>
            <a:ext cx="1884711" cy="1434266"/>
            <a:chOff x="8338797" y="2545614"/>
            <a:chExt cx="2188135" cy="1665172"/>
          </a:xfrm>
        </p:grpSpPr>
        <p:grpSp>
          <p:nvGrpSpPr>
            <p:cNvPr id="33" name="Group 32"/>
            <p:cNvGrpSpPr/>
            <p:nvPr/>
          </p:nvGrpSpPr>
          <p:grpSpPr>
            <a:xfrm>
              <a:off x="8338797" y="2545614"/>
              <a:ext cx="2101505" cy="1665172"/>
              <a:chOff x="1463040" y="2233059"/>
              <a:chExt cx="3378123" cy="1665172"/>
            </a:xfrm>
          </p:grpSpPr>
          <p:cxnSp>
            <p:nvCxnSpPr>
              <p:cNvPr id="35" name="Connector: Elbow 34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8338797" y="2610367"/>
              <a:ext cx="21881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Increase in confidence in preparing meals that follow USDA </a:t>
              </a:r>
              <a:r>
                <a:rPr lang="en-US" sz="1000" dirty="0" err="1">
                  <a:solidFill>
                    <a:schemeClr val="accent1"/>
                  </a:solidFill>
                </a:rPr>
                <a:t>MyPlate</a:t>
              </a:r>
              <a:r>
                <a:rPr lang="en-US" sz="1000" dirty="0">
                  <a:solidFill>
                    <a:schemeClr val="accent1"/>
                  </a:solidFill>
                </a:rPr>
                <a:t> guidelines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36080" y="4878289"/>
            <a:ext cx="1902689" cy="1434268"/>
            <a:chOff x="8074092" y="4428801"/>
            <a:chExt cx="2209007" cy="1665174"/>
          </a:xfrm>
        </p:grpSpPr>
        <p:grpSp>
          <p:nvGrpSpPr>
            <p:cNvPr id="38" name="Group 37"/>
            <p:cNvGrpSpPr/>
            <p:nvPr/>
          </p:nvGrpSpPr>
          <p:grpSpPr>
            <a:xfrm rot="10800000">
              <a:off x="8172450" y="4428801"/>
              <a:ext cx="2110649" cy="1665174"/>
              <a:chOff x="1463036" y="2233057"/>
              <a:chExt cx="3392823" cy="1665174"/>
            </a:xfrm>
          </p:grpSpPr>
          <p:cxnSp>
            <p:nvCxnSpPr>
              <p:cNvPr id="40" name="Connector: Elbow 39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8074092" y="5364102"/>
              <a:ext cx="2209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Increase in confidence in preparing meals that follow USDA </a:t>
              </a:r>
              <a:r>
                <a:rPr lang="en-US" sz="1000" dirty="0" err="1">
                  <a:solidFill>
                    <a:schemeClr val="accent1"/>
                  </a:solidFill>
                </a:rPr>
                <a:t>MyPlate</a:t>
              </a:r>
              <a:r>
                <a:rPr lang="en-US" sz="1000" dirty="0">
                  <a:solidFill>
                    <a:schemeClr val="accent1"/>
                  </a:solidFill>
                </a:rPr>
                <a:t> guidelines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02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5041" y="654086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Total numbers</a:t>
            </a:r>
            <a:br>
              <a:rPr lang="en-US" sz="2800"/>
            </a:br>
            <a:r>
              <a:rPr lang="en-US" sz="2800"/>
              <a:t>Copy and Paste</a:t>
            </a:r>
            <a:br>
              <a:rPr lang="en-US" sz="2800"/>
            </a:br>
            <a:r>
              <a:rPr lang="en-US" sz="2800"/>
              <a:t>Insert new text box below for numbers. </a:t>
            </a:r>
            <a:br>
              <a:rPr lang="en-US" sz="2800"/>
            </a:br>
            <a:r>
              <a:rPr lang="en-US" sz="2800"/>
              <a:t>Shift+Click text and number, Home&gt;Arrange&gt;Align&gt;Center to align perfectly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77417" y="3681449"/>
            <a:ext cx="6961787" cy="777622"/>
            <a:chOff x="976535" y="1959235"/>
            <a:chExt cx="6961787" cy="777622"/>
          </a:xfrm>
        </p:grpSpPr>
        <p:sp>
          <p:nvSpPr>
            <p:cNvPr id="4" name="TextBox 3"/>
            <p:cNvSpPr txBox="1"/>
            <p:nvPr/>
          </p:nvSpPr>
          <p:spPr>
            <a:xfrm>
              <a:off x="5752147" y="1959235"/>
              <a:ext cx="218617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Educational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contacts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6535" y="1977675"/>
              <a:ext cx="1957587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People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instructed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22643" y="1959950"/>
              <a:ext cx="190789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Number of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4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classes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98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42299" y="457593"/>
            <a:ext cx="10515600" cy="1325563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AgriLife Logo – copy and paste, resize</a:t>
            </a:r>
            <a:br>
              <a:rPr lang="en-US"/>
            </a:br>
            <a:r>
              <a:rPr lang="en-US"/>
              <a:t>Brand guideline: Our logo is primary to all other logos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77" y="2969232"/>
            <a:ext cx="2290926" cy="849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90" y="2969232"/>
            <a:ext cx="2318232" cy="9229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308" y="3008825"/>
            <a:ext cx="2304579" cy="843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62" y="4175044"/>
            <a:ext cx="2290926" cy="84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704" y="4875503"/>
            <a:ext cx="5253567" cy="7099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139" y="4288361"/>
            <a:ext cx="5352132" cy="3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5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5001" y="2086655"/>
            <a:ext cx="798378" cy="204864"/>
          </a:xfrm>
          <a:prstGeom prst="rect">
            <a:avLst/>
          </a:prstGeom>
          <a:solidFill>
            <a:srgbClr val="D7A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Rectangle 2"/>
          <p:cNvSpPr/>
          <p:nvPr/>
        </p:nvSpPr>
        <p:spPr>
          <a:xfrm>
            <a:off x="2709598" y="2086655"/>
            <a:ext cx="798378" cy="204864"/>
          </a:xfrm>
          <a:prstGeom prst="rect">
            <a:avLst/>
          </a:prstGeom>
          <a:solidFill>
            <a:srgbClr val="0E13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Rectangle 3"/>
          <p:cNvSpPr/>
          <p:nvPr/>
        </p:nvSpPr>
        <p:spPr>
          <a:xfrm>
            <a:off x="1024641" y="2401404"/>
            <a:ext cx="798738" cy="204864"/>
          </a:xfrm>
          <a:prstGeom prst="rect">
            <a:avLst/>
          </a:prstGeom>
          <a:solidFill>
            <a:srgbClr val="5353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/>
          <p:cNvSpPr/>
          <p:nvPr/>
        </p:nvSpPr>
        <p:spPr>
          <a:xfrm>
            <a:off x="1870716" y="2086655"/>
            <a:ext cx="798378" cy="204864"/>
          </a:xfrm>
          <a:prstGeom prst="rect">
            <a:avLst/>
          </a:prstGeom>
          <a:solidFill>
            <a:srgbClr val="4453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3553437" y="2086655"/>
            <a:ext cx="798378" cy="204864"/>
          </a:xfrm>
          <a:prstGeom prst="rect">
            <a:avLst/>
          </a:prstGeom>
          <a:solidFill>
            <a:srgbClr val="1932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4394467" y="2086655"/>
            <a:ext cx="798378" cy="204864"/>
          </a:xfrm>
          <a:prstGeom prst="rect">
            <a:avLst/>
          </a:prstGeom>
          <a:solidFill>
            <a:srgbClr val="A721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TextBox 7"/>
          <p:cNvSpPr txBox="1"/>
          <p:nvPr/>
        </p:nvSpPr>
        <p:spPr>
          <a:xfrm>
            <a:off x="954946" y="3735094"/>
            <a:ext cx="7073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  <a:cs typeface="Arial Black"/>
              </a:rPr>
              <a:t>TITLE 1 	OPEN SANS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4564" y="4472254"/>
            <a:ext cx="19104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+mj-lt"/>
                <a:cs typeface="Arial"/>
              </a:rPr>
              <a:t>TITLE 2	Open Sans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4563" y="4732360"/>
            <a:ext cx="25770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+mj-lt"/>
                <a:cs typeface="Arial"/>
              </a:rPr>
              <a:t>SUBHEADS	Open sans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4563" y="5015551"/>
            <a:ext cx="2249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+mj-lt"/>
                <a:cs typeface="Arial"/>
              </a:rPr>
              <a:t>Body copy	Open Sans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70716" y="2401404"/>
            <a:ext cx="798378" cy="204864"/>
          </a:xfrm>
          <a:prstGeom prst="rect">
            <a:avLst/>
          </a:prstGeom>
          <a:solidFill>
            <a:srgbClr val="3302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TextBox 12"/>
          <p:cNvSpPr txBox="1"/>
          <p:nvPr/>
        </p:nvSpPr>
        <p:spPr>
          <a:xfrm>
            <a:off x="1112679" y="1210330"/>
            <a:ext cx="637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Yellow</a:t>
            </a:r>
          </a:p>
          <a:p>
            <a:r>
              <a:rPr lang="en-US" sz="1200" dirty="0"/>
              <a:t>R 215</a:t>
            </a:r>
          </a:p>
          <a:p>
            <a:r>
              <a:rPr lang="en-US" sz="1200" dirty="0"/>
              <a:t>G 161</a:t>
            </a:r>
          </a:p>
          <a:p>
            <a:r>
              <a:rPr lang="en-US" sz="1200" dirty="0"/>
              <a:t>B 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7962" y="1210329"/>
            <a:ext cx="621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Green</a:t>
            </a:r>
          </a:p>
          <a:p>
            <a:r>
              <a:rPr lang="en-US" sz="1200" dirty="0"/>
              <a:t>R 68</a:t>
            </a:r>
          </a:p>
          <a:p>
            <a:r>
              <a:rPr lang="en-US" sz="1200" dirty="0"/>
              <a:t>G 83</a:t>
            </a:r>
          </a:p>
          <a:p>
            <a:r>
              <a:rPr lang="en-US" sz="1200" dirty="0"/>
              <a:t>B 36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1727" y="1210328"/>
            <a:ext cx="534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Navy</a:t>
            </a:r>
          </a:p>
          <a:p>
            <a:r>
              <a:rPr lang="en-US" sz="1200" dirty="0"/>
              <a:t>R 14</a:t>
            </a:r>
          </a:p>
          <a:p>
            <a:r>
              <a:rPr lang="en-US" sz="1200" dirty="0"/>
              <a:t>G 19</a:t>
            </a:r>
          </a:p>
          <a:p>
            <a:r>
              <a:rPr lang="en-US" sz="1200" dirty="0"/>
              <a:t>B 32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2125" y="1210327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Teal</a:t>
            </a:r>
          </a:p>
          <a:p>
            <a:r>
              <a:rPr lang="en-US" sz="1200" dirty="0"/>
              <a:t>R 25</a:t>
            </a:r>
          </a:p>
          <a:p>
            <a:r>
              <a:rPr lang="en-US" sz="1200" dirty="0"/>
              <a:t>G 50</a:t>
            </a:r>
          </a:p>
          <a:p>
            <a:r>
              <a:rPr lang="en-US" sz="1200" dirty="0"/>
              <a:t>B 52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4783" y="1210326"/>
            <a:ext cx="593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Red</a:t>
            </a:r>
          </a:p>
          <a:p>
            <a:r>
              <a:rPr lang="en-US" sz="1200" dirty="0"/>
              <a:t>R 167</a:t>
            </a:r>
          </a:p>
          <a:p>
            <a:r>
              <a:rPr lang="en-US" sz="1200" dirty="0"/>
              <a:t>G 33</a:t>
            </a:r>
          </a:p>
          <a:p>
            <a:r>
              <a:rPr lang="en-US" sz="1200" dirty="0"/>
              <a:t>B 32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5401" y="2651598"/>
            <a:ext cx="875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Cool Gray</a:t>
            </a:r>
          </a:p>
          <a:p>
            <a:r>
              <a:rPr lang="en-US" sz="1200" dirty="0"/>
              <a:t>R 113</a:t>
            </a:r>
          </a:p>
          <a:p>
            <a:r>
              <a:rPr lang="en-US" sz="1200" dirty="0"/>
              <a:t>G 112</a:t>
            </a:r>
          </a:p>
          <a:p>
            <a:r>
              <a:rPr lang="en-US" sz="1200" dirty="0"/>
              <a:t>B 116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51054" y="2651598"/>
            <a:ext cx="1181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Aggie Maroon</a:t>
            </a:r>
          </a:p>
          <a:p>
            <a:r>
              <a:rPr lang="en-US" sz="1200" dirty="0"/>
              <a:t>R 80</a:t>
            </a:r>
          </a:p>
          <a:p>
            <a:r>
              <a:rPr lang="en-US" sz="1200" dirty="0"/>
              <a:t>G 0</a:t>
            </a:r>
          </a:p>
          <a:p>
            <a:r>
              <a:rPr lang="en-US" sz="1200" dirty="0"/>
              <a:t>B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96032" y="1148770"/>
            <a:ext cx="20324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Ensure that you are using the proper colors: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Design&gt;Colors&gt;MCS Fillable Report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Or right click any color scheme, then Edit. Text/Background 2 = Aggie Maroon, Accent 1 Yellow, 2 Green, 3 Navy, 4 Teal, 5 Red, 6, Cool Gray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6032" y="4703087"/>
            <a:ext cx="20324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cs typeface="Arial"/>
              </a:rPr>
              <a:t>Ensure that you are using the proper fonts: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  <a:cs typeface="Arial"/>
              </a:rPr>
              <a:t>Design&gt;Fonts&gt;Open Sans</a:t>
            </a:r>
          </a:p>
        </p:txBody>
      </p:sp>
    </p:spTree>
    <p:extLst>
      <p:ext uri="{BB962C8B-B14F-4D97-AF65-F5344CB8AC3E}">
        <p14:creationId xmlns:p14="http://schemas.microsoft.com/office/powerpoint/2010/main" val="198941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97" y="1632033"/>
            <a:ext cx="9504948" cy="4669206"/>
          </a:xfrm>
          <a:prstGeom prst="rect">
            <a:avLst/>
          </a:prstGeom>
        </p:spPr>
      </p:pic>
      <p:sp>
        <p:nvSpPr>
          <p:cNvPr id="16" name="Text Placeholder 11"/>
          <p:cNvSpPr txBox="1">
            <a:spLocks/>
          </p:cNvSpPr>
          <p:nvPr/>
        </p:nvSpPr>
        <p:spPr>
          <a:xfrm>
            <a:off x="64153" y="3587587"/>
            <a:ext cx="1860884" cy="781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</a:t>
            </a:r>
            <a:endParaRPr lang="en-US" dirty="0"/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2348039" y="3576129"/>
            <a:ext cx="1455970" cy="781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</a:t>
            </a:r>
            <a:endParaRPr lang="en-US" dirty="0"/>
          </a:p>
        </p:txBody>
      </p:sp>
      <p:sp>
        <p:nvSpPr>
          <p:cNvPr id="18" name="Text Placeholder 11"/>
          <p:cNvSpPr txBox="1">
            <a:spLocks/>
          </p:cNvSpPr>
          <p:nvPr/>
        </p:nvSpPr>
        <p:spPr>
          <a:xfrm>
            <a:off x="4396039" y="3587587"/>
            <a:ext cx="1292141" cy="781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</a:t>
            </a:r>
            <a:endParaRPr lang="en-US" dirty="0"/>
          </a:p>
        </p:txBody>
      </p:sp>
      <p:sp>
        <p:nvSpPr>
          <p:cNvPr id="19" name="Text Placeholder 11"/>
          <p:cNvSpPr txBox="1">
            <a:spLocks/>
          </p:cNvSpPr>
          <p:nvPr/>
        </p:nvSpPr>
        <p:spPr>
          <a:xfrm>
            <a:off x="6087931" y="3576129"/>
            <a:ext cx="1452463" cy="7810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</a:t>
            </a:r>
            <a:endParaRPr lang="en-US" dirty="0"/>
          </a:p>
        </p:txBody>
      </p:sp>
      <p:sp>
        <p:nvSpPr>
          <p:cNvPr id="20" name="Text Placeholder 11"/>
          <p:cNvSpPr txBox="1">
            <a:spLocks/>
          </p:cNvSpPr>
          <p:nvPr/>
        </p:nvSpPr>
        <p:spPr>
          <a:xfrm>
            <a:off x="7979786" y="3566065"/>
            <a:ext cx="1411023" cy="7810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5400" kern="1200">
                <a:solidFill>
                  <a:schemeClr val="accent1"/>
                </a:solidFill>
                <a:effectLst>
                  <a:outerShdw dist="38100" algn="l" rotWithShape="0">
                    <a:schemeClr val="bg1"/>
                  </a:outerShdw>
                </a:effectLst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8936" y="3625155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22022" y="3634072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61551" y="3635219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70071" y="3625155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40030" y="3612550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6" name="Text Placeholder 11"/>
          <p:cNvSpPr txBox="1">
            <a:spLocks/>
          </p:cNvSpPr>
          <p:nvPr/>
        </p:nvSpPr>
        <p:spPr>
          <a:xfrm>
            <a:off x="8712900" y="6077159"/>
            <a:ext cx="2827405" cy="7810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YEAR</a:t>
            </a:r>
            <a:endParaRPr lang="en-US" dirty="0"/>
          </a:p>
        </p:txBody>
      </p:sp>
      <p:sp>
        <p:nvSpPr>
          <p:cNvPr id="2" name="ext Placeholder 6" hidden="1"/>
          <p:cNvSpPr txBox="1">
            <a:spLocks/>
          </p:cNvSpPr>
          <p:nvPr/>
        </p:nvSpPr>
        <p:spPr>
          <a:xfrm>
            <a:off x="633756" y="3587378"/>
            <a:ext cx="1860884" cy="781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  <p:sp>
        <p:nvSpPr>
          <p:cNvPr id="3" name="Text Placeholder 2" hidden="1"/>
          <p:cNvSpPr txBox="1">
            <a:spLocks/>
          </p:cNvSpPr>
          <p:nvPr/>
        </p:nvSpPr>
        <p:spPr>
          <a:xfrm>
            <a:off x="2917642" y="3575920"/>
            <a:ext cx="1455970" cy="781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6</a:t>
            </a:r>
            <a:endParaRPr lang="en-US" dirty="0"/>
          </a:p>
        </p:txBody>
      </p:sp>
      <p:sp>
        <p:nvSpPr>
          <p:cNvPr id="4" name="Text Placeholder 3" hidden="1"/>
          <p:cNvSpPr txBox="1">
            <a:spLocks/>
          </p:cNvSpPr>
          <p:nvPr/>
        </p:nvSpPr>
        <p:spPr>
          <a:xfrm>
            <a:off x="4965642" y="3587378"/>
            <a:ext cx="1292141" cy="781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98</a:t>
            </a:r>
            <a:endParaRPr lang="en-US" dirty="0"/>
          </a:p>
        </p:txBody>
      </p:sp>
      <p:sp>
        <p:nvSpPr>
          <p:cNvPr id="5" name="Text Placeholder 4" hidden="1"/>
          <p:cNvSpPr txBox="1">
            <a:spLocks/>
          </p:cNvSpPr>
          <p:nvPr/>
        </p:nvSpPr>
        <p:spPr>
          <a:xfrm>
            <a:off x="6657534" y="3575920"/>
            <a:ext cx="1452463" cy="781050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</a:t>
            </a:r>
            <a:endParaRPr lang="en-US" dirty="0"/>
          </a:p>
        </p:txBody>
      </p:sp>
      <p:sp>
        <p:nvSpPr>
          <p:cNvPr id="6" name="Text Placeholder 5" hidden="1"/>
          <p:cNvSpPr txBox="1">
            <a:spLocks/>
          </p:cNvSpPr>
          <p:nvPr/>
        </p:nvSpPr>
        <p:spPr>
          <a:xfrm>
            <a:off x="8549389" y="3565856"/>
            <a:ext cx="1411023" cy="781050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9</a:t>
            </a:r>
            <a:endParaRPr lang="en-US" dirty="0"/>
          </a:p>
        </p:txBody>
      </p:sp>
      <p:sp>
        <p:nvSpPr>
          <p:cNvPr id="7" name="Text Placeholder 7" hidden="1"/>
          <p:cNvSpPr txBox="1">
            <a:spLocks/>
          </p:cNvSpPr>
          <p:nvPr/>
        </p:nvSpPr>
        <p:spPr>
          <a:xfrm>
            <a:off x="9282503" y="6076950"/>
            <a:ext cx="2827405" cy="781050"/>
          </a:xfrm>
          <a:prstGeom prst="rect">
            <a:avLst/>
          </a:prstGeom>
        </p:spPr>
        <p:txBody>
          <a:bodyPr/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2016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399" t="4133" r="18649" b="74933"/>
          <a:stretch/>
        </p:blipFill>
        <p:spPr>
          <a:xfrm>
            <a:off x="189195" y="176418"/>
            <a:ext cx="6912864" cy="1435608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7499753" y="176418"/>
            <a:ext cx="2338498" cy="925259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This shows you what the layout should ideally look like. </a:t>
            </a:r>
          </a:p>
        </p:txBody>
      </p:sp>
      <p:sp>
        <p:nvSpPr>
          <p:cNvPr id="10" name="Callout: Line 9"/>
          <p:cNvSpPr/>
          <p:nvPr/>
        </p:nvSpPr>
        <p:spPr>
          <a:xfrm>
            <a:off x="189195" y="1463006"/>
            <a:ext cx="1750579" cy="774588"/>
          </a:xfrm>
          <a:prstGeom prst="borderCallout1">
            <a:avLst>
              <a:gd name="adj1" fmla="val 15558"/>
              <a:gd name="adj2" fmla="val 107132"/>
              <a:gd name="adj3" fmla="val 126542"/>
              <a:gd name="adj4" fmla="val 9946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Increasing stats have arrows going up - yellow</a:t>
            </a:r>
          </a:p>
        </p:txBody>
      </p:sp>
      <p:sp>
        <p:nvSpPr>
          <p:cNvPr id="11" name="Callout: Line 10"/>
          <p:cNvSpPr/>
          <p:nvPr/>
        </p:nvSpPr>
        <p:spPr>
          <a:xfrm>
            <a:off x="8226562" y="1366039"/>
            <a:ext cx="1750579" cy="871554"/>
          </a:xfrm>
          <a:prstGeom prst="borderCallout1">
            <a:avLst>
              <a:gd name="adj1" fmla="val 18750"/>
              <a:gd name="adj2" fmla="val -8333"/>
              <a:gd name="adj3" fmla="val 227791"/>
              <a:gd name="adj4" fmla="val 1660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Decreasing stats have arrows going down and are blue</a:t>
            </a:r>
          </a:p>
        </p:txBody>
      </p:sp>
      <p:sp>
        <p:nvSpPr>
          <p:cNvPr id="12" name="Callout: Line 11"/>
          <p:cNvSpPr/>
          <p:nvPr/>
        </p:nvSpPr>
        <p:spPr>
          <a:xfrm>
            <a:off x="6275011" y="3867990"/>
            <a:ext cx="1750579" cy="1019545"/>
          </a:xfrm>
          <a:prstGeom prst="borderCallout1">
            <a:avLst>
              <a:gd name="adj1" fmla="val 46519"/>
              <a:gd name="adj2" fmla="val -7159"/>
              <a:gd name="adj3" fmla="val 146962"/>
              <a:gd name="adj4" fmla="val -6276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Icons inside circles on opposite side of arrow from text</a:t>
            </a:r>
          </a:p>
        </p:txBody>
      </p:sp>
      <p:sp>
        <p:nvSpPr>
          <p:cNvPr id="13" name="Callout: Line 12"/>
          <p:cNvSpPr/>
          <p:nvPr/>
        </p:nvSpPr>
        <p:spPr>
          <a:xfrm>
            <a:off x="6023950" y="6208869"/>
            <a:ext cx="2951607" cy="589403"/>
          </a:xfrm>
          <a:prstGeom prst="borderCallout1">
            <a:avLst>
              <a:gd name="adj1" fmla="val 80676"/>
              <a:gd name="adj2" fmla="val -5072"/>
              <a:gd name="adj3" fmla="val 17718"/>
              <a:gd name="adj4" fmla="val -2381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Small graphic credit in complimentary font</a:t>
            </a:r>
          </a:p>
        </p:txBody>
      </p:sp>
      <p:sp>
        <p:nvSpPr>
          <p:cNvPr id="14" name="Callout: Line 13"/>
          <p:cNvSpPr/>
          <p:nvPr/>
        </p:nvSpPr>
        <p:spPr>
          <a:xfrm>
            <a:off x="405181" y="6033477"/>
            <a:ext cx="1942858" cy="1596235"/>
          </a:xfrm>
          <a:prstGeom prst="borderCallout1">
            <a:avLst>
              <a:gd name="adj1" fmla="val 18750"/>
              <a:gd name="adj2" fmla="val -8333"/>
              <a:gd name="adj3" fmla="val 91751"/>
              <a:gd name="adj4" fmla="val -775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If photos desired, one large, good photo is better than several smaller photos. Can use arrow/text for pull quotes.</a:t>
            </a:r>
          </a:p>
        </p:txBody>
      </p:sp>
    </p:spTree>
    <p:extLst>
      <p:ext uri="{BB962C8B-B14F-4D97-AF65-F5344CB8AC3E}">
        <p14:creationId xmlns:p14="http://schemas.microsoft.com/office/powerpoint/2010/main" val="297771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7771544" cy="1325563"/>
          </a:xfrm>
          <a:prstGeom prst="rect">
            <a:avLst/>
          </a:prstGeom>
        </p:spPr>
        <p:txBody>
          <a:bodyPr/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image – copy and paste, resize</a:t>
            </a:r>
            <a:br>
              <a:rPr lang="en-US" dirty="0"/>
            </a:br>
            <a:r>
              <a:rPr lang="en-US" dirty="0"/>
              <a:t>Year – copy and paste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99" t="4133" r="18649" b="74933"/>
          <a:stretch/>
        </p:blipFill>
        <p:spPr>
          <a:xfrm>
            <a:off x="1211460" y="3656924"/>
            <a:ext cx="6912864" cy="1435608"/>
          </a:xfrm>
          <a:prstGeom prst="rect">
            <a:avLst/>
          </a:prstGeom>
        </p:spPr>
      </p:pic>
      <p:sp>
        <p:nvSpPr>
          <p:cNvPr id="5" name="Text Placeholder 11"/>
          <p:cNvSpPr txBox="1">
            <a:spLocks/>
          </p:cNvSpPr>
          <p:nvPr/>
        </p:nvSpPr>
        <p:spPr>
          <a:xfrm>
            <a:off x="2549937" y="5683288"/>
            <a:ext cx="4624534" cy="7810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kern="12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YEAR-YEAR</a:t>
            </a:r>
          </a:p>
        </p:txBody>
      </p:sp>
    </p:spTree>
    <p:extLst>
      <p:ext uri="{BB962C8B-B14F-4D97-AF65-F5344CB8AC3E}">
        <p14:creationId xmlns:p14="http://schemas.microsoft.com/office/powerpoint/2010/main" val="73190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7509" y="334303"/>
            <a:ext cx="9251920" cy="24550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Arrows – copy and paste</a:t>
            </a:r>
            <a:br>
              <a:rPr lang="en-US" sz="1800" dirty="0"/>
            </a:br>
            <a:r>
              <a:rPr lang="en-US" sz="1800" dirty="0"/>
              <a:t>Copy those you need, paste. </a:t>
            </a:r>
            <a:r>
              <a:rPr lang="en-US" sz="1800" dirty="0" err="1"/>
              <a:t>Shift+Click</a:t>
            </a:r>
            <a:r>
              <a:rPr lang="en-US" sz="1800" dirty="0"/>
              <a:t>, then group before to copy all. </a:t>
            </a:r>
            <a:br>
              <a:rPr lang="en-US" sz="1800" dirty="0"/>
            </a:br>
            <a:r>
              <a:rPr lang="en-US" sz="1800" dirty="0"/>
              <a:t>Use </a:t>
            </a:r>
            <a:r>
              <a:rPr lang="en-US" sz="1800" dirty="0" err="1"/>
              <a:t>shift+control</a:t>
            </a:r>
            <a:r>
              <a:rPr lang="en-US" sz="1800" dirty="0"/>
              <a:t>, pull from a corner anchor point to resize group, otherwise the arrows won’t dovetail perfectly.</a:t>
            </a:r>
            <a:br>
              <a:rPr lang="en-US" sz="1800" dirty="0"/>
            </a:br>
            <a:r>
              <a:rPr lang="en-US" sz="1800" dirty="0"/>
              <a:t>Use Home&gt;Arrange&gt;Align&gt;Distribute Horizontally to space perfectly, Home&gt;Arrange&gt;Align&gt;Top to align perfectly.</a:t>
            </a:r>
            <a:br>
              <a:rPr lang="en-US" sz="1800" dirty="0"/>
            </a:br>
            <a:r>
              <a:rPr lang="en-US" sz="1800" dirty="0"/>
              <a:t>Insert text box over shape for most control of where text is placed. </a:t>
            </a:r>
          </a:p>
        </p:txBody>
      </p:sp>
      <p:sp>
        <p:nvSpPr>
          <p:cNvPr id="3" name="Arrow: Chevron 2"/>
          <p:cNvSpPr/>
          <p:nvPr/>
        </p:nvSpPr>
        <p:spPr>
          <a:xfrm>
            <a:off x="857096" y="4873552"/>
            <a:ext cx="1807558" cy="91991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hevron 3"/>
          <p:cNvSpPr/>
          <p:nvPr/>
        </p:nvSpPr>
        <p:spPr>
          <a:xfrm>
            <a:off x="857096" y="3782029"/>
            <a:ext cx="1807558" cy="919911"/>
          </a:xfrm>
          <a:prstGeom prst="chevron">
            <a:avLst/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hevron 4"/>
          <p:cNvSpPr/>
          <p:nvPr/>
        </p:nvSpPr>
        <p:spPr>
          <a:xfrm>
            <a:off x="2417856" y="4873552"/>
            <a:ext cx="1807558" cy="91991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hevron 5"/>
          <p:cNvSpPr/>
          <p:nvPr/>
        </p:nvSpPr>
        <p:spPr>
          <a:xfrm>
            <a:off x="2417856" y="3782029"/>
            <a:ext cx="1807558" cy="919911"/>
          </a:xfrm>
          <a:prstGeom prst="chevron">
            <a:avLst/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hevron 6"/>
          <p:cNvSpPr/>
          <p:nvPr/>
        </p:nvSpPr>
        <p:spPr>
          <a:xfrm>
            <a:off x="3978616" y="4873552"/>
            <a:ext cx="1807558" cy="91991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hevron 7"/>
          <p:cNvSpPr/>
          <p:nvPr/>
        </p:nvSpPr>
        <p:spPr>
          <a:xfrm>
            <a:off x="3978616" y="3782029"/>
            <a:ext cx="1807558" cy="919911"/>
          </a:xfrm>
          <a:prstGeom prst="chevron">
            <a:avLst/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hevron 8"/>
          <p:cNvSpPr/>
          <p:nvPr/>
        </p:nvSpPr>
        <p:spPr>
          <a:xfrm>
            <a:off x="5539376" y="4873552"/>
            <a:ext cx="1807558" cy="91991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hevron 9"/>
          <p:cNvSpPr/>
          <p:nvPr/>
        </p:nvSpPr>
        <p:spPr>
          <a:xfrm>
            <a:off x="5539376" y="3782029"/>
            <a:ext cx="1807558" cy="919911"/>
          </a:xfrm>
          <a:prstGeom prst="chevron">
            <a:avLst/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hevron 10"/>
          <p:cNvSpPr/>
          <p:nvPr/>
        </p:nvSpPr>
        <p:spPr>
          <a:xfrm>
            <a:off x="7100136" y="4873552"/>
            <a:ext cx="1807558" cy="91991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hevron 11"/>
          <p:cNvSpPr/>
          <p:nvPr/>
        </p:nvSpPr>
        <p:spPr>
          <a:xfrm>
            <a:off x="7100136" y="3782029"/>
            <a:ext cx="1807558" cy="919911"/>
          </a:xfrm>
          <a:prstGeom prst="chevron">
            <a:avLst/>
          </a:prstGeom>
          <a:solidFill>
            <a:schemeClr val="accent3">
              <a:lumMod val="75000"/>
              <a:lumOff val="25000"/>
            </a:schemeClr>
          </a:solidFill>
          <a:ln>
            <a:solidFill>
              <a:schemeClr val="accent3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36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781838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Icon circles – copy and paste this, then copy and paste your icon onto the circle, send icon to back.</a:t>
            </a:r>
            <a:br>
              <a:rPr lang="en-US" sz="2400" dirty="0"/>
            </a:br>
            <a:r>
              <a:rPr lang="en-US" sz="2400" dirty="0"/>
              <a:t>Circle and line are 3 point</a:t>
            </a:r>
            <a:br>
              <a:rPr lang="en-US" sz="2400" dirty="0"/>
            </a:br>
            <a:r>
              <a:rPr lang="en-US" sz="2400" dirty="0"/>
              <a:t>Ungroup these to edit if needed.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7255" y="2714322"/>
            <a:ext cx="924026" cy="2165685"/>
            <a:chOff x="1068403" y="2714323"/>
            <a:chExt cx="924026" cy="2165685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530416" y="3638349"/>
              <a:ext cx="9626" cy="1241659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068403" y="2714323"/>
              <a:ext cx="924026" cy="924026"/>
            </a:xfrm>
            <a:prstGeom prst="ellipse">
              <a:avLst/>
            </a:prstGeom>
            <a:noFill/>
            <a:ln w="38100">
              <a:solidFill>
                <a:srgbClr val="D7A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 rot="10800000">
            <a:off x="1721049" y="2714322"/>
            <a:ext cx="924026" cy="2165685"/>
            <a:chOff x="1068403" y="2714323"/>
            <a:chExt cx="924026" cy="2165685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530416" y="3638349"/>
              <a:ext cx="9626" cy="1241659"/>
            </a:xfrm>
            <a:prstGeom prst="straightConnector1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1068403" y="2714323"/>
              <a:ext cx="924026" cy="924026"/>
            </a:xfrm>
            <a:prstGeom prst="ellipse">
              <a:avLst/>
            </a:prstGeom>
            <a:noFill/>
            <a:ln w="38100">
              <a:solidFill>
                <a:srgbClr val="D7A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64843" y="2714322"/>
            <a:ext cx="924026" cy="2165685"/>
            <a:chOff x="1068403" y="2714323"/>
            <a:chExt cx="924026" cy="216568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530416" y="3638349"/>
              <a:ext cx="9626" cy="124165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  <a:lumOff val="2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068403" y="2714323"/>
              <a:ext cx="924026" cy="924026"/>
            </a:xfrm>
            <a:prstGeom prst="ellipse">
              <a:avLst/>
            </a:prstGeom>
            <a:noFill/>
            <a:ln w="38100">
              <a:solidFill>
                <a:schemeClr val="accent3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0800000">
            <a:off x="4408637" y="2714322"/>
            <a:ext cx="924026" cy="2165685"/>
            <a:chOff x="1068403" y="2714323"/>
            <a:chExt cx="924026" cy="216568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530416" y="3638349"/>
              <a:ext cx="9626" cy="124165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  <a:lumOff val="2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068403" y="2714323"/>
              <a:ext cx="924026" cy="924026"/>
            </a:xfrm>
            <a:prstGeom prst="ellipse">
              <a:avLst/>
            </a:prstGeom>
            <a:noFill/>
            <a:ln w="38100">
              <a:solidFill>
                <a:schemeClr val="accent3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74751" y="5426700"/>
            <a:ext cx="924026" cy="2165685"/>
            <a:chOff x="6860405" y="2714323"/>
            <a:chExt cx="924026" cy="2165685"/>
          </a:xfrm>
        </p:grpSpPr>
        <p:grpSp>
          <p:nvGrpSpPr>
            <p:cNvPr id="16" name="Group 15"/>
            <p:cNvGrpSpPr/>
            <p:nvPr/>
          </p:nvGrpSpPr>
          <p:grpSpPr>
            <a:xfrm>
              <a:off x="6860405" y="2714323"/>
              <a:ext cx="924026" cy="2165685"/>
              <a:chOff x="1068403" y="2714323"/>
              <a:chExt cx="924026" cy="216568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1530416" y="3638349"/>
                <a:ext cx="9626" cy="1241659"/>
              </a:xfrm>
              <a:prstGeom prst="straightConnector1">
                <a:avLst/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1068403" y="2714323"/>
                <a:ext cx="924026" cy="924026"/>
              </a:xfrm>
              <a:prstGeom prst="ellipse">
                <a:avLst/>
              </a:prstGeom>
              <a:noFill/>
              <a:ln w="38100">
                <a:solidFill>
                  <a:srgbClr val="D7A1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>
              <a:stCxn id="19" idx="7"/>
              <a:endCxn id="19" idx="3"/>
            </p:cNvCxnSpPr>
            <p:nvPr/>
          </p:nvCxnSpPr>
          <p:spPr>
            <a:xfrm flipH="1">
              <a:off x="6995725" y="2849643"/>
              <a:ext cx="653386" cy="65338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118545" y="5426700"/>
            <a:ext cx="924026" cy="2165685"/>
            <a:chOff x="8204199" y="2714323"/>
            <a:chExt cx="924026" cy="2165685"/>
          </a:xfrm>
        </p:grpSpPr>
        <p:grpSp>
          <p:nvGrpSpPr>
            <p:cNvPr id="21" name="Group 20"/>
            <p:cNvGrpSpPr/>
            <p:nvPr/>
          </p:nvGrpSpPr>
          <p:grpSpPr>
            <a:xfrm rot="10800000">
              <a:off x="8204199" y="2714323"/>
              <a:ext cx="924026" cy="2165685"/>
              <a:chOff x="1068403" y="2714323"/>
              <a:chExt cx="924026" cy="2165685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1530416" y="3638349"/>
                <a:ext cx="9626" cy="1241659"/>
              </a:xfrm>
              <a:prstGeom prst="straightConnector1">
                <a:avLst/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068403" y="2714323"/>
                <a:ext cx="924026" cy="924026"/>
              </a:xfrm>
              <a:prstGeom prst="ellipse">
                <a:avLst/>
              </a:prstGeom>
              <a:noFill/>
              <a:ln w="38100">
                <a:solidFill>
                  <a:srgbClr val="D7A1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Connector 21"/>
            <p:cNvCxnSpPr>
              <a:cxnSpLocks/>
              <a:stCxn id="24" idx="3"/>
              <a:endCxn id="24" idx="7"/>
            </p:cNvCxnSpPr>
            <p:nvPr/>
          </p:nvCxnSpPr>
          <p:spPr>
            <a:xfrm flipH="1">
              <a:off x="8339519" y="4091302"/>
              <a:ext cx="653386" cy="65338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462339" y="5426700"/>
            <a:ext cx="924026" cy="2165685"/>
            <a:chOff x="9547993" y="2714323"/>
            <a:chExt cx="924026" cy="2165685"/>
          </a:xfrm>
        </p:grpSpPr>
        <p:grpSp>
          <p:nvGrpSpPr>
            <p:cNvPr id="26" name="Group 25"/>
            <p:cNvGrpSpPr/>
            <p:nvPr/>
          </p:nvGrpSpPr>
          <p:grpSpPr>
            <a:xfrm>
              <a:off x="9547993" y="2714323"/>
              <a:ext cx="924026" cy="2165685"/>
              <a:chOff x="1068403" y="2714323"/>
              <a:chExt cx="924026" cy="2165685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1530416" y="3638349"/>
                <a:ext cx="9626" cy="1241659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068403" y="2714323"/>
                <a:ext cx="924026" cy="924026"/>
              </a:xfrm>
              <a:prstGeom prst="ellipse">
                <a:avLst/>
              </a:prstGeom>
              <a:noFill/>
              <a:ln w="38100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" name="Straight Connector 26"/>
            <p:cNvCxnSpPr>
              <a:cxnSpLocks/>
              <a:stCxn id="29" idx="7"/>
              <a:endCxn id="29" idx="3"/>
            </p:cNvCxnSpPr>
            <p:nvPr/>
          </p:nvCxnSpPr>
          <p:spPr>
            <a:xfrm flipH="1">
              <a:off x="9683313" y="2849643"/>
              <a:ext cx="653386" cy="653386"/>
            </a:xfrm>
            <a:prstGeom prst="line">
              <a:avLst/>
            </a:prstGeom>
            <a:ln w="38100">
              <a:solidFill>
                <a:schemeClr val="accent3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806133" y="5426700"/>
            <a:ext cx="924026" cy="2165685"/>
            <a:chOff x="10891787" y="2714323"/>
            <a:chExt cx="924026" cy="2165685"/>
          </a:xfrm>
        </p:grpSpPr>
        <p:grpSp>
          <p:nvGrpSpPr>
            <p:cNvPr id="31" name="Group 30"/>
            <p:cNvGrpSpPr/>
            <p:nvPr/>
          </p:nvGrpSpPr>
          <p:grpSpPr>
            <a:xfrm rot="10800000">
              <a:off x="10891787" y="2714323"/>
              <a:ext cx="924026" cy="2165685"/>
              <a:chOff x="1068403" y="2714323"/>
              <a:chExt cx="924026" cy="2165685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>
                <a:off x="1530416" y="3638349"/>
                <a:ext cx="9626" cy="1241659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1068403" y="2714323"/>
                <a:ext cx="924026" cy="924026"/>
              </a:xfrm>
              <a:prstGeom prst="ellipse">
                <a:avLst/>
              </a:prstGeom>
              <a:noFill/>
              <a:ln w="38100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>
              <a:cxnSpLocks/>
              <a:stCxn id="34" idx="3"/>
              <a:endCxn id="34" idx="7"/>
            </p:cNvCxnSpPr>
            <p:nvPr/>
          </p:nvCxnSpPr>
          <p:spPr>
            <a:xfrm flipH="1">
              <a:off x="11027107" y="4091302"/>
              <a:ext cx="653386" cy="653386"/>
            </a:xfrm>
            <a:prstGeom prst="line">
              <a:avLst/>
            </a:prstGeom>
            <a:ln w="38100">
              <a:solidFill>
                <a:schemeClr val="accent3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727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819278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Icons – MUST COPY GRAPHIC CREDITS WHEN YOU USE THESE (can be in very light colored small font)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9944" y="2037566"/>
            <a:ext cx="8209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Graphic Credits: </a:t>
            </a:r>
            <a:r>
              <a:rPr lang="en-US" sz="1200" dirty="0" err="1"/>
              <a:t>Artem</a:t>
            </a:r>
            <a:r>
              <a:rPr lang="en-US" sz="1200" dirty="0"/>
              <a:t> </a:t>
            </a:r>
            <a:r>
              <a:rPr lang="en-US" sz="1200" dirty="0" err="1"/>
              <a:t>Kovyazin</a:t>
            </a:r>
            <a:r>
              <a:rPr lang="en-US" sz="1200" dirty="0"/>
              <a:t>, Sergey </a:t>
            </a:r>
            <a:r>
              <a:rPr lang="en-US" sz="1200" dirty="0" err="1"/>
              <a:t>Demushkin</a:t>
            </a:r>
            <a:r>
              <a:rPr lang="en-US" sz="1200" dirty="0"/>
              <a:t>, Giselle Pereira, </a:t>
            </a:r>
            <a:r>
              <a:rPr lang="en-US" sz="1200" dirty="0" err="1"/>
              <a:t>Endre</a:t>
            </a:r>
            <a:r>
              <a:rPr lang="en-US" sz="1200" dirty="0"/>
              <a:t> </a:t>
            </a:r>
            <a:r>
              <a:rPr lang="en-US" sz="1200" dirty="0" err="1"/>
              <a:t>Samsonkiss</a:t>
            </a:r>
            <a:r>
              <a:rPr lang="en-US" sz="1200" dirty="0"/>
              <a:t>, </a:t>
            </a:r>
            <a:r>
              <a:rPr lang="en-US" sz="1200" dirty="0" err="1"/>
              <a:t>Yorimar</a:t>
            </a:r>
            <a:r>
              <a:rPr lang="en-US" sz="1200" dirty="0"/>
              <a:t> Campos, Olivier </a:t>
            </a:r>
            <a:r>
              <a:rPr lang="en-US" sz="1200" dirty="0" err="1"/>
              <a:t>Guin</a:t>
            </a:r>
            <a:r>
              <a:rPr lang="en-US" sz="1200" dirty="0"/>
              <a:t>, Sergey </a:t>
            </a:r>
            <a:r>
              <a:rPr lang="en-US" sz="1200" dirty="0" err="1"/>
              <a:t>Novoskyolov</a:t>
            </a:r>
            <a:r>
              <a:rPr lang="en-US" sz="1200" dirty="0"/>
              <a:t>, and AFY Studio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4" y="3028569"/>
            <a:ext cx="457240" cy="524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098" y="3028569"/>
            <a:ext cx="341406" cy="499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98" y="3028569"/>
            <a:ext cx="231668" cy="536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60" y="3028569"/>
            <a:ext cx="512108" cy="4084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28" y="3028569"/>
            <a:ext cx="353600" cy="451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022" y="3028569"/>
            <a:ext cx="493820" cy="5303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862" y="3028569"/>
            <a:ext cx="438950" cy="384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036" y="3028569"/>
            <a:ext cx="469434" cy="3962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003" y="3028569"/>
            <a:ext cx="451144" cy="3962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66" y="3028569"/>
            <a:ext cx="231668" cy="5303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28036" y="4094401"/>
            <a:ext cx="29944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center icon in circle: </a:t>
            </a:r>
          </a:p>
          <a:p>
            <a:r>
              <a:rPr lang="en-US" sz="1200" dirty="0" err="1"/>
              <a:t>Shift+Click</a:t>
            </a:r>
            <a:r>
              <a:rPr lang="en-US" sz="1200" dirty="0"/>
              <a:t> on icon and circle to select both</a:t>
            </a:r>
          </a:p>
          <a:p>
            <a:r>
              <a:rPr lang="en-US" sz="1200" dirty="0"/>
              <a:t>Arrange&gt;Align&gt;Center</a:t>
            </a:r>
          </a:p>
          <a:p>
            <a:r>
              <a:rPr lang="en-US" sz="1200" dirty="0"/>
              <a:t>Arrange – send icon to back</a:t>
            </a:r>
          </a:p>
          <a:p>
            <a:r>
              <a:rPr lang="en-US" sz="1200" dirty="0"/>
              <a:t>Then it’s wise to group the icon with the circle/line group.</a:t>
            </a:r>
          </a:p>
        </p:txBody>
      </p:sp>
    </p:spTree>
    <p:extLst>
      <p:ext uri="{BB962C8B-B14F-4D97-AF65-F5344CB8AC3E}">
        <p14:creationId xmlns:p14="http://schemas.microsoft.com/office/powerpoint/2010/main" val="401498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739" y="341010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Text and arrow/boxes SET 1- yellow</a:t>
            </a:r>
            <a:br>
              <a:rPr lang="en-US" sz="3600" dirty="0"/>
            </a:br>
            <a:r>
              <a:rPr lang="en-US" sz="3600" dirty="0"/>
              <a:t>text is Open Sans</a:t>
            </a:r>
            <a:br>
              <a:rPr lang="en-US" sz="3600" dirty="0"/>
            </a:br>
            <a:r>
              <a:rPr lang="en-US" sz="3600" dirty="0"/>
              <a:t>Copy and paste</a:t>
            </a:r>
            <a:br>
              <a:rPr lang="en-US" sz="3600" dirty="0"/>
            </a:b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642" y="2934190"/>
            <a:ext cx="1581735" cy="1354654"/>
            <a:chOff x="1482088" y="1844890"/>
            <a:chExt cx="1944304" cy="1665172"/>
          </a:xfrm>
        </p:grpSpPr>
        <p:grpSp>
          <p:nvGrpSpPr>
            <p:cNvPr id="4" name="Group 3"/>
            <p:cNvGrpSpPr/>
            <p:nvPr/>
          </p:nvGrpSpPr>
          <p:grpSpPr>
            <a:xfrm>
              <a:off x="1498935" y="1844890"/>
              <a:ext cx="1857675" cy="1665172"/>
              <a:chOff x="1463040" y="2233059"/>
              <a:chExt cx="2986172" cy="1665172"/>
            </a:xfrm>
          </p:grpSpPr>
          <p:cxnSp>
            <p:nvCxnSpPr>
              <p:cNvPr id="6" name="Connector: Elbow 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1482088" y="1924952"/>
              <a:ext cx="1944304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Understanding how food relates to health increased by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1347" y="4466205"/>
            <a:ext cx="1581735" cy="1354654"/>
            <a:chOff x="1498935" y="3728077"/>
            <a:chExt cx="1944304" cy="1665172"/>
          </a:xfrm>
        </p:grpSpPr>
        <p:grpSp>
          <p:nvGrpSpPr>
            <p:cNvPr id="9" name="Group 8"/>
            <p:cNvGrpSpPr/>
            <p:nvPr/>
          </p:nvGrpSpPr>
          <p:grpSpPr>
            <a:xfrm rot="10800000">
              <a:off x="1585560" y="3728077"/>
              <a:ext cx="1857675" cy="1665172"/>
              <a:chOff x="1463040" y="2233059"/>
              <a:chExt cx="2986172" cy="1665172"/>
            </a:xfrm>
          </p:grpSpPr>
          <p:cxnSp>
            <p:nvCxnSpPr>
              <p:cNvPr id="11" name="Connector: Elbow 1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498935" y="4666856"/>
              <a:ext cx="1944304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Understanding how food relates to health increased by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28374" y="2928719"/>
            <a:ext cx="1514762" cy="1354654"/>
            <a:chOff x="3658711" y="1838165"/>
            <a:chExt cx="1861979" cy="1665172"/>
          </a:xfrm>
        </p:grpSpPr>
        <p:grpSp>
          <p:nvGrpSpPr>
            <p:cNvPr id="14" name="Group 13"/>
            <p:cNvGrpSpPr/>
            <p:nvPr/>
          </p:nvGrpSpPr>
          <p:grpSpPr>
            <a:xfrm>
              <a:off x="3663015" y="1838165"/>
              <a:ext cx="1857675" cy="1665172"/>
              <a:chOff x="1463040" y="2233059"/>
              <a:chExt cx="2986172" cy="1665172"/>
            </a:xfrm>
          </p:grpSpPr>
          <p:cxnSp>
            <p:nvCxnSpPr>
              <p:cNvPr id="16" name="Connector: Elbow 1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658711" y="1910102"/>
              <a:ext cx="1861979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Increase in confidence in preparing fruits and vegetables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49002" y="4460734"/>
            <a:ext cx="1677005" cy="1354654"/>
            <a:chOff x="3561146" y="3721352"/>
            <a:chExt cx="2061412" cy="1665172"/>
          </a:xfrm>
        </p:grpSpPr>
        <p:grpSp>
          <p:nvGrpSpPr>
            <p:cNvPr id="19" name="Group 18"/>
            <p:cNvGrpSpPr/>
            <p:nvPr/>
          </p:nvGrpSpPr>
          <p:grpSpPr>
            <a:xfrm rot="10800000">
              <a:off x="3749640" y="3721352"/>
              <a:ext cx="1857675" cy="1665172"/>
              <a:chOff x="1463040" y="2233059"/>
              <a:chExt cx="2986172" cy="1665172"/>
            </a:xfrm>
          </p:grpSpPr>
          <p:cxnSp>
            <p:nvCxnSpPr>
              <p:cNvPr id="21" name="Connector: Elbow 2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561146" y="4666854"/>
              <a:ext cx="2061412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Increase in </a:t>
              </a:r>
            </a:p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confidence in preparing </a:t>
              </a:r>
            </a:p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fruits and vegetables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57169" y="2928719"/>
            <a:ext cx="1677005" cy="1354654"/>
            <a:chOff x="5783785" y="1838165"/>
            <a:chExt cx="2061412" cy="1665172"/>
          </a:xfrm>
        </p:grpSpPr>
        <p:grpSp>
          <p:nvGrpSpPr>
            <p:cNvPr id="24" name="Group 23"/>
            <p:cNvGrpSpPr/>
            <p:nvPr/>
          </p:nvGrpSpPr>
          <p:grpSpPr>
            <a:xfrm>
              <a:off x="5783785" y="1838165"/>
              <a:ext cx="1857675" cy="1665172"/>
              <a:chOff x="1463040" y="2233059"/>
              <a:chExt cx="2986172" cy="1665172"/>
            </a:xfrm>
          </p:grpSpPr>
          <p:cxnSp>
            <p:nvCxnSpPr>
              <p:cNvPr id="26" name="Connector: Elbow 2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5783785" y="1903362"/>
              <a:ext cx="2061412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Eating fruits and vegetables every day increased by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74296" y="4460734"/>
            <a:ext cx="1677005" cy="1354654"/>
            <a:chOff x="5681916" y="3721352"/>
            <a:chExt cx="2061412" cy="1665172"/>
          </a:xfrm>
        </p:grpSpPr>
        <p:grpSp>
          <p:nvGrpSpPr>
            <p:cNvPr id="29" name="Group 28"/>
            <p:cNvGrpSpPr/>
            <p:nvPr/>
          </p:nvGrpSpPr>
          <p:grpSpPr>
            <a:xfrm rot="10800000">
              <a:off x="5870410" y="3721352"/>
              <a:ext cx="1857675" cy="1665172"/>
              <a:chOff x="1463040" y="2233059"/>
              <a:chExt cx="2986172" cy="1665172"/>
            </a:xfrm>
          </p:grpSpPr>
          <p:cxnSp>
            <p:nvCxnSpPr>
              <p:cNvPr id="31" name="Connector: Elbow 3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681916" y="4661080"/>
              <a:ext cx="2061412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Eating fruits and vegetables every day increased by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96984" y="2907587"/>
            <a:ext cx="1780097" cy="1354654"/>
            <a:chOff x="8291172" y="1812189"/>
            <a:chExt cx="2188135" cy="1665172"/>
          </a:xfrm>
        </p:grpSpPr>
        <p:grpSp>
          <p:nvGrpSpPr>
            <p:cNvPr id="34" name="Group 33"/>
            <p:cNvGrpSpPr/>
            <p:nvPr/>
          </p:nvGrpSpPr>
          <p:grpSpPr>
            <a:xfrm>
              <a:off x="8291172" y="1812189"/>
              <a:ext cx="2101505" cy="1665172"/>
              <a:chOff x="1463040" y="2233059"/>
              <a:chExt cx="3378123" cy="1665172"/>
            </a:xfrm>
          </p:grpSpPr>
          <p:cxnSp>
            <p:nvCxnSpPr>
              <p:cNvPr id="36" name="Connector: Elbow 3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8291172" y="1882928"/>
              <a:ext cx="2188135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Increase in confidence in preparing meals from basic ingredients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785725" y="4439602"/>
            <a:ext cx="1797075" cy="1354656"/>
            <a:chOff x="8031487" y="3695376"/>
            <a:chExt cx="2209005" cy="1665174"/>
          </a:xfrm>
        </p:grpSpPr>
        <p:grpSp>
          <p:nvGrpSpPr>
            <p:cNvPr id="39" name="Group 38"/>
            <p:cNvGrpSpPr/>
            <p:nvPr/>
          </p:nvGrpSpPr>
          <p:grpSpPr>
            <a:xfrm rot="10800000">
              <a:off x="8124825" y="3695376"/>
              <a:ext cx="2110649" cy="1665174"/>
              <a:chOff x="1463036" y="2233057"/>
              <a:chExt cx="3392823" cy="1665174"/>
            </a:xfrm>
          </p:grpSpPr>
          <p:cxnSp>
            <p:nvCxnSpPr>
              <p:cNvPr id="41" name="Connector: Elbow 4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8031487" y="4650666"/>
              <a:ext cx="2209005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Increase in confidence in preparing meals from basic ingredients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890633" y="2907587"/>
            <a:ext cx="1780097" cy="1354654"/>
            <a:chOff x="8291172" y="1812189"/>
            <a:chExt cx="2188135" cy="1665172"/>
          </a:xfrm>
        </p:grpSpPr>
        <p:grpSp>
          <p:nvGrpSpPr>
            <p:cNvPr id="44" name="Group 43"/>
            <p:cNvGrpSpPr/>
            <p:nvPr/>
          </p:nvGrpSpPr>
          <p:grpSpPr>
            <a:xfrm>
              <a:off x="8291172" y="1812189"/>
              <a:ext cx="2101505" cy="1665172"/>
              <a:chOff x="1463040" y="2233059"/>
              <a:chExt cx="3378123" cy="1665172"/>
            </a:xfrm>
          </p:grpSpPr>
          <p:cxnSp>
            <p:nvCxnSpPr>
              <p:cNvPr id="46" name="Connector: Elbow 4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8291172" y="1882928"/>
              <a:ext cx="2188135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Dislike of cooking because of too much time involved decreased by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79374" y="4439602"/>
            <a:ext cx="1797075" cy="1354656"/>
            <a:chOff x="8031487" y="3695376"/>
            <a:chExt cx="2209005" cy="1665174"/>
          </a:xfrm>
        </p:grpSpPr>
        <p:grpSp>
          <p:nvGrpSpPr>
            <p:cNvPr id="49" name="Group 48"/>
            <p:cNvGrpSpPr/>
            <p:nvPr/>
          </p:nvGrpSpPr>
          <p:grpSpPr>
            <a:xfrm rot="10800000">
              <a:off x="8124825" y="3695376"/>
              <a:ext cx="2110649" cy="1665174"/>
              <a:chOff x="1463036" y="2233057"/>
              <a:chExt cx="3392823" cy="1665174"/>
            </a:xfrm>
          </p:grpSpPr>
          <p:cxnSp>
            <p:nvCxnSpPr>
              <p:cNvPr id="51" name="Connector: Elbow 5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8031487" y="4650665"/>
              <a:ext cx="2209005" cy="680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Dislike of cooking because of too much time involved decreased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859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9625" y="62194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Text and arrow/boxes SET 2 - yellow</a:t>
            </a:r>
            <a:br>
              <a:rPr lang="en-US" sz="3600" dirty="0"/>
            </a:br>
            <a:r>
              <a:rPr lang="en-US" sz="3600" dirty="0"/>
              <a:t>text is Open Sans</a:t>
            </a:r>
            <a:br>
              <a:rPr lang="en-US" sz="3600" dirty="0"/>
            </a:br>
            <a:r>
              <a:rPr lang="en-US" sz="3600" dirty="0"/>
              <a:t>Copy and paste</a:t>
            </a:r>
            <a:br>
              <a:rPr lang="en-US" sz="3600" dirty="0"/>
            </a:b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959890" y="3131441"/>
            <a:ext cx="1652390" cy="1458626"/>
            <a:chOff x="1482088" y="1844890"/>
            <a:chExt cx="1944304" cy="1665172"/>
          </a:xfrm>
        </p:grpSpPr>
        <p:grpSp>
          <p:nvGrpSpPr>
            <p:cNvPr id="4" name="Group 3"/>
            <p:cNvGrpSpPr/>
            <p:nvPr/>
          </p:nvGrpSpPr>
          <p:grpSpPr>
            <a:xfrm>
              <a:off x="1498935" y="1844890"/>
              <a:ext cx="1857675" cy="1665172"/>
              <a:chOff x="1463040" y="2233059"/>
              <a:chExt cx="2986172" cy="1665172"/>
            </a:xfrm>
          </p:grpSpPr>
          <p:cxnSp>
            <p:nvCxnSpPr>
              <p:cNvPr id="6" name="Connector: Elbow 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1482088" y="1924952"/>
              <a:ext cx="1944304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Increase in perception of the ease of preparing food at home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4208" y="4781040"/>
            <a:ext cx="1652390" cy="1458626"/>
            <a:chOff x="1498935" y="3728077"/>
            <a:chExt cx="1944304" cy="1665172"/>
          </a:xfrm>
        </p:grpSpPr>
        <p:grpSp>
          <p:nvGrpSpPr>
            <p:cNvPr id="9" name="Group 8"/>
            <p:cNvGrpSpPr/>
            <p:nvPr/>
          </p:nvGrpSpPr>
          <p:grpSpPr>
            <a:xfrm rot="10800000">
              <a:off x="1585560" y="3728077"/>
              <a:ext cx="1857675" cy="1665172"/>
              <a:chOff x="1463040" y="2233059"/>
              <a:chExt cx="2986172" cy="1665172"/>
            </a:xfrm>
          </p:grpSpPr>
          <p:cxnSp>
            <p:nvCxnSpPr>
              <p:cNvPr id="11" name="Connector: Elbow 1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498935" y="4666856"/>
              <a:ext cx="1944304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Increase in perception of the ease of </a:t>
              </a:r>
            </a:p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preparing food at home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09719" y="3125550"/>
            <a:ext cx="1751916" cy="1458626"/>
            <a:chOff x="3658711" y="1838165"/>
            <a:chExt cx="2061412" cy="1665172"/>
          </a:xfrm>
        </p:grpSpPr>
        <p:grpSp>
          <p:nvGrpSpPr>
            <p:cNvPr id="14" name="Group 13"/>
            <p:cNvGrpSpPr/>
            <p:nvPr/>
          </p:nvGrpSpPr>
          <p:grpSpPr>
            <a:xfrm>
              <a:off x="3663015" y="1838165"/>
              <a:ext cx="1857675" cy="1665172"/>
              <a:chOff x="1463040" y="2233059"/>
              <a:chExt cx="2986172" cy="1665172"/>
            </a:xfrm>
          </p:grpSpPr>
          <p:cxnSp>
            <p:nvCxnSpPr>
              <p:cNvPr id="16" name="Connector: Elbow 1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658711" y="1910102"/>
              <a:ext cx="2061412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Understanding of proper temperatures for food safety increased by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26802" y="4775149"/>
            <a:ext cx="1751916" cy="1458626"/>
            <a:chOff x="3561146" y="3721352"/>
            <a:chExt cx="2061412" cy="1665172"/>
          </a:xfrm>
        </p:grpSpPr>
        <p:grpSp>
          <p:nvGrpSpPr>
            <p:cNvPr id="19" name="Group 18"/>
            <p:cNvGrpSpPr/>
            <p:nvPr/>
          </p:nvGrpSpPr>
          <p:grpSpPr>
            <a:xfrm rot="10800000">
              <a:off x="3749640" y="3721352"/>
              <a:ext cx="1857675" cy="1665172"/>
              <a:chOff x="1463040" y="2233059"/>
              <a:chExt cx="2986172" cy="1665172"/>
            </a:xfrm>
          </p:grpSpPr>
          <p:cxnSp>
            <p:nvCxnSpPr>
              <p:cNvPr id="21" name="Connector: Elbow 2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561146" y="4666855"/>
              <a:ext cx="2061412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Understanding of </a:t>
              </a:r>
            </a:p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proper temperatures for food safety increased by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15739" y="3125550"/>
            <a:ext cx="1751916" cy="1458626"/>
            <a:chOff x="5783785" y="1838165"/>
            <a:chExt cx="2061412" cy="1665172"/>
          </a:xfrm>
        </p:grpSpPr>
        <p:grpSp>
          <p:nvGrpSpPr>
            <p:cNvPr id="24" name="Group 23"/>
            <p:cNvGrpSpPr/>
            <p:nvPr/>
          </p:nvGrpSpPr>
          <p:grpSpPr>
            <a:xfrm>
              <a:off x="5783785" y="1838165"/>
              <a:ext cx="1857675" cy="1665172"/>
              <a:chOff x="1463040" y="2233059"/>
              <a:chExt cx="2986172" cy="1665172"/>
            </a:xfrm>
          </p:grpSpPr>
          <p:cxnSp>
            <p:nvCxnSpPr>
              <p:cNvPr id="26" name="Connector: Elbow 2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5783785" y="1903362"/>
              <a:ext cx="2061412" cy="42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Perception of cooking as “too much work” decreased by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29164" y="4775149"/>
            <a:ext cx="1751916" cy="1458626"/>
            <a:chOff x="5681916" y="3721352"/>
            <a:chExt cx="2061412" cy="1665172"/>
          </a:xfrm>
        </p:grpSpPr>
        <p:grpSp>
          <p:nvGrpSpPr>
            <p:cNvPr id="29" name="Group 28"/>
            <p:cNvGrpSpPr/>
            <p:nvPr/>
          </p:nvGrpSpPr>
          <p:grpSpPr>
            <a:xfrm rot="10800000">
              <a:off x="5870410" y="3721352"/>
              <a:ext cx="1857675" cy="1665172"/>
              <a:chOff x="1463040" y="2233059"/>
              <a:chExt cx="2986172" cy="1665172"/>
            </a:xfrm>
          </p:grpSpPr>
          <p:cxnSp>
            <p:nvCxnSpPr>
              <p:cNvPr id="31" name="Connector: Elbow 3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681916" y="4661081"/>
              <a:ext cx="2061412" cy="42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Perception of cooking as “too much work” decreased by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746671" y="3102796"/>
            <a:ext cx="1859613" cy="1458626"/>
            <a:chOff x="8291172" y="1812189"/>
            <a:chExt cx="2188135" cy="1665172"/>
          </a:xfrm>
        </p:grpSpPr>
        <p:grpSp>
          <p:nvGrpSpPr>
            <p:cNvPr id="34" name="Group 33"/>
            <p:cNvGrpSpPr/>
            <p:nvPr/>
          </p:nvGrpSpPr>
          <p:grpSpPr>
            <a:xfrm>
              <a:off x="8291172" y="1812189"/>
              <a:ext cx="2101505" cy="1665172"/>
              <a:chOff x="1463040" y="2233059"/>
              <a:chExt cx="3378123" cy="1665172"/>
            </a:xfrm>
          </p:grpSpPr>
          <p:cxnSp>
            <p:nvCxnSpPr>
              <p:cNvPr id="36" name="Connector: Elbow 3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8291172" y="1882928"/>
              <a:ext cx="2188135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4"/>
                  </a:solidFill>
                </a:rPr>
                <a:t>Increase in confidence in preparing meals that follow USDA </a:t>
              </a:r>
              <a:r>
                <a:rPr lang="en-US" sz="1000" dirty="0" err="1">
                  <a:solidFill>
                    <a:schemeClr val="accent4"/>
                  </a:solidFill>
                </a:rPr>
                <a:t>MyPlate</a:t>
              </a:r>
              <a:r>
                <a:rPr lang="en-US" sz="1000" dirty="0">
                  <a:solidFill>
                    <a:schemeClr val="accent4"/>
                  </a:solidFill>
                </a:rPr>
                <a:t> guidelines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25975" y="4752395"/>
            <a:ext cx="1877349" cy="1458628"/>
            <a:chOff x="8031487" y="3695376"/>
            <a:chExt cx="2209005" cy="1665174"/>
          </a:xfrm>
        </p:grpSpPr>
        <p:grpSp>
          <p:nvGrpSpPr>
            <p:cNvPr id="39" name="Group 38"/>
            <p:cNvGrpSpPr/>
            <p:nvPr/>
          </p:nvGrpSpPr>
          <p:grpSpPr>
            <a:xfrm rot="10800000">
              <a:off x="8124825" y="3695376"/>
              <a:ext cx="2110649" cy="1665174"/>
              <a:chOff x="1463036" y="2233057"/>
              <a:chExt cx="3392823" cy="1665174"/>
            </a:xfrm>
          </p:grpSpPr>
          <p:cxnSp>
            <p:nvCxnSpPr>
              <p:cNvPr id="41" name="Connector: Elbow 4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8031487" y="4650667"/>
              <a:ext cx="2209005" cy="58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4"/>
                  </a:solidFill>
                </a:rPr>
                <a:t>Increase in confidence in preparing meals that follow USDA </a:t>
              </a:r>
              <a:r>
                <a:rPr lang="en-US" sz="1000" dirty="0" err="1">
                  <a:solidFill>
                    <a:schemeClr val="accent4"/>
                  </a:solidFill>
                </a:rPr>
                <a:t>MyPlate</a:t>
              </a:r>
              <a:r>
                <a:rPr lang="en-US" sz="1000" dirty="0">
                  <a:solidFill>
                    <a:schemeClr val="accent4"/>
                  </a:solidFill>
                </a:rPr>
                <a:t> guidelines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11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0158" y="341010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Text and arrow/boxes SET 1- blue</a:t>
            </a:r>
            <a:br>
              <a:rPr lang="en-US" sz="3600" dirty="0"/>
            </a:br>
            <a:r>
              <a:rPr lang="en-US" sz="3600" dirty="0"/>
              <a:t>Text is Open Sans</a:t>
            </a:r>
            <a:br>
              <a:rPr lang="en-US" sz="3600" dirty="0"/>
            </a:br>
            <a:r>
              <a:rPr lang="en-US" sz="3600" dirty="0"/>
              <a:t>Copy and paste</a:t>
            </a:r>
            <a:br>
              <a:rPr lang="en-US" sz="3600" dirty="0"/>
            </a:b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66030" y="3006859"/>
            <a:ext cx="1626361" cy="1392874"/>
            <a:chOff x="644891" y="2626942"/>
            <a:chExt cx="1944304" cy="1665172"/>
          </a:xfrm>
        </p:grpSpPr>
        <p:grpSp>
          <p:nvGrpSpPr>
            <p:cNvPr id="4" name="Group 3"/>
            <p:cNvGrpSpPr/>
            <p:nvPr/>
          </p:nvGrpSpPr>
          <p:grpSpPr>
            <a:xfrm>
              <a:off x="661738" y="2626942"/>
              <a:ext cx="1857675" cy="1665172"/>
              <a:chOff x="1463040" y="2233059"/>
              <a:chExt cx="2986172" cy="1665172"/>
            </a:xfrm>
          </p:grpSpPr>
          <p:cxnSp>
            <p:nvCxnSpPr>
              <p:cNvPr id="6" name="Connector: Elbow 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644891" y="2707004"/>
              <a:ext cx="1944304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Understanding how food relates to health increased by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0122" y="4582097"/>
            <a:ext cx="1626361" cy="1392874"/>
            <a:chOff x="661738" y="4510129"/>
            <a:chExt cx="1944304" cy="1665172"/>
          </a:xfrm>
        </p:grpSpPr>
        <p:grpSp>
          <p:nvGrpSpPr>
            <p:cNvPr id="9" name="Group 8"/>
            <p:cNvGrpSpPr/>
            <p:nvPr/>
          </p:nvGrpSpPr>
          <p:grpSpPr>
            <a:xfrm rot="10800000">
              <a:off x="748363" y="4510129"/>
              <a:ext cx="1857675" cy="1665172"/>
              <a:chOff x="1463040" y="2233059"/>
              <a:chExt cx="2986172" cy="1665172"/>
            </a:xfrm>
          </p:grpSpPr>
          <p:cxnSp>
            <p:nvCxnSpPr>
              <p:cNvPr id="11" name="Connector: Elbow 1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61738" y="5448908"/>
              <a:ext cx="1944304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Understanding how food relates to health increased by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86720" y="3001233"/>
            <a:ext cx="1557498" cy="1392874"/>
            <a:chOff x="2821514" y="2620217"/>
            <a:chExt cx="1861979" cy="1665172"/>
          </a:xfrm>
        </p:grpSpPr>
        <p:grpSp>
          <p:nvGrpSpPr>
            <p:cNvPr id="14" name="Group 13"/>
            <p:cNvGrpSpPr/>
            <p:nvPr/>
          </p:nvGrpSpPr>
          <p:grpSpPr>
            <a:xfrm>
              <a:off x="2825818" y="2620217"/>
              <a:ext cx="1857675" cy="1665172"/>
              <a:chOff x="1463040" y="2233059"/>
              <a:chExt cx="2986172" cy="1665172"/>
            </a:xfrm>
          </p:grpSpPr>
          <p:cxnSp>
            <p:nvCxnSpPr>
              <p:cNvPr id="16" name="Connector: Elbow 1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2821514" y="2692153"/>
              <a:ext cx="1861979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Increase in confidence in preparing fruits and vegetables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5109" y="4576472"/>
            <a:ext cx="1724319" cy="1392874"/>
            <a:chOff x="2723949" y="4503404"/>
            <a:chExt cx="2061412" cy="1665172"/>
          </a:xfrm>
        </p:grpSpPr>
        <p:grpSp>
          <p:nvGrpSpPr>
            <p:cNvPr id="19" name="Group 18"/>
            <p:cNvGrpSpPr/>
            <p:nvPr/>
          </p:nvGrpSpPr>
          <p:grpSpPr>
            <a:xfrm rot="10800000">
              <a:off x="2912443" y="4503404"/>
              <a:ext cx="1857675" cy="1665172"/>
              <a:chOff x="1463040" y="2233059"/>
              <a:chExt cx="2986172" cy="1665172"/>
            </a:xfrm>
          </p:grpSpPr>
          <p:cxnSp>
            <p:nvCxnSpPr>
              <p:cNvPr id="21" name="Connector: Elbow 2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2723949" y="5448907"/>
              <a:ext cx="2061412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Increase in </a:t>
              </a:r>
            </a:p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confidence in preparing </a:t>
              </a:r>
            </a:p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fruits and vegetables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64291" y="3001233"/>
            <a:ext cx="1724319" cy="1392874"/>
            <a:chOff x="4946588" y="2620217"/>
            <a:chExt cx="2061412" cy="1665172"/>
          </a:xfrm>
        </p:grpSpPr>
        <p:grpSp>
          <p:nvGrpSpPr>
            <p:cNvPr id="24" name="Group 23"/>
            <p:cNvGrpSpPr/>
            <p:nvPr/>
          </p:nvGrpSpPr>
          <p:grpSpPr>
            <a:xfrm>
              <a:off x="4946588" y="2620217"/>
              <a:ext cx="1857675" cy="1665172"/>
              <a:chOff x="1463040" y="2233059"/>
              <a:chExt cx="2986172" cy="1665172"/>
            </a:xfrm>
          </p:grpSpPr>
          <p:cxnSp>
            <p:nvCxnSpPr>
              <p:cNvPr id="26" name="Connector: Elbow 2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946588" y="2685414"/>
              <a:ext cx="2061412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Eating fruits and vegetables every day increased by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79080" y="4576472"/>
            <a:ext cx="1724319" cy="1392874"/>
            <a:chOff x="4844719" y="4503404"/>
            <a:chExt cx="2061412" cy="1665172"/>
          </a:xfrm>
        </p:grpSpPr>
        <p:grpSp>
          <p:nvGrpSpPr>
            <p:cNvPr id="29" name="Group 28"/>
            <p:cNvGrpSpPr/>
            <p:nvPr/>
          </p:nvGrpSpPr>
          <p:grpSpPr>
            <a:xfrm rot="10800000">
              <a:off x="5033213" y="4503404"/>
              <a:ext cx="1857675" cy="1665172"/>
              <a:chOff x="1463040" y="2233059"/>
              <a:chExt cx="2986172" cy="1665172"/>
            </a:xfrm>
          </p:grpSpPr>
          <p:cxnSp>
            <p:nvCxnSpPr>
              <p:cNvPr id="31" name="Connector: Elbow 3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cxnSpLocks/>
              </p:cNvCxnSpPr>
              <p:nvPr/>
            </p:nvCxnSpPr>
            <p:spPr>
              <a:xfrm>
                <a:off x="1463040" y="2233059"/>
                <a:ext cx="2986172" cy="1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4844719" y="5443133"/>
              <a:ext cx="2061412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Eating fruits and vegetables every day increased by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61657" y="2979505"/>
            <a:ext cx="1830320" cy="1392874"/>
            <a:chOff x="7453975" y="2594241"/>
            <a:chExt cx="2188135" cy="1665172"/>
          </a:xfrm>
        </p:grpSpPr>
        <p:grpSp>
          <p:nvGrpSpPr>
            <p:cNvPr id="34" name="Group 33"/>
            <p:cNvGrpSpPr/>
            <p:nvPr/>
          </p:nvGrpSpPr>
          <p:grpSpPr>
            <a:xfrm>
              <a:off x="7453975" y="2594241"/>
              <a:ext cx="2101505" cy="1665172"/>
              <a:chOff x="1463040" y="2233059"/>
              <a:chExt cx="3378123" cy="1665172"/>
            </a:xfrm>
          </p:grpSpPr>
          <p:cxnSp>
            <p:nvCxnSpPr>
              <p:cNvPr id="36" name="Connector: Elbow 3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7453975" y="2664980"/>
              <a:ext cx="2188135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Increase in confidence in preparing meals from basic ingredients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744437" y="4554743"/>
            <a:ext cx="1847777" cy="1392876"/>
            <a:chOff x="7194290" y="4477428"/>
            <a:chExt cx="2209005" cy="1665174"/>
          </a:xfrm>
        </p:grpSpPr>
        <p:grpSp>
          <p:nvGrpSpPr>
            <p:cNvPr id="39" name="Group 38"/>
            <p:cNvGrpSpPr/>
            <p:nvPr/>
          </p:nvGrpSpPr>
          <p:grpSpPr>
            <a:xfrm rot="10800000">
              <a:off x="7287628" y="4477428"/>
              <a:ext cx="2110649" cy="1665174"/>
              <a:chOff x="1463036" y="2233057"/>
              <a:chExt cx="3392823" cy="1665174"/>
            </a:xfrm>
          </p:grpSpPr>
          <p:cxnSp>
            <p:nvCxnSpPr>
              <p:cNvPr id="41" name="Connector: Elbow 4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194290" y="5432719"/>
              <a:ext cx="2209005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Increase in confidence in preparing meals from basic ingredients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908732" y="2979505"/>
            <a:ext cx="1830320" cy="1392874"/>
            <a:chOff x="9781691" y="2594241"/>
            <a:chExt cx="2188135" cy="1665172"/>
          </a:xfrm>
        </p:grpSpPr>
        <p:grpSp>
          <p:nvGrpSpPr>
            <p:cNvPr id="44" name="Group 43"/>
            <p:cNvGrpSpPr/>
            <p:nvPr/>
          </p:nvGrpSpPr>
          <p:grpSpPr>
            <a:xfrm>
              <a:off x="9781691" y="2594241"/>
              <a:ext cx="2101505" cy="1665172"/>
              <a:chOff x="1463040" y="2233059"/>
              <a:chExt cx="3378123" cy="1665172"/>
            </a:xfrm>
          </p:grpSpPr>
          <p:cxnSp>
            <p:nvCxnSpPr>
              <p:cNvPr id="46" name="Connector: Elbow 45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cxnSpLocks/>
              </p:cNvCxnSpPr>
              <p:nvPr/>
            </p:nvCxnSpPr>
            <p:spPr>
              <a:xfrm>
                <a:off x="1463040" y="2233059"/>
                <a:ext cx="3378123" cy="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781691" y="2664980"/>
              <a:ext cx="2188135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/>
                  </a:solidFill>
                </a:rPr>
                <a:t>Dislike of cooking because of too much time involved decreased by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1512" y="4554743"/>
            <a:ext cx="1847777" cy="1392876"/>
            <a:chOff x="9522006" y="4477428"/>
            <a:chExt cx="2209005" cy="1665174"/>
          </a:xfrm>
        </p:grpSpPr>
        <p:grpSp>
          <p:nvGrpSpPr>
            <p:cNvPr id="49" name="Group 48"/>
            <p:cNvGrpSpPr/>
            <p:nvPr/>
          </p:nvGrpSpPr>
          <p:grpSpPr>
            <a:xfrm rot="10800000">
              <a:off x="9615344" y="4477428"/>
              <a:ext cx="2110649" cy="1665174"/>
              <a:chOff x="1463036" y="2233057"/>
              <a:chExt cx="3392823" cy="1665174"/>
            </a:xfrm>
          </p:grpSpPr>
          <p:cxnSp>
            <p:nvCxnSpPr>
              <p:cNvPr id="51" name="Connector: Elbow 50"/>
              <p:cNvCxnSpPr/>
              <p:nvPr/>
            </p:nvCxnSpPr>
            <p:spPr>
              <a:xfrm rot="16200000" flipH="1">
                <a:off x="1458227" y="2237873"/>
                <a:ext cx="1665171" cy="1655545"/>
              </a:xfrm>
              <a:prstGeom prst="bentConnector3">
                <a:avLst>
                  <a:gd name="adj1" fmla="val 49422"/>
                </a:avLst>
              </a:prstGeom>
              <a:ln w="38100">
                <a:solidFill>
                  <a:schemeClr val="accent3">
                    <a:lumMod val="75000"/>
                    <a:lumOff val="25000"/>
                  </a:schemeClr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cxnSpLocks/>
              </p:cNvCxnSpPr>
              <p:nvPr/>
            </p:nvCxnSpPr>
            <p:spPr>
              <a:xfrm rot="10800000" flipH="1" flipV="1">
                <a:off x="1463036" y="2233057"/>
                <a:ext cx="3392823" cy="18790"/>
              </a:xfrm>
              <a:prstGeom prst="line">
                <a:avLst/>
              </a:prstGeom>
              <a:ln w="38100" cap="sq">
                <a:solidFill>
                  <a:schemeClr val="accent3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9522006" y="5432719"/>
              <a:ext cx="2209005" cy="66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1"/>
                  </a:solidFill>
                </a:rPr>
                <a:t>Dislike of cooking because of too much time involved decreased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474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CS fillable report form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D7A124"/>
      </a:accent1>
      <a:accent2>
        <a:srgbClr val="445324"/>
      </a:accent2>
      <a:accent3>
        <a:srgbClr val="0E1320"/>
      </a:accent3>
      <a:accent4>
        <a:srgbClr val="193234"/>
      </a:accent4>
      <a:accent5>
        <a:srgbClr val="A72120"/>
      </a:accent5>
      <a:accent6>
        <a:srgbClr val="717074"/>
      </a:accent6>
      <a:hlink>
        <a:srgbClr val="0000FF"/>
      </a:hlink>
      <a:folHlink>
        <a:srgbClr val="800080"/>
      </a:folHlink>
    </a:clrScheme>
    <a:fontScheme name="MCS fillable report form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732</Words>
  <Application>Microsoft Office PowerPoint</Application>
  <PresentationFormat>Custom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MCS Fillable Report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MCS Fillable Report form</dc:title>
  <dc:creator>Holly D. Jarvis Whitaker</dc:creator>
  <cp:lastModifiedBy>Agent</cp:lastModifiedBy>
  <cp:revision>2</cp:revision>
  <dcterms:created xsi:type="dcterms:W3CDTF">2017-02-15T16:52:01Z</dcterms:created>
  <dcterms:modified xsi:type="dcterms:W3CDTF">2017-02-20T16:02:40Z</dcterms:modified>
</cp:coreProperties>
</file>