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-1440" y="-9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BA19-F43B-4D51-86BF-E96B169AE90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542AA-4291-4DEA-B6F8-2F41D5D1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2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BA19-F43B-4D51-86BF-E96B169AE90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542AA-4291-4DEA-B6F8-2F41D5D1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62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BA19-F43B-4D51-86BF-E96B169AE90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542AA-4291-4DEA-B6F8-2F41D5D1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13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BA19-F43B-4D51-86BF-E96B169AE90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542AA-4291-4DEA-B6F8-2F41D5D1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4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BA19-F43B-4D51-86BF-E96B169AE90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542AA-4291-4DEA-B6F8-2F41D5D1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76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BA19-F43B-4D51-86BF-E96B169AE90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542AA-4291-4DEA-B6F8-2F41D5D1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7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BA19-F43B-4D51-86BF-E96B169AE90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542AA-4291-4DEA-B6F8-2F41D5D1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1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BA19-F43B-4D51-86BF-E96B169AE90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542AA-4291-4DEA-B6F8-2F41D5D1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6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BA19-F43B-4D51-86BF-E96B169AE90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542AA-4291-4DEA-B6F8-2F41D5D1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0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BA19-F43B-4D51-86BF-E96B169AE90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542AA-4291-4DEA-B6F8-2F41D5D1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6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BA19-F43B-4D51-86BF-E96B169AE90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542AA-4291-4DEA-B6F8-2F41D5D1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76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1BA19-F43B-4D51-86BF-E96B169AE90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542AA-4291-4DEA-B6F8-2F41D5D11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64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4.png"/><Relationship Id="rId7" Type="http://schemas.microsoft.com/office/2007/relationships/hdphoto" Target="../media/hdphoto1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MCS Fillable Report form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Copy and paste the pieces you need into a blank slide. </a:t>
            </a:r>
          </a:p>
          <a:p>
            <a:r>
              <a:rPr lang="en-US" dirty="0"/>
              <a:t>Home&gt;</a:t>
            </a:r>
            <a:r>
              <a:rPr lang="en-US" dirty="0" err="1"/>
              <a:t>NewSlide</a:t>
            </a:r>
            <a:r>
              <a:rPr lang="en-US" dirty="0"/>
              <a:t>&gt;Blank</a:t>
            </a:r>
          </a:p>
          <a:p>
            <a:r>
              <a:rPr lang="en-US" dirty="0"/>
              <a:t>When printing, select “print current page only”.</a:t>
            </a:r>
          </a:p>
        </p:txBody>
      </p:sp>
    </p:spTree>
    <p:extLst>
      <p:ext uri="{BB962C8B-B14F-4D97-AF65-F5344CB8AC3E}">
        <p14:creationId xmlns:p14="http://schemas.microsoft.com/office/powerpoint/2010/main" val="1793148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55315" y="539786"/>
            <a:ext cx="10515600" cy="17644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/>
              <a:t>Text and arrow/boxes SET 2- blue</a:t>
            </a:r>
            <a:br>
              <a:rPr lang="en-US" sz="3600"/>
            </a:br>
            <a:r>
              <a:rPr lang="en-US" sz="3600"/>
              <a:t>Text is Open Sans</a:t>
            </a:r>
            <a:br>
              <a:rPr lang="en-US" sz="3600"/>
            </a:br>
            <a:r>
              <a:rPr lang="en-US" sz="3600"/>
              <a:t>Copy and paste</a:t>
            </a:r>
            <a:br>
              <a:rPr lang="en-US" sz="3600"/>
            </a:br>
            <a:endParaRPr lang="en-US" sz="3600" dirty="0"/>
          </a:p>
        </p:txBody>
      </p:sp>
      <p:grpSp>
        <p:nvGrpSpPr>
          <p:cNvPr id="3" name="Group 2"/>
          <p:cNvGrpSpPr/>
          <p:nvPr/>
        </p:nvGrpSpPr>
        <p:grpSpPr>
          <a:xfrm>
            <a:off x="1213706" y="3284406"/>
            <a:ext cx="1674691" cy="1434266"/>
            <a:chOff x="1546558" y="2578315"/>
            <a:chExt cx="1944304" cy="1665172"/>
          </a:xfrm>
        </p:grpSpPr>
        <p:grpSp>
          <p:nvGrpSpPr>
            <p:cNvPr id="4" name="Group 3"/>
            <p:cNvGrpSpPr/>
            <p:nvPr/>
          </p:nvGrpSpPr>
          <p:grpSpPr>
            <a:xfrm>
              <a:off x="1546560" y="2578315"/>
              <a:ext cx="1857675" cy="1665172"/>
              <a:chOff x="1463040" y="2233059"/>
              <a:chExt cx="2986172" cy="1665172"/>
            </a:xfrm>
          </p:grpSpPr>
          <p:cxnSp>
            <p:nvCxnSpPr>
              <p:cNvPr id="6" name="Connector: Elbow 5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solidFill>
                  <a:schemeClr val="accent3">
                    <a:lumMod val="75000"/>
                    <a:lumOff val="25000"/>
                  </a:schemeClr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>
                <a:solidFill>
                  <a:schemeClr val="accent3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TextBox 4"/>
            <p:cNvSpPr txBox="1"/>
            <p:nvPr/>
          </p:nvSpPr>
          <p:spPr>
            <a:xfrm>
              <a:off x="1546558" y="2659528"/>
              <a:ext cx="19443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accent1"/>
                  </a:solidFill>
                </a:rPr>
                <a:t>Increase in perception of the ease of preparing food at home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213706" y="4906456"/>
            <a:ext cx="1674691" cy="1434266"/>
            <a:chOff x="1546558" y="4461502"/>
            <a:chExt cx="1944304" cy="1665172"/>
          </a:xfrm>
        </p:grpSpPr>
        <p:grpSp>
          <p:nvGrpSpPr>
            <p:cNvPr id="9" name="Group 8"/>
            <p:cNvGrpSpPr/>
            <p:nvPr/>
          </p:nvGrpSpPr>
          <p:grpSpPr>
            <a:xfrm rot="10800000">
              <a:off x="1633185" y="4461502"/>
              <a:ext cx="1857675" cy="1665172"/>
              <a:chOff x="1463040" y="2233059"/>
              <a:chExt cx="2986172" cy="1665172"/>
            </a:xfrm>
          </p:grpSpPr>
          <p:cxnSp>
            <p:nvCxnSpPr>
              <p:cNvPr id="11" name="Connector: Elbow 10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solidFill>
                  <a:schemeClr val="accent3">
                    <a:lumMod val="75000"/>
                    <a:lumOff val="25000"/>
                  </a:schemeClr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>
                <a:solidFill>
                  <a:schemeClr val="accent3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Box 9"/>
            <p:cNvSpPr txBox="1"/>
            <p:nvPr/>
          </p:nvSpPr>
          <p:spPr>
            <a:xfrm>
              <a:off x="1546558" y="5399129"/>
              <a:ext cx="19443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1"/>
                  </a:solidFill>
                </a:rPr>
                <a:t>Increase in perception of the ease of </a:t>
              </a:r>
            </a:p>
            <a:p>
              <a:pPr algn="r"/>
              <a:r>
                <a:rPr lang="en-US" sz="1000" dirty="0">
                  <a:solidFill>
                    <a:schemeClr val="accent1"/>
                  </a:solidFill>
                </a:rPr>
                <a:t>preparing food at home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077699" y="3278614"/>
            <a:ext cx="1775560" cy="1434266"/>
            <a:chOff x="3710640" y="2571590"/>
            <a:chExt cx="2061412" cy="1665172"/>
          </a:xfrm>
        </p:grpSpPr>
        <p:grpSp>
          <p:nvGrpSpPr>
            <p:cNvPr id="14" name="Group 13"/>
            <p:cNvGrpSpPr/>
            <p:nvPr/>
          </p:nvGrpSpPr>
          <p:grpSpPr>
            <a:xfrm>
              <a:off x="3710640" y="2571590"/>
              <a:ext cx="1857675" cy="1665172"/>
              <a:chOff x="1463040" y="2233059"/>
              <a:chExt cx="2986172" cy="1665172"/>
            </a:xfrm>
          </p:grpSpPr>
          <p:cxnSp>
            <p:nvCxnSpPr>
              <p:cNvPr id="16" name="Connector: Elbow 15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solidFill>
                  <a:schemeClr val="accent3">
                    <a:lumMod val="75000"/>
                    <a:lumOff val="25000"/>
                  </a:schemeClr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>
                <a:solidFill>
                  <a:schemeClr val="accent3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/>
            <p:cNvSpPr txBox="1"/>
            <p:nvPr/>
          </p:nvSpPr>
          <p:spPr>
            <a:xfrm>
              <a:off x="3710640" y="2675407"/>
              <a:ext cx="20614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accent1"/>
                  </a:solidFill>
                </a:rPr>
                <a:t>Understanding of proper temperatures for food safety increased by</a:t>
              </a:r>
            </a:p>
          </p:txBody>
        </p:sp>
      </p:grpSp>
      <p:cxnSp>
        <p:nvCxnSpPr>
          <p:cNvPr id="18" name="Straight Connector 17"/>
          <p:cNvCxnSpPr>
            <a:cxnSpLocks/>
          </p:cNvCxnSpPr>
          <p:nvPr/>
        </p:nvCxnSpPr>
        <p:spPr>
          <a:xfrm rot="10800000">
            <a:off x="3152312" y="6334929"/>
            <a:ext cx="1600075" cy="1"/>
          </a:xfrm>
          <a:prstGeom prst="line">
            <a:avLst/>
          </a:prstGeom>
          <a:ln w="38100" cap="sq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2989956" y="4900663"/>
            <a:ext cx="1775560" cy="1434265"/>
            <a:chOff x="3608771" y="4454776"/>
            <a:chExt cx="2061412" cy="1665171"/>
          </a:xfrm>
        </p:grpSpPr>
        <p:cxnSp>
          <p:nvCxnSpPr>
            <p:cNvPr id="20" name="Connector: Elbow 19"/>
            <p:cNvCxnSpPr/>
            <p:nvPr/>
          </p:nvCxnSpPr>
          <p:spPr>
            <a:xfrm rot="5400000" flipH="1">
              <a:off x="4307403" y="4772411"/>
              <a:ext cx="1665171" cy="1029902"/>
            </a:xfrm>
            <a:prstGeom prst="bentConnector3">
              <a:avLst>
                <a:gd name="adj1" fmla="val 49422"/>
              </a:avLst>
            </a:prstGeom>
            <a:ln w="38100">
              <a:solidFill>
                <a:schemeClr val="accent3">
                  <a:lumMod val="75000"/>
                  <a:lumOff val="25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608771" y="5370175"/>
              <a:ext cx="20614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1"/>
                  </a:solidFill>
                </a:rPr>
                <a:t>Understanding of </a:t>
              </a:r>
            </a:p>
            <a:p>
              <a:pPr algn="r"/>
              <a:r>
                <a:rPr lang="en-US" sz="1000" dirty="0">
                  <a:solidFill>
                    <a:schemeClr val="accent1"/>
                  </a:solidFill>
                </a:rPr>
                <a:t>proper temperatures for food safety increased by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904386" y="3278614"/>
            <a:ext cx="1775560" cy="1434266"/>
            <a:chOff x="5831410" y="2571590"/>
            <a:chExt cx="2061412" cy="1665172"/>
          </a:xfrm>
        </p:grpSpPr>
        <p:grpSp>
          <p:nvGrpSpPr>
            <p:cNvPr id="23" name="Group 22"/>
            <p:cNvGrpSpPr/>
            <p:nvPr/>
          </p:nvGrpSpPr>
          <p:grpSpPr>
            <a:xfrm>
              <a:off x="5831410" y="2571590"/>
              <a:ext cx="1857675" cy="1665172"/>
              <a:chOff x="1463040" y="2233059"/>
              <a:chExt cx="2986172" cy="1665172"/>
            </a:xfrm>
          </p:grpSpPr>
          <p:cxnSp>
            <p:nvCxnSpPr>
              <p:cNvPr id="25" name="Connector: Elbow 24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solidFill>
                  <a:schemeClr val="accent3">
                    <a:lumMod val="75000"/>
                    <a:lumOff val="25000"/>
                  </a:schemeClr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>
                <a:solidFill>
                  <a:schemeClr val="accent3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TextBox 23"/>
            <p:cNvSpPr txBox="1"/>
            <p:nvPr/>
          </p:nvSpPr>
          <p:spPr>
            <a:xfrm>
              <a:off x="5831410" y="2654565"/>
              <a:ext cx="20614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accent1"/>
                  </a:solidFill>
                </a:rPr>
                <a:t>Perception of cooking </a:t>
              </a:r>
            </a:p>
            <a:p>
              <a:r>
                <a:rPr lang="en-US" sz="1000" dirty="0">
                  <a:solidFill>
                    <a:schemeClr val="accent1"/>
                  </a:solidFill>
                </a:rPr>
                <a:t>as “too much work” decreased by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816643" y="4900663"/>
            <a:ext cx="1775560" cy="1434266"/>
            <a:chOff x="5729541" y="4454777"/>
            <a:chExt cx="2061412" cy="1665172"/>
          </a:xfrm>
        </p:grpSpPr>
        <p:grpSp>
          <p:nvGrpSpPr>
            <p:cNvPr id="28" name="Group 27"/>
            <p:cNvGrpSpPr/>
            <p:nvPr/>
          </p:nvGrpSpPr>
          <p:grpSpPr>
            <a:xfrm rot="10800000">
              <a:off x="5918035" y="4454777"/>
              <a:ext cx="1857675" cy="1665172"/>
              <a:chOff x="1463040" y="2233059"/>
              <a:chExt cx="2986172" cy="1665172"/>
            </a:xfrm>
          </p:grpSpPr>
          <p:cxnSp>
            <p:nvCxnSpPr>
              <p:cNvPr id="30" name="Connector: Elbow 29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solidFill>
                  <a:schemeClr val="accent3">
                    <a:lumMod val="75000"/>
                    <a:lumOff val="25000"/>
                  </a:schemeClr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>
                <a:solidFill>
                  <a:schemeClr val="accent3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TextBox 28"/>
            <p:cNvSpPr txBox="1"/>
            <p:nvPr/>
          </p:nvSpPr>
          <p:spPr>
            <a:xfrm>
              <a:off x="5729541" y="5364101"/>
              <a:ext cx="20614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1"/>
                  </a:solidFill>
                </a:rPr>
                <a:t>Perception of cooking </a:t>
              </a:r>
            </a:p>
            <a:p>
              <a:pPr algn="r"/>
              <a:r>
                <a:rPr lang="en-US" sz="1000" dirty="0">
                  <a:solidFill>
                    <a:schemeClr val="accent1"/>
                  </a:solidFill>
                </a:rPr>
                <a:t>as “too much work” decreased by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7064079" y="3256240"/>
            <a:ext cx="1884711" cy="1434266"/>
            <a:chOff x="8338797" y="2545614"/>
            <a:chExt cx="2188135" cy="1665172"/>
          </a:xfrm>
        </p:grpSpPr>
        <p:grpSp>
          <p:nvGrpSpPr>
            <p:cNvPr id="33" name="Group 32"/>
            <p:cNvGrpSpPr/>
            <p:nvPr/>
          </p:nvGrpSpPr>
          <p:grpSpPr>
            <a:xfrm>
              <a:off x="8338797" y="2545614"/>
              <a:ext cx="2101505" cy="1665172"/>
              <a:chOff x="1463040" y="2233059"/>
              <a:chExt cx="3378123" cy="1665172"/>
            </a:xfrm>
          </p:grpSpPr>
          <p:cxnSp>
            <p:nvCxnSpPr>
              <p:cNvPr id="35" name="Connector: Elbow 34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solidFill>
                  <a:schemeClr val="accent3">
                    <a:lumMod val="75000"/>
                    <a:lumOff val="25000"/>
                  </a:schemeClr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cxnSpLocks/>
              </p:cNvCxnSpPr>
              <p:nvPr/>
            </p:nvCxnSpPr>
            <p:spPr>
              <a:xfrm>
                <a:off x="1463040" y="2233059"/>
                <a:ext cx="3378123" cy="0"/>
              </a:xfrm>
              <a:prstGeom prst="line">
                <a:avLst/>
              </a:prstGeom>
              <a:ln w="38100" cap="sq">
                <a:solidFill>
                  <a:schemeClr val="accent3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TextBox 33"/>
            <p:cNvSpPr txBox="1"/>
            <p:nvPr/>
          </p:nvSpPr>
          <p:spPr>
            <a:xfrm>
              <a:off x="8338797" y="2610367"/>
              <a:ext cx="21881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accent1"/>
                  </a:solidFill>
                </a:rPr>
                <a:t>Increase in confidence in preparing meals that follow USDA </a:t>
              </a:r>
              <a:r>
                <a:rPr lang="en-US" sz="1000" dirty="0" err="1">
                  <a:solidFill>
                    <a:schemeClr val="accent1"/>
                  </a:solidFill>
                </a:rPr>
                <a:t>MyPlate</a:t>
              </a:r>
              <a:r>
                <a:rPr lang="en-US" sz="1000" dirty="0">
                  <a:solidFill>
                    <a:schemeClr val="accent1"/>
                  </a:solidFill>
                </a:rPr>
                <a:t> guidelines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836080" y="4878289"/>
            <a:ext cx="1902689" cy="1434268"/>
            <a:chOff x="8074092" y="4428801"/>
            <a:chExt cx="2209007" cy="1665174"/>
          </a:xfrm>
        </p:grpSpPr>
        <p:grpSp>
          <p:nvGrpSpPr>
            <p:cNvPr id="38" name="Group 37"/>
            <p:cNvGrpSpPr/>
            <p:nvPr/>
          </p:nvGrpSpPr>
          <p:grpSpPr>
            <a:xfrm rot="10800000">
              <a:off x="8172450" y="4428801"/>
              <a:ext cx="2110649" cy="1665174"/>
              <a:chOff x="1463036" y="2233057"/>
              <a:chExt cx="3392823" cy="1665174"/>
            </a:xfrm>
          </p:grpSpPr>
          <p:cxnSp>
            <p:nvCxnSpPr>
              <p:cNvPr id="40" name="Connector: Elbow 39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solidFill>
                  <a:schemeClr val="accent3">
                    <a:lumMod val="75000"/>
                    <a:lumOff val="25000"/>
                  </a:schemeClr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>
                <a:cxnSpLocks/>
              </p:cNvCxnSpPr>
              <p:nvPr/>
            </p:nvCxnSpPr>
            <p:spPr>
              <a:xfrm rot="10800000" flipH="1" flipV="1">
                <a:off x="1463036" y="2233057"/>
                <a:ext cx="3392823" cy="18790"/>
              </a:xfrm>
              <a:prstGeom prst="line">
                <a:avLst/>
              </a:prstGeom>
              <a:ln w="38100" cap="sq">
                <a:solidFill>
                  <a:schemeClr val="accent3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TextBox 38"/>
            <p:cNvSpPr txBox="1"/>
            <p:nvPr/>
          </p:nvSpPr>
          <p:spPr>
            <a:xfrm>
              <a:off x="8074092" y="5364102"/>
              <a:ext cx="220900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1"/>
                  </a:solidFill>
                </a:rPr>
                <a:t>Increase in confidence in preparing meals that follow USDA </a:t>
              </a:r>
              <a:r>
                <a:rPr lang="en-US" sz="1000" dirty="0" err="1">
                  <a:solidFill>
                    <a:schemeClr val="accent1"/>
                  </a:solidFill>
                </a:rPr>
                <a:t>MyPlate</a:t>
              </a:r>
              <a:r>
                <a:rPr lang="en-US" sz="1000" dirty="0">
                  <a:solidFill>
                    <a:schemeClr val="accent1"/>
                  </a:solidFill>
                </a:rPr>
                <a:t> guidelines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2025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45041" y="654086"/>
            <a:ext cx="10515600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/>
              <a:t>Total numbers</a:t>
            </a:r>
            <a:br>
              <a:rPr lang="en-US" sz="2800"/>
            </a:br>
            <a:r>
              <a:rPr lang="en-US" sz="2800"/>
              <a:t>Copy and Paste</a:t>
            </a:r>
            <a:br>
              <a:rPr lang="en-US" sz="2800"/>
            </a:br>
            <a:r>
              <a:rPr lang="en-US" sz="2800"/>
              <a:t>Insert new text box below for numbers. </a:t>
            </a:r>
            <a:br>
              <a:rPr lang="en-US" sz="2800"/>
            </a:br>
            <a:r>
              <a:rPr lang="en-US" sz="2800"/>
              <a:t>Shift+Click text and number, Home&gt;Arrange&gt;Align&gt;Center to align perfectly</a:t>
            </a:r>
            <a:endParaRPr lang="en-US" sz="2800" dirty="0"/>
          </a:p>
        </p:txBody>
      </p:sp>
      <p:grpSp>
        <p:nvGrpSpPr>
          <p:cNvPr id="3" name="Group 2"/>
          <p:cNvGrpSpPr/>
          <p:nvPr/>
        </p:nvGrpSpPr>
        <p:grpSpPr>
          <a:xfrm>
            <a:off x="1577417" y="3681449"/>
            <a:ext cx="6961787" cy="777622"/>
            <a:chOff x="976535" y="1959235"/>
            <a:chExt cx="6961787" cy="777622"/>
          </a:xfrm>
        </p:grpSpPr>
        <p:sp>
          <p:nvSpPr>
            <p:cNvPr id="4" name="TextBox 3"/>
            <p:cNvSpPr txBox="1"/>
            <p:nvPr/>
          </p:nvSpPr>
          <p:spPr>
            <a:xfrm>
              <a:off x="5752147" y="1959235"/>
              <a:ext cx="2186175" cy="7591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2600"/>
                </a:lnSpc>
              </a:pPr>
              <a:r>
                <a:rPr lang="en-US" sz="2400" cap="all" dirty="0">
                  <a:solidFill>
                    <a:schemeClr val="accent4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Educational</a:t>
              </a:r>
            </a:p>
            <a:p>
              <a:pPr algn="ctr">
                <a:lnSpc>
                  <a:spcPts val="2600"/>
                </a:lnSpc>
              </a:pPr>
              <a:r>
                <a:rPr lang="en-US" sz="2400" cap="all" dirty="0">
                  <a:solidFill>
                    <a:schemeClr val="accent4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contacts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76535" y="1977675"/>
              <a:ext cx="1957587" cy="7591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2600"/>
                </a:lnSpc>
              </a:pPr>
              <a:r>
                <a:rPr lang="en-US" sz="2400" cap="all" dirty="0">
                  <a:solidFill>
                    <a:schemeClr val="accent4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People</a:t>
              </a:r>
            </a:p>
            <a:p>
              <a:pPr algn="ctr">
                <a:lnSpc>
                  <a:spcPts val="2600"/>
                </a:lnSpc>
              </a:pPr>
              <a:r>
                <a:rPr lang="en-US" sz="2400" cap="all" dirty="0">
                  <a:solidFill>
                    <a:schemeClr val="accent4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instructed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22643" y="1959950"/>
              <a:ext cx="1907895" cy="7591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2600"/>
                </a:lnSpc>
              </a:pPr>
              <a:r>
                <a:rPr lang="en-US" sz="2400" cap="all" dirty="0">
                  <a:solidFill>
                    <a:schemeClr val="accent4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Number of</a:t>
              </a:r>
            </a:p>
            <a:p>
              <a:pPr algn="ctr">
                <a:lnSpc>
                  <a:spcPts val="2600"/>
                </a:lnSpc>
              </a:pPr>
              <a:r>
                <a:rPr lang="en-US" sz="2400" cap="all" dirty="0">
                  <a:solidFill>
                    <a:schemeClr val="accent4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classes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9983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242299" y="457593"/>
            <a:ext cx="10515600" cy="1325563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AgriLife Logo – copy and paste, resize</a:t>
            </a:r>
            <a:br>
              <a:rPr lang="en-US"/>
            </a:br>
            <a:r>
              <a:rPr lang="en-US"/>
              <a:t>Brand guideline: Our logo is primary to all other logos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177" y="2969232"/>
            <a:ext cx="2290926" cy="8491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090" y="2969232"/>
            <a:ext cx="2318232" cy="9229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308" y="3008825"/>
            <a:ext cx="2304579" cy="8437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62" y="4175044"/>
            <a:ext cx="2290926" cy="8491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4700"/>
                    </a14:imgEffect>
                    <a14:imgEffect>
                      <a14:saturation sat="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704" y="4875503"/>
            <a:ext cx="5253567" cy="70994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139" y="4288361"/>
            <a:ext cx="5352132" cy="358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858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25001" y="2086655"/>
            <a:ext cx="798378" cy="204864"/>
          </a:xfrm>
          <a:prstGeom prst="rect">
            <a:avLst/>
          </a:prstGeom>
          <a:solidFill>
            <a:srgbClr val="D7A1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Rectangle 2"/>
          <p:cNvSpPr/>
          <p:nvPr/>
        </p:nvSpPr>
        <p:spPr>
          <a:xfrm>
            <a:off x="2709598" y="2086655"/>
            <a:ext cx="798378" cy="204864"/>
          </a:xfrm>
          <a:prstGeom prst="rect">
            <a:avLst/>
          </a:prstGeom>
          <a:solidFill>
            <a:srgbClr val="0E13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" name="Rectangle 3"/>
          <p:cNvSpPr/>
          <p:nvPr/>
        </p:nvSpPr>
        <p:spPr>
          <a:xfrm>
            <a:off x="1024641" y="2401404"/>
            <a:ext cx="798738" cy="204864"/>
          </a:xfrm>
          <a:prstGeom prst="rect">
            <a:avLst/>
          </a:prstGeom>
          <a:solidFill>
            <a:srgbClr val="5353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" name="Rectangle 4"/>
          <p:cNvSpPr/>
          <p:nvPr/>
        </p:nvSpPr>
        <p:spPr>
          <a:xfrm>
            <a:off x="1870716" y="2086655"/>
            <a:ext cx="798378" cy="204864"/>
          </a:xfrm>
          <a:prstGeom prst="rect">
            <a:avLst/>
          </a:prstGeom>
          <a:solidFill>
            <a:srgbClr val="4453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Rectangle 5"/>
          <p:cNvSpPr/>
          <p:nvPr/>
        </p:nvSpPr>
        <p:spPr>
          <a:xfrm>
            <a:off x="3553437" y="2086655"/>
            <a:ext cx="798378" cy="204864"/>
          </a:xfrm>
          <a:prstGeom prst="rect">
            <a:avLst/>
          </a:prstGeom>
          <a:solidFill>
            <a:srgbClr val="19323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7" name="Rectangle 6"/>
          <p:cNvSpPr/>
          <p:nvPr/>
        </p:nvSpPr>
        <p:spPr>
          <a:xfrm>
            <a:off x="4394467" y="2086655"/>
            <a:ext cx="798378" cy="204864"/>
          </a:xfrm>
          <a:prstGeom prst="rect">
            <a:avLst/>
          </a:prstGeom>
          <a:solidFill>
            <a:srgbClr val="A721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8" name="TextBox 7"/>
          <p:cNvSpPr txBox="1"/>
          <p:nvPr/>
        </p:nvSpPr>
        <p:spPr>
          <a:xfrm>
            <a:off x="954946" y="3735094"/>
            <a:ext cx="7073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+mj-lt"/>
                <a:cs typeface="Arial Black"/>
              </a:rPr>
              <a:t>TITLE 1 	OPEN SANS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64564" y="4472254"/>
            <a:ext cx="191040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+mj-lt"/>
                <a:cs typeface="Arial"/>
              </a:rPr>
              <a:t>TITLE 2	Open Sans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64563" y="4732360"/>
            <a:ext cx="25770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+mj-lt"/>
                <a:cs typeface="Arial"/>
              </a:rPr>
              <a:t>SUBHEADS	Open sans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64563" y="5015551"/>
            <a:ext cx="22496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+mj-lt"/>
                <a:cs typeface="Arial"/>
              </a:rPr>
              <a:t>Body copy	Open Sans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70716" y="2401404"/>
            <a:ext cx="798378" cy="204864"/>
          </a:xfrm>
          <a:prstGeom prst="rect">
            <a:avLst/>
          </a:prstGeom>
          <a:solidFill>
            <a:srgbClr val="33021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3" name="TextBox 12"/>
          <p:cNvSpPr txBox="1"/>
          <p:nvPr/>
        </p:nvSpPr>
        <p:spPr>
          <a:xfrm>
            <a:off x="1112679" y="1210330"/>
            <a:ext cx="6371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Yellow</a:t>
            </a:r>
          </a:p>
          <a:p>
            <a:r>
              <a:rPr lang="en-US" sz="1200" dirty="0"/>
              <a:t>R 215</a:t>
            </a:r>
          </a:p>
          <a:p>
            <a:r>
              <a:rPr lang="en-US" sz="1200" dirty="0"/>
              <a:t>G 161</a:t>
            </a:r>
          </a:p>
          <a:p>
            <a:r>
              <a:rPr lang="en-US" sz="1200" dirty="0"/>
              <a:t>B 36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27962" y="1210329"/>
            <a:ext cx="6210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Green</a:t>
            </a:r>
          </a:p>
          <a:p>
            <a:r>
              <a:rPr lang="en-US" sz="1200" dirty="0"/>
              <a:t>R 68</a:t>
            </a:r>
          </a:p>
          <a:p>
            <a:r>
              <a:rPr lang="en-US" sz="1200" dirty="0"/>
              <a:t>G 83</a:t>
            </a:r>
          </a:p>
          <a:p>
            <a:r>
              <a:rPr lang="en-US" sz="1200" dirty="0"/>
              <a:t>B 36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41727" y="1210328"/>
            <a:ext cx="5341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Navy</a:t>
            </a:r>
          </a:p>
          <a:p>
            <a:r>
              <a:rPr lang="en-US" sz="1200" dirty="0"/>
              <a:t>R 14</a:t>
            </a:r>
          </a:p>
          <a:p>
            <a:r>
              <a:rPr lang="en-US" sz="1200" dirty="0"/>
              <a:t>G 19</a:t>
            </a:r>
          </a:p>
          <a:p>
            <a:r>
              <a:rPr lang="en-US" sz="1200" dirty="0"/>
              <a:t>B 32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42125" y="1210327"/>
            <a:ext cx="5180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Teal</a:t>
            </a:r>
          </a:p>
          <a:p>
            <a:r>
              <a:rPr lang="en-US" sz="1200" dirty="0"/>
              <a:t>R 25</a:t>
            </a:r>
          </a:p>
          <a:p>
            <a:r>
              <a:rPr lang="en-US" sz="1200" dirty="0"/>
              <a:t>G 50</a:t>
            </a:r>
          </a:p>
          <a:p>
            <a:r>
              <a:rPr lang="en-US" sz="1200" dirty="0"/>
              <a:t>B 52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84783" y="1210326"/>
            <a:ext cx="593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Red</a:t>
            </a:r>
          </a:p>
          <a:p>
            <a:r>
              <a:rPr lang="en-US" sz="1200" dirty="0"/>
              <a:t>R 167</a:t>
            </a:r>
          </a:p>
          <a:p>
            <a:r>
              <a:rPr lang="en-US" sz="1200" dirty="0"/>
              <a:t>G 33</a:t>
            </a:r>
          </a:p>
          <a:p>
            <a:r>
              <a:rPr lang="en-US" sz="1200" dirty="0"/>
              <a:t>B 32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85401" y="2651598"/>
            <a:ext cx="875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Cool Gray</a:t>
            </a:r>
          </a:p>
          <a:p>
            <a:r>
              <a:rPr lang="en-US" sz="1200" dirty="0"/>
              <a:t>R 113</a:t>
            </a:r>
          </a:p>
          <a:p>
            <a:r>
              <a:rPr lang="en-US" sz="1200" dirty="0"/>
              <a:t>G 112</a:t>
            </a:r>
          </a:p>
          <a:p>
            <a:r>
              <a:rPr lang="en-US" sz="1200" dirty="0"/>
              <a:t>B 116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51054" y="2651598"/>
            <a:ext cx="11818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Aggie Maroon</a:t>
            </a:r>
          </a:p>
          <a:p>
            <a:r>
              <a:rPr lang="en-US" sz="1200" dirty="0"/>
              <a:t>R 80</a:t>
            </a:r>
          </a:p>
          <a:p>
            <a:r>
              <a:rPr lang="en-US" sz="1200" dirty="0"/>
              <a:t>G 0</a:t>
            </a:r>
          </a:p>
          <a:p>
            <a:r>
              <a:rPr lang="en-US" sz="1200" dirty="0"/>
              <a:t>B 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96032" y="1148770"/>
            <a:ext cx="203245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/>
                <a:cs typeface="Arial"/>
              </a:rPr>
              <a:t>Ensure that you are using the proper colors: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/>
                <a:cs typeface="Arial"/>
              </a:rPr>
              <a:t>Design&gt;Colors&gt;MCS Fillable Report Form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/>
                <a:cs typeface="Arial"/>
              </a:rPr>
              <a:t>Or right click any color scheme, then Edit. Text/Background 2 = Aggie Maroon, Accent 1 Yellow, 2 Green, 3 Navy, 4 Teal, 5 Red, 6, Cool Gray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96032" y="4703087"/>
            <a:ext cx="20324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j-lt"/>
                <a:cs typeface="Arial"/>
              </a:rPr>
              <a:t>Ensure that you are using the proper fonts: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+mj-lt"/>
                <a:cs typeface="Arial"/>
              </a:rPr>
              <a:t>Design&gt;Fonts&gt;Open Sans</a:t>
            </a:r>
          </a:p>
        </p:txBody>
      </p:sp>
    </p:spTree>
    <p:extLst>
      <p:ext uri="{BB962C8B-B14F-4D97-AF65-F5344CB8AC3E}">
        <p14:creationId xmlns:p14="http://schemas.microsoft.com/office/powerpoint/2010/main" val="1989411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797" y="1632033"/>
            <a:ext cx="9504948" cy="4669206"/>
          </a:xfrm>
          <a:prstGeom prst="rect">
            <a:avLst/>
          </a:prstGeom>
        </p:spPr>
      </p:pic>
      <p:sp>
        <p:nvSpPr>
          <p:cNvPr id="16" name="Text Placeholder 11"/>
          <p:cNvSpPr txBox="1">
            <a:spLocks/>
          </p:cNvSpPr>
          <p:nvPr/>
        </p:nvSpPr>
        <p:spPr>
          <a:xfrm>
            <a:off x="64153" y="3587587"/>
            <a:ext cx="1860884" cy="781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indent="0" algn="r" defTabSz="457200" rtl="0" eaLnBrk="1" latinLnBrk="0" hangingPunct="1">
              <a:buNone/>
              <a:defRPr sz="5400" kern="1200">
                <a:solidFill>
                  <a:schemeClr val="accent3">
                    <a:lumMod val="75000"/>
                    <a:lumOff val="25000"/>
                  </a:schemeClr>
                </a:solidFill>
                <a:effectLst>
                  <a:outerShdw dist="38100" algn="l" rotWithShape="0">
                    <a:schemeClr val="bg1"/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XX</a:t>
            </a:r>
            <a:endParaRPr lang="en-US" dirty="0"/>
          </a:p>
        </p:txBody>
      </p:sp>
      <p:sp>
        <p:nvSpPr>
          <p:cNvPr id="17" name="Text Placeholder 11"/>
          <p:cNvSpPr txBox="1">
            <a:spLocks/>
          </p:cNvSpPr>
          <p:nvPr/>
        </p:nvSpPr>
        <p:spPr>
          <a:xfrm>
            <a:off x="2348039" y="3576129"/>
            <a:ext cx="1455970" cy="781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indent="0" algn="r" defTabSz="457200" rtl="0" eaLnBrk="1" latinLnBrk="0" hangingPunct="1">
              <a:buNone/>
              <a:defRPr sz="5400" kern="1200">
                <a:solidFill>
                  <a:schemeClr val="accent3">
                    <a:lumMod val="75000"/>
                    <a:lumOff val="25000"/>
                  </a:schemeClr>
                </a:solidFill>
                <a:effectLst>
                  <a:outerShdw dist="38100" algn="l" rotWithShape="0">
                    <a:schemeClr val="bg1"/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XX</a:t>
            </a:r>
            <a:endParaRPr lang="en-US" dirty="0"/>
          </a:p>
        </p:txBody>
      </p:sp>
      <p:sp>
        <p:nvSpPr>
          <p:cNvPr id="18" name="Text Placeholder 11"/>
          <p:cNvSpPr txBox="1">
            <a:spLocks/>
          </p:cNvSpPr>
          <p:nvPr/>
        </p:nvSpPr>
        <p:spPr>
          <a:xfrm>
            <a:off x="4396039" y="3587587"/>
            <a:ext cx="1292141" cy="781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indent="0" algn="r" defTabSz="457200" rtl="0" eaLnBrk="1" latinLnBrk="0" hangingPunct="1">
              <a:buNone/>
              <a:defRPr sz="5400" kern="1200">
                <a:solidFill>
                  <a:schemeClr val="accent3">
                    <a:lumMod val="75000"/>
                    <a:lumOff val="25000"/>
                  </a:schemeClr>
                </a:solidFill>
                <a:effectLst>
                  <a:outerShdw dist="38100" algn="l" rotWithShape="0">
                    <a:schemeClr val="bg1"/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XX</a:t>
            </a:r>
            <a:endParaRPr lang="en-US" dirty="0"/>
          </a:p>
        </p:txBody>
      </p:sp>
      <p:sp>
        <p:nvSpPr>
          <p:cNvPr id="19" name="Text Placeholder 11"/>
          <p:cNvSpPr txBox="1">
            <a:spLocks/>
          </p:cNvSpPr>
          <p:nvPr/>
        </p:nvSpPr>
        <p:spPr>
          <a:xfrm>
            <a:off x="6087931" y="3576129"/>
            <a:ext cx="1452463" cy="78105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5400" kern="1200">
                <a:solidFill>
                  <a:schemeClr val="accent3">
                    <a:lumMod val="75000"/>
                    <a:lumOff val="25000"/>
                  </a:schemeClr>
                </a:solidFill>
                <a:effectLst>
                  <a:outerShdw dist="38100" algn="l" rotWithShape="0">
                    <a:schemeClr val="bg1"/>
                  </a:outerShdw>
                </a:effectLst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XX</a:t>
            </a:r>
            <a:endParaRPr lang="en-US" dirty="0"/>
          </a:p>
        </p:txBody>
      </p:sp>
      <p:sp>
        <p:nvSpPr>
          <p:cNvPr id="20" name="Text Placeholder 11"/>
          <p:cNvSpPr txBox="1">
            <a:spLocks/>
          </p:cNvSpPr>
          <p:nvPr/>
        </p:nvSpPr>
        <p:spPr>
          <a:xfrm>
            <a:off x="7979786" y="3566065"/>
            <a:ext cx="1411023" cy="78105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5400" kern="1200">
                <a:solidFill>
                  <a:schemeClr val="accent1"/>
                </a:solidFill>
                <a:effectLst>
                  <a:outerShdw dist="38100" algn="l" rotWithShape="0">
                    <a:schemeClr val="bg1"/>
                  </a:outerShdw>
                </a:effectLst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XX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788936" y="3625155"/>
            <a:ext cx="564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3">
                    <a:lumMod val="75000"/>
                    <a:lumOff val="2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</a:rPr>
              <a:t>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22022" y="3634072"/>
            <a:ext cx="564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3">
                    <a:lumMod val="75000"/>
                    <a:lumOff val="2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</a:rPr>
              <a:t>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661551" y="3635219"/>
            <a:ext cx="564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3">
                    <a:lumMod val="75000"/>
                    <a:lumOff val="2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</a:rPr>
              <a:t>%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370071" y="3625155"/>
            <a:ext cx="564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3">
                    <a:lumMod val="75000"/>
                    <a:lumOff val="25000"/>
                  </a:schemeClr>
                </a:solidFill>
                <a:effectLst>
                  <a:outerShdw dist="38100" dir="2700000" algn="tl" rotWithShape="0">
                    <a:schemeClr val="bg1"/>
                  </a:outerShdw>
                </a:effectLst>
              </a:rPr>
              <a:t>%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240030" y="3612550"/>
            <a:ext cx="564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  <a:effectLst>
                  <a:outerShdw dist="38100" dir="2700000" algn="tl" rotWithShape="0">
                    <a:schemeClr val="bg1"/>
                  </a:outerShdw>
                </a:effectLst>
              </a:rPr>
              <a:t>%</a:t>
            </a:r>
          </a:p>
        </p:txBody>
      </p:sp>
      <p:sp>
        <p:nvSpPr>
          <p:cNvPr id="26" name="Text Placeholder 11"/>
          <p:cNvSpPr txBox="1">
            <a:spLocks/>
          </p:cNvSpPr>
          <p:nvPr/>
        </p:nvSpPr>
        <p:spPr>
          <a:xfrm>
            <a:off x="8712900" y="6077159"/>
            <a:ext cx="2827405" cy="78105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5400" kern="1200">
                <a:solidFill>
                  <a:schemeClr val="accent3">
                    <a:lumMod val="75000"/>
                    <a:lumOff val="25000"/>
                  </a:schemeClr>
                </a:solidFill>
                <a:effectLst>
                  <a:outerShdw dist="38100" algn="l" rotWithShape="0">
                    <a:schemeClr val="bg1"/>
                  </a:outerShdw>
                </a:effectLst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YEAR</a:t>
            </a:r>
            <a:endParaRPr lang="en-US" dirty="0"/>
          </a:p>
        </p:txBody>
      </p:sp>
      <p:sp>
        <p:nvSpPr>
          <p:cNvPr id="2" name="ext Placeholder 6" hidden="1"/>
          <p:cNvSpPr txBox="1">
            <a:spLocks/>
          </p:cNvSpPr>
          <p:nvPr/>
        </p:nvSpPr>
        <p:spPr>
          <a:xfrm>
            <a:off x="633756" y="3587378"/>
            <a:ext cx="1860884" cy="781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3</a:t>
            </a:r>
          </a:p>
        </p:txBody>
      </p:sp>
      <p:sp>
        <p:nvSpPr>
          <p:cNvPr id="3" name="Text Placeholder 2" hidden="1"/>
          <p:cNvSpPr txBox="1">
            <a:spLocks/>
          </p:cNvSpPr>
          <p:nvPr/>
        </p:nvSpPr>
        <p:spPr>
          <a:xfrm>
            <a:off x="2917642" y="3575920"/>
            <a:ext cx="1455970" cy="781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6</a:t>
            </a:r>
            <a:endParaRPr lang="en-US" dirty="0"/>
          </a:p>
        </p:txBody>
      </p:sp>
      <p:sp>
        <p:nvSpPr>
          <p:cNvPr id="4" name="Text Placeholder 3" hidden="1"/>
          <p:cNvSpPr txBox="1">
            <a:spLocks/>
          </p:cNvSpPr>
          <p:nvPr/>
        </p:nvSpPr>
        <p:spPr>
          <a:xfrm>
            <a:off x="4965642" y="3587378"/>
            <a:ext cx="1292141" cy="781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98</a:t>
            </a:r>
            <a:endParaRPr lang="en-US" dirty="0"/>
          </a:p>
        </p:txBody>
      </p:sp>
      <p:sp>
        <p:nvSpPr>
          <p:cNvPr id="5" name="Text Placeholder 4" hidden="1"/>
          <p:cNvSpPr txBox="1">
            <a:spLocks/>
          </p:cNvSpPr>
          <p:nvPr/>
        </p:nvSpPr>
        <p:spPr>
          <a:xfrm>
            <a:off x="6657534" y="3575920"/>
            <a:ext cx="1452463" cy="781050"/>
          </a:xfrm>
          <a:prstGeom prst="rect">
            <a:avLst/>
          </a:prstGeom>
        </p:spPr>
        <p:txBody>
          <a:bodyPr/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1</a:t>
            </a:r>
            <a:endParaRPr lang="en-US" dirty="0"/>
          </a:p>
        </p:txBody>
      </p:sp>
      <p:sp>
        <p:nvSpPr>
          <p:cNvPr id="6" name="Text Placeholder 5" hidden="1"/>
          <p:cNvSpPr txBox="1">
            <a:spLocks/>
          </p:cNvSpPr>
          <p:nvPr/>
        </p:nvSpPr>
        <p:spPr>
          <a:xfrm>
            <a:off x="8549389" y="3565856"/>
            <a:ext cx="1411023" cy="781050"/>
          </a:xfrm>
          <a:prstGeom prst="rect">
            <a:avLst/>
          </a:prstGeom>
        </p:spPr>
        <p:txBody>
          <a:bodyPr/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9</a:t>
            </a:r>
            <a:endParaRPr lang="en-US" dirty="0"/>
          </a:p>
        </p:txBody>
      </p:sp>
      <p:sp>
        <p:nvSpPr>
          <p:cNvPr id="7" name="Text Placeholder 7" hidden="1"/>
          <p:cNvSpPr txBox="1">
            <a:spLocks/>
          </p:cNvSpPr>
          <p:nvPr/>
        </p:nvSpPr>
        <p:spPr>
          <a:xfrm>
            <a:off x="9282503" y="6076950"/>
            <a:ext cx="2827405" cy="781050"/>
          </a:xfrm>
          <a:prstGeom prst="rect">
            <a:avLst/>
          </a:prstGeom>
        </p:spPr>
        <p:txBody>
          <a:bodyPr/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2016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4399" t="4133" r="18649" b="74933"/>
          <a:stretch/>
        </p:blipFill>
        <p:spPr>
          <a:xfrm>
            <a:off x="189195" y="176418"/>
            <a:ext cx="6912864" cy="1435608"/>
          </a:xfrm>
          <a:prstGeom prst="rect">
            <a:avLst/>
          </a:prstGeom>
        </p:spPr>
      </p:pic>
      <p:sp>
        <p:nvSpPr>
          <p:cNvPr id="9" name="Cloud 8"/>
          <p:cNvSpPr/>
          <p:nvPr/>
        </p:nvSpPr>
        <p:spPr>
          <a:xfrm>
            <a:off x="7499753" y="176418"/>
            <a:ext cx="2338498" cy="925259"/>
          </a:xfrm>
          <a:prstGeom prst="clou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This shows you what the layout should ideally look like. </a:t>
            </a:r>
          </a:p>
        </p:txBody>
      </p:sp>
      <p:sp>
        <p:nvSpPr>
          <p:cNvPr id="10" name="Callout: Line 9"/>
          <p:cNvSpPr/>
          <p:nvPr/>
        </p:nvSpPr>
        <p:spPr>
          <a:xfrm>
            <a:off x="189195" y="1463006"/>
            <a:ext cx="1750579" cy="774588"/>
          </a:xfrm>
          <a:prstGeom prst="borderCallout1">
            <a:avLst>
              <a:gd name="adj1" fmla="val 15558"/>
              <a:gd name="adj2" fmla="val 107132"/>
              <a:gd name="adj3" fmla="val 126542"/>
              <a:gd name="adj4" fmla="val 99469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Increasing stats have arrows going up - yellow</a:t>
            </a:r>
          </a:p>
        </p:txBody>
      </p:sp>
      <p:sp>
        <p:nvSpPr>
          <p:cNvPr id="11" name="Callout: Line 10"/>
          <p:cNvSpPr/>
          <p:nvPr/>
        </p:nvSpPr>
        <p:spPr>
          <a:xfrm>
            <a:off x="8226562" y="1366039"/>
            <a:ext cx="1750579" cy="871554"/>
          </a:xfrm>
          <a:prstGeom prst="borderCallout1">
            <a:avLst>
              <a:gd name="adj1" fmla="val 18750"/>
              <a:gd name="adj2" fmla="val -8333"/>
              <a:gd name="adj3" fmla="val 227791"/>
              <a:gd name="adj4" fmla="val 16609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Decreasing stats have arrows going down and are blue</a:t>
            </a:r>
          </a:p>
        </p:txBody>
      </p:sp>
      <p:sp>
        <p:nvSpPr>
          <p:cNvPr id="12" name="Callout: Line 11"/>
          <p:cNvSpPr/>
          <p:nvPr/>
        </p:nvSpPr>
        <p:spPr>
          <a:xfrm>
            <a:off x="6275011" y="3867990"/>
            <a:ext cx="1750579" cy="1019545"/>
          </a:xfrm>
          <a:prstGeom prst="borderCallout1">
            <a:avLst>
              <a:gd name="adj1" fmla="val 46519"/>
              <a:gd name="adj2" fmla="val -7159"/>
              <a:gd name="adj3" fmla="val 146962"/>
              <a:gd name="adj4" fmla="val -62762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Icons inside circles on opposite side of arrow from text</a:t>
            </a:r>
          </a:p>
        </p:txBody>
      </p:sp>
      <p:sp>
        <p:nvSpPr>
          <p:cNvPr id="13" name="Callout: Line 12"/>
          <p:cNvSpPr/>
          <p:nvPr/>
        </p:nvSpPr>
        <p:spPr>
          <a:xfrm>
            <a:off x="6023950" y="6208869"/>
            <a:ext cx="2951607" cy="589403"/>
          </a:xfrm>
          <a:prstGeom prst="borderCallout1">
            <a:avLst>
              <a:gd name="adj1" fmla="val 80676"/>
              <a:gd name="adj2" fmla="val -5072"/>
              <a:gd name="adj3" fmla="val 17718"/>
              <a:gd name="adj4" fmla="val -23812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Small graphic credit in complimentary font</a:t>
            </a:r>
          </a:p>
        </p:txBody>
      </p:sp>
      <p:sp>
        <p:nvSpPr>
          <p:cNvPr id="14" name="Callout: Line 13"/>
          <p:cNvSpPr/>
          <p:nvPr/>
        </p:nvSpPr>
        <p:spPr>
          <a:xfrm>
            <a:off x="405181" y="6033477"/>
            <a:ext cx="1942858" cy="1596235"/>
          </a:xfrm>
          <a:prstGeom prst="borderCallout1">
            <a:avLst>
              <a:gd name="adj1" fmla="val 18750"/>
              <a:gd name="adj2" fmla="val -8333"/>
              <a:gd name="adj3" fmla="val 91751"/>
              <a:gd name="adj4" fmla="val -775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If photos desired, one large, good photo is better than several smaller photos. Can use arrow/text for pull quotes.</a:t>
            </a:r>
          </a:p>
        </p:txBody>
      </p:sp>
    </p:spTree>
    <p:extLst>
      <p:ext uri="{BB962C8B-B14F-4D97-AF65-F5344CB8AC3E}">
        <p14:creationId xmlns:p14="http://schemas.microsoft.com/office/powerpoint/2010/main" val="2977710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7771544" cy="1325563"/>
          </a:xfrm>
          <a:prstGeom prst="rect">
            <a:avLst/>
          </a:prstGeom>
        </p:spPr>
        <p:txBody>
          <a:bodyPr/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Header image – copy and paste, resize</a:t>
            </a:r>
            <a:br>
              <a:rPr lang="en-US" dirty="0"/>
            </a:br>
            <a:r>
              <a:rPr lang="en-US" dirty="0"/>
              <a:t>Year – copy and paste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399" t="4133" r="18649" b="74933"/>
          <a:stretch/>
        </p:blipFill>
        <p:spPr>
          <a:xfrm>
            <a:off x="1211460" y="3656924"/>
            <a:ext cx="6912864" cy="1435608"/>
          </a:xfrm>
          <a:prstGeom prst="rect">
            <a:avLst/>
          </a:prstGeom>
        </p:spPr>
      </p:pic>
      <p:sp>
        <p:nvSpPr>
          <p:cNvPr id="5" name="Text Placeholder 11"/>
          <p:cNvSpPr txBox="1">
            <a:spLocks/>
          </p:cNvSpPr>
          <p:nvPr/>
        </p:nvSpPr>
        <p:spPr>
          <a:xfrm>
            <a:off x="2549937" y="5683288"/>
            <a:ext cx="4624534" cy="78105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5400" kern="1200">
                <a:solidFill>
                  <a:schemeClr val="accent3">
                    <a:lumMod val="75000"/>
                    <a:lumOff val="25000"/>
                  </a:schemeClr>
                </a:solidFill>
                <a:effectLst>
                  <a:outerShdw dist="38100" algn="l" rotWithShape="0">
                    <a:schemeClr val="bg1"/>
                  </a:outerShdw>
                </a:effectLst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YEAR-YEAR</a:t>
            </a:r>
          </a:p>
        </p:txBody>
      </p:sp>
    </p:spTree>
    <p:extLst>
      <p:ext uri="{BB962C8B-B14F-4D97-AF65-F5344CB8AC3E}">
        <p14:creationId xmlns:p14="http://schemas.microsoft.com/office/powerpoint/2010/main" val="73190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37509" y="334303"/>
            <a:ext cx="9251920" cy="2455077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/>
              <a:t>Arrows – copy and paste</a:t>
            </a:r>
            <a:br>
              <a:rPr lang="en-US" sz="1800" dirty="0"/>
            </a:br>
            <a:r>
              <a:rPr lang="en-US" sz="1800" dirty="0"/>
              <a:t>Copy those you need, paste. </a:t>
            </a:r>
            <a:r>
              <a:rPr lang="en-US" sz="1800" dirty="0" err="1"/>
              <a:t>Shift+Click</a:t>
            </a:r>
            <a:r>
              <a:rPr lang="en-US" sz="1800" dirty="0"/>
              <a:t>, then group before to copy all. </a:t>
            </a:r>
            <a:br>
              <a:rPr lang="en-US" sz="1800" dirty="0"/>
            </a:br>
            <a:r>
              <a:rPr lang="en-US" sz="1800" dirty="0"/>
              <a:t>Use </a:t>
            </a:r>
            <a:r>
              <a:rPr lang="en-US" sz="1800" dirty="0" err="1"/>
              <a:t>shift+control</a:t>
            </a:r>
            <a:r>
              <a:rPr lang="en-US" sz="1800" dirty="0"/>
              <a:t>, pull from a corner anchor point to resize group, otherwise the arrows won’t dovetail perfectly.</a:t>
            </a:r>
            <a:br>
              <a:rPr lang="en-US" sz="1800" dirty="0"/>
            </a:br>
            <a:r>
              <a:rPr lang="en-US" sz="1800" dirty="0"/>
              <a:t>Use Home&gt;Arrange&gt;Align&gt;Distribute Horizontally to space perfectly, Home&gt;Arrange&gt;Align&gt;Top to align perfectly.</a:t>
            </a:r>
            <a:br>
              <a:rPr lang="en-US" sz="1800" dirty="0"/>
            </a:br>
            <a:r>
              <a:rPr lang="en-US" sz="1800" dirty="0"/>
              <a:t>Insert text box over shape for most control of where text is placed. </a:t>
            </a:r>
          </a:p>
        </p:txBody>
      </p:sp>
      <p:sp>
        <p:nvSpPr>
          <p:cNvPr id="3" name="Arrow: Chevron 2"/>
          <p:cNvSpPr/>
          <p:nvPr/>
        </p:nvSpPr>
        <p:spPr>
          <a:xfrm>
            <a:off x="857096" y="4873552"/>
            <a:ext cx="1807558" cy="91991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Arrow: Chevron 3"/>
          <p:cNvSpPr/>
          <p:nvPr/>
        </p:nvSpPr>
        <p:spPr>
          <a:xfrm>
            <a:off x="857096" y="3782029"/>
            <a:ext cx="1807558" cy="919911"/>
          </a:xfrm>
          <a:prstGeom prst="chevron">
            <a:avLst/>
          </a:prstGeom>
          <a:solidFill>
            <a:schemeClr val="accent3">
              <a:lumMod val="75000"/>
              <a:lumOff val="25000"/>
            </a:schemeClr>
          </a:solidFill>
          <a:ln>
            <a:solidFill>
              <a:schemeClr val="accent3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Arrow: Chevron 4"/>
          <p:cNvSpPr/>
          <p:nvPr/>
        </p:nvSpPr>
        <p:spPr>
          <a:xfrm>
            <a:off x="2417856" y="4873552"/>
            <a:ext cx="1807558" cy="91991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rrow: Chevron 5"/>
          <p:cNvSpPr/>
          <p:nvPr/>
        </p:nvSpPr>
        <p:spPr>
          <a:xfrm>
            <a:off x="2417856" y="3782029"/>
            <a:ext cx="1807558" cy="919911"/>
          </a:xfrm>
          <a:prstGeom prst="chevron">
            <a:avLst/>
          </a:prstGeom>
          <a:solidFill>
            <a:schemeClr val="accent3">
              <a:lumMod val="75000"/>
              <a:lumOff val="25000"/>
            </a:schemeClr>
          </a:solidFill>
          <a:ln>
            <a:solidFill>
              <a:schemeClr val="accent3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rrow: Chevron 6"/>
          <p:cNvSpPr/>
          <p:nvPr/>
        </p:nvSpPr>
        <p:spPr>
          <a:xfrm>
            <a:off x="3978616" y="4873552"/>
            <a:ext cx="1807558" cy="91991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rrow: Chevron 7"/>
          <p:cNvSpPr/>
          <p:nvPr/>
        </p:nvSpPr>
        <p:spPr>
          <a:xfrm>
            <a:off x="3978616" y="3782029"/>
            <a:ext cx="1807558" cy="919911"/>
          </a:xfrm>
          <a:prstGeom prst="chevron">
            <a:avLst/>
          </a:prstGeom>
          <a:solidFill>
            <a:schemeClr val="accent3">
              <a:lumMod val="75000"/>
              <a:lumOff val="25000"/>
            </a:schemeClr>
          </a:solidFill>
          <a:ln>
            <a:solidFill>
              <a:schemeClr val="accent3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rrow: Chevron 8"/>
          <p:cNvSpPr/>
          <p:nvPr/>
        </p:nvSpPr>
        <p:spPr>
          <a:xfrm>
            <a:off x="5539376" y="4873552"/>
            <a:ext cx="1807558" cy="91991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Arrow: Chevron 9"/>
          <p:cNvSpPr/>
          <p:nvPr/>
        </p:nvSpPr>
        <p:spPr>
          <a:xfrm>
            <a:off x="5539376" y="3782029"/>
            <a:ext cx="1807558" cy="919911"/>
          </a:xfrm>
          <a:prstGeom prst="chevron">
            <a:avLst/>
          </a:prstGeom>
          <a:solidFill>
            <a:schemeClr val="accent3">
              <a:lumMod val="75000"/>
              <a:lumOff val="25000"/>
            </a:schemeClr>
          </a:solidFill>
          <a:ln>
            <a:solidFill>
              <a:schemeClr val="accent3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Arrow: Chevron 10"/>
          <p:cNvSpPr/>
          <p:nvPr/>
        </p:nvSpPr>
        <p:spPr>
          <a:xfrm>
            <a:off x="7100136" y="4873552"/>
            <a:ext cx="1807558" cy="91991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Arrow: Chevron 11"/>
          <p:cNvSpPr/>
          <p:nvPr/>
        </p:nvSpPr>
        <p:spPr>
          <a:xfrm>
            <a:off x="7100136" y="3782029"/>
            <a:ext cx="1807558" cy="919911"/>
          </a:xfrm>
          <a:prstGeom prst="chevron">
            <a:avLst/>
          </a:prstGeom>
          <a:solidFill>
            <a:schemeClr val="accent3">
              <a:lumMod val="75000"/>
              <a:lumOff val="25000"/>
            </a:schemeClr>
          </a:solidFill>
          <a:ln>
            <a:solidFill>
              <a:schemeClr val="accent3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361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7818386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Icon circles – copy and paste this, then copy and paste your icon onto the circle, send icon to back.</a:t>
            </a:r>
            <a:br>
              <a:rPr lang="en-US" sz="2400" dirty="0"/>
            </a:br>
            <a:r>
              <a:rPr lang="en-US" sz="2400" dirty="0"/>
              <a:t>Circle and line are 3 point</a:t>
            </a:r>
            <a:br>
              <a:rPr lang="en-US" sz="2400" dirty="0"/>
            </a:br>
            <a:r>
              <a:rPr lang="en-US" sz="2400" dirty="0"/>
              <a:t>Ungroup these to edit if needed.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77255" y="2714322"/>
            <a:ext cx="924026" cy="2165685"/>
            <a:chOff x="1068403" y="2714323"/>
            <a:chExt cx="924026" cy="2165685"/>
          </a:xfrm>
        </p:grpSpPr>
        <p:cxnSp>
          <p:nvCxnSpPr>
            <p:cNvPr id="4" name="Straight Arrow Connector 3"/>
            <p:cNvCxnSpPr/>
            <p:nvPr/>
          </p:nvCxnSpPr>
          <p:spPr>
            <a:xfrm>
              <a:off x="1530416" y="3638349"/>
              <a:ext cx="9626" cy="1241659"/>
            </a:xfrm>
            <a:prstGeom prst="straightConnector1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1068403" y="2714323"/>
              <a:ext cx="924026" cy="924026"/>
            </a:xfrm>
            <a:prstGeom prst="ellipse">
              <a:avLst/>
            </a:prstGeom>
            <a:noFill/>
            <a:ln w="38100">
              <a:solidFill>
                <a:srgbClr val="D7A12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 rot="10800000">
            <a:off x="1721049" y="2714322"/>
            <a:ext cx="924026" cy="2165685"/>
            <a:chOff x="1068403" y="2714323"/>
            <a:chExt cx="924026" cy="2165685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530416" y="3638349"/>
              <a:ext cx="9626" cy="1241659"/>
            </a:xfrm>
            <a:prstGeom prst="straightConnector1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1068403" y="2714323"/>
              <a:ext cx="924026" cy="924026"/>
            </a:xfrm>
            <a:prstGeom prst="ellipse">
              <a:avLst/>
            </a:prstGeom>
            <a:noFill/>
            <a:ln w="38100">
              <a:solidFill>
                <a:srgbClr val="D7A12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064843" y="2714322"/>
            <a:ext cx="924026" cy="2165685"/>
            <a:chOff x="1068403" y="2714323"/>
            <a:chExt cx="924026" cy="2165685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1530416" y="3638349"/>
              <a:ext cx="9626" cy="1241659"/>
            </a:xfrm>
            <a:prstGeom prst="straightConnector1">
              <a:avLst/>
            </a:prstGeom>
            <a:ln w="38100">
              <a:solidFill>
                <a:schemeClr val="accent3">
                  <a:lumMod val="75000"/>
                  <a:lumOff val="25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1068403" y="2714323"/>
              <a:ext cx="924026" cy="924026"/>
            </a:xfrm>
            <a:prstGeom prst="ellipse">
              <a:avLst/>
            </a:prstGeom>
            <a:noFill/>
            <a:ln w="38100">
              <a:solidFill>
                <a:schemeClr val="accent3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 rot="10800000">
            <a:off x="4408637" y="2714322"/>
            <a:ext cx="924026" cy="2165685"/>
            <a:chOff x="1068403" y="2714323"/>
            <a:chExt cx="924026" cy="2165685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1530416" y="3638349"/>
              <a:ext cx="9626" cy="1241659"/>
            </a:xfrm>
            <a:prstGeom prst="straightConnector1">
              <a:avLst/>
            </a:prstGeom>
            <a:ln w="38100">
              <a:solidFill>
                <a:schemeClr val="accent3">
                  <a:lumMod val="75000"/>
                  <a:lumOff val="25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1068403" y="2714323"/>
              <a:ext cx="924026" cy="924026"/>
            </a:xfrm>
            <a:prstGeom prst="ellipse">
              <a:avLst/>
            </a:prstGeom>
            <a:noFill/>
            <a:ln w="38100">
              <a:solidFill>
                <a:schemeClr val="accent3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774751" y="5426700"/>
            <a:ext cx="924026" cy="2165685"/>
            <a:chOff x="6860405" y="2714323"/>
            <a:chExt cx="924026" cy="2165685"/>
          </a:xfrm>
        </p:grpSpPr>
        <p:grpSp>
          <p:nvGrpSpPr>
            <p:cNvPr id="16" name="Group 15"/>
            <p:cNvGrpSpPr/>
            <p:nvPr/>
          </p:nvGrpSpPr>
          <p:grpSpPr>
            <a:xfrm>
              <a:off x="6860405" y="2714323"/>
              <a:ext cx="924026" cy="2165685"/>
              <a:chOff x="1068403" y="2714323"/>
              <a:chExt cx="924026" cy="2165685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>
                <a:off x="1530416" y="3638349"/>
                <a:ext cx="9626" cy="1241659"/>
              </a:xfrm>
              <a:prstGeom prst="straightConnector1">
                <a:avLst/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Oval 18"/>
              <p:cNvSpPr/>
              <p:nvPr/>
            </p:nvSpPr>
            <p:spPr>
              <a:xfrm>
                <a:off x="1068403" y="2714323"/>
                <a:ext cx="924026" cy="924026"/>
              </a:xfrm>
              <a:prstGeom prst="ellipse">
                <a:avLst/>
              </a:prstGeom>
              <a:noFill/>
              <a:ln w="38100">
                <a:solidFill>
                  <a:srgbClr val="D7A1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" name="Straight Connector 16"/>
            <p:cNvCxnSpPr>
              <a:stCxn id="19" idx="7"/>
              <a:endCxn id="19" idx="3"/>
            </p:cNvCxnSpPr>
            <p:nvPr/>
          </p:nvCxnSpPr>
          <p:spPr>
            <a:xfrm flipH="1">
              <a:off x="6995725" y="2849643"/>
              <a:ext cx="653386" cy="65338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6118545" y="5426700"/>
            <a:ext cx="924026" cy="2165685"/>
            <a:chOff x="8204199" y="2714323"/>
            <a:chExt cx="924026" cy="2165685"/>
          </a:xfrm>
        </p:grpSpPr>
        <p:grpSp>
          <p:nvGrpSpPr>
            <p:cNvPr id="21" name="Group 20"/>
            <p:cNvGrpSpPr/>
            <p:nvPr/>
          </p:nvGrpSpPr>
          <p:grpSpPr>
            <a:xfrm rot="10800000">
              <a:off x="8204199" y="2714323"/>
              <a:ext cx="924026" cy="2165685"/>
              <a:chOff x="1068403" y="2714323"/>
              <a:chExt cx="924026" cy="2165685"/>
            </a:xfrm>
          </p:grpSpPr>
          <p:cxnSp>
            <p:nvCxnSpPr>
              <p:cNvPr id="23" name="Straight Arrow Connector 22"/>
              <p:cNvCxnSpPr/>
              <p:nvPr/>
            </p:nvCxnSpPr>
            <p:spPr>
              <a:xfrm>
                <a:off x="1530416" y="3638349"/>
                <a:ext cx="9626" cy="1241659"/>
              </a:xfrm>
              <a:prstGeom prst="straightConnector1">
                <a:avLst/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Oval 23"/>
              <p:cNvSpPr/>
              <p:nvPr/>
            </p:nvSpPr>
            <p:spPr>
              <a:xfrm>
                <a:off x="1068403" y="2714323"/>
                <a:ext cx="924026" cy="924026"/>
              </a:xfrm>
              <a:prstGeom prst="ellipse">
                <a:avLst/>
              </a:prstGeom>
              <a:noFill/>
              <a:ln w="38100">
                <a:solidFill>
                  <a:srgbClr val="D7A1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" name="Straight Connector 21"/>
            <p:cNvCxnSpPr>
              <a:cxnSpLocks/>
              <a:stCxn id="24" idx="3"/>
              <a:endCxn id="24" idx="7"/>
            </p:cNvCxnSpPr>
            <p:nvPr/>
          </p:nvCxnSpPr>
          <p:spPr>
            <a:xfrm flipH="1">
              <a:off x="8339519" y="4091302"/>
              <a:ext cx="653386" cy="65338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7462339" y="5426700"/>
            <a:ext cx="924026" cy="2165685"/>
            <a:chOff x="9547993" y="2714323"/>
            <a:chExt cx="924026" cy="2165685"/>
          </a:xfrm>
        </p:grpSpPr>
        <p:grpSp>
          <p:nvGrpSpPr>
            <p:cNvPr id="26" name="Group 25"/>
            <p:cNvGrpSpPr/>
            <p:nvPr/>
          </p:nvGrpSpPr>
          <p:grpSpPr>
            <a:xfrm>
              <a:off x="9547993" y="2714323"/>
              <a:ext cx="924026" cy="2165685"/>
              <a:chOff x="1068403" y="2714323"/>
              <a:chExt cx="924026" cy="2165685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>
                <a:off x="1530416" y="3638349"/>
                <a:ext cx="9626" cy="1241659"/>
              </a:xfrm>
              <a:prstGeom prst="straightConnector1">
                <a:avLst/>
              </a:prstGeom>
              <a:ln w="38100">
                <a:solidFill>
                  <a:schemeClr val="accent3">
                    <a:lumMod val="75000"/>
                    <a:lumOff val="25000"/>
                  </a:schemeClr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Oval 28"/>
              <p:cNvSpPr/>
              <p:nvPr/>
            </p:nvSpPr>
            <p:spPr>
              <a:xfrm>
                <a:off x="1068403" y="2714323"/>
                <a:ext cx="924026" cy="924026"/>
              </a:xfrm>
              <a:prstGeom prst="ellipse">
                <a:avLst/>
              </a:prstGeom>
              <a:noFill/>
              <a:ln w="38100">
                <a:solidFill>
                  <a:schemeClr val="accent3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7" name="Straight Connector 26"/>
            <p:cNvCxnSpPr>
              <a:cxnSpLocks/>
              <a:stCxn id="29" idx="7"/>
              <a:endCxn id="29" idx="3"/>
            </p:cNvCxnSpPr>
            <p:nvPr/>
          </p:nvCxnSpPr>
          <p:spPr>
            <a:xfrm flipH="1">
              <a:off x="9683313" y="2849643"/>
              <a:ext cx="653386" cy="653386"/>
            </a:xfrm>
            <a:prstGeom prst="line">
              <a:avLst/>
            </a:prstGeom>
            <a:ln w="38100">
              <a:solidFill>
                <a:schemeClr val="accent3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806133" y="5426700"/>
            <a:ext cx="924026" cy="2165685"/>
            <a:chOff x="10891787" y="2714323"/>
            <a:chExt cx="924026" cy="2165685"/>
          </a:xfrm>
        </p:grpSpPr>
        <p:grpSp>
          <p:nvGrpSpPr>
            <p:cNvPr id="31" name="Group 30"/>
            <p:cNvGrpSpPr/>
            <p:nvPr/>
          </p:nvGrpSpPr>
          <p:grpSpPr>
            <a:xfrm rot="10800000">
              <a:off x="10891787" y="2714323"/>
              <a:ext cx="924026" cy="2165685"/>
              <a:chOff x="1068403" y="2714323"/>
              <a:chExt cx="924026" cy="2165685"/>
            </a:xfrm>
          </p:grpSpPr>
          <p:cxnSp>
            <p:nvCxnSpPr>
              <p:cNvPr id="33" name="Straight Arrow Connector 32"/>
              <p:cNvCxnSpPr/>
              <p:nvPr/>
            </p:nvCxnSpPr>
            <p:spPr>
              <a:xfrm>
                <a:off x="1530416" y="3638349"/>
                <a:ext cx="9626" cy="1241659"/>
              </a:xfrm>
              <a:prstGeom prst="straightConnector1">
                <a:avLst/>
              </a:prstGeom>
              <a:ln w="38100">
                <a:solidFill>
                  <a:schemeClr val="accent3">
                    <a:lumMod val="75000"/>
                    <a:lumOff val="25000"/>
                  </a:schemeClr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Oval 33"/>
              <p:cNvSpPr/>
              <p:nvPr/>
            </p:nvSpPr>
            <p:spPr>
              <a:xfrm>
                <a:off x="1068403" y="2714323"/>
                <a:ext cx="924026" cy="924026"/>
              </a:xfrm>
              <a:prstGeom prst="ellipse">
                <a:avLst/>
              </a:prstGeom>
              <a:noFill/>
              <a:ln w="38100">
                <a:solidFill>
                  <a:schemeClr val="accent3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2" name="Straight Connector 31"/>
            <p:cNvCxnSpPr>
              <a:cxnSpLocks/>
              <a:stCxn id="34" idx="3"/>
              <a:endCxn id="34" idx="7"/>
            </p:cNvCxnSpPr>
            <p:nvPr/>
          </p:nvCxnSpPr>
          <p:spPr>
            <a:xfrm flipH="1">
              <a:off x="11027107" y="4091302"/>
              <a:ext cx="653386" cy="653386"/>
            </a:xfrm>
            <a:prstGeom prst="line">
              <a:avLst/>
            </a:prstGeom>
            <a:ln w="38100">
              <a:solidFill>
                <a:schemeClr val="accent3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27278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8192784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Icons – MUST COPY GRAPHIC CREDITS WHEN YOU USE THESE (can be in very light colored small font)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9944" y="2037566"/>
            <a:ext cx="8209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Graphic Credits: </a:t>
            </a:r>
            <a:r>
              <a:rPr lang="en-US" sz="1200" dirty="0" err="1"/>
              <a:t>Artem</a:t>
            </a:r>
            <a:r>
              <a:rPr lang="en-US" sz="1200" dirty="0"/>
              <a:t> </a:t>
            </a:r>
            <a:r>
              <a:rPr lang="en-US" sz="1200" dirty="0" err="1"/>
              <a:t>Kovyazin</a:t>
            </a:r>
            <a:r>
              <a:rPr lang="en-US" sz="1200" dirty="0"/>
              <a:t>, Sergey </a:t>
            </a:r>
            <a:r>
              <a:rPr lang="en-US" sz="1200" dirty="0" err="1"/>
              <a:t>Demushkin</a:t>
            </a:r>
            <a:r>
              <a:rPr lang="en-US" sz="1200" dirty="0"/>
              <a:t>, Giselle Pereira, </a:t>
            </a:r>
            <a:r>
              <a:rPr lang="en-US" sz="1200" dirty="0" err="1"/>
              <a:t>Endre</a:t>
            </a:r>
            <a:r>
              <a:rPr lang="en-US" sz="1200" dirty="0"/>
              <a:t> </a:t>
            </a:r>
            <a:r>
              <a:rPr lang="en-US" sz="1200" dirty="0" err="1"/>
              <a:t>Samsonkiss</a:t>
            </a:r>
            <a:r>
              <a:rPr lang="en-US" sz="1200" dirty="0"/>
              <a:t>, </a:t>
            </a:r>
            <a:r>
              <a:rPr lang="en-US" sz="1200" dirty="0" err="1"/>
              <a:t>Yorimar</a:t>
            </a:r>
            <a:r>
              <a:rPr lang="en-US" sz="1200" dirty="0"/>
              <a:t> Campos, Olivier </a:t>
            </a:r>
            <a:r>
              <a:rPr lang="en-US" sz="1200" dirty="0" err="1"/>
              <a:t>Guin</a:t>
            </a:r>
            <a:r>
              <a:rPr lang="en-US" sz="1200" dirty="0"/>
              <a:t>, Sergey </a:t>
            </a:r>
            <a:r>
              <a:rPr lang="en-US" sz="1200" dirty="0" err="1"/>
              <a:t>Novoskyolov</a:t>
            </a:r>
            <a:r>
              <a:rPr lang="en-US" sz="1200" dirty="0"/>
              <a:t>, and AFY Studio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664" y="3028569"/>
            <a:ext cx="457240" cy="524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098" y="3028569"/>
            <a:ext cx="341406" cy="4999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698" y="3028569"/>
            <a:ext cx="231668" cy="5364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560" y="3028569"/>
            <a:ext cx="512108" cy="4084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228" y="3028569"/>
            <a:ext cx="353600" cy="4511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2022" y="3028569"/>
            <a:ext cx="493820" cy="5303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0862" y="3028569"/>
            <a:ext cx="438950" cy="3840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036" y="3028569"/>
            <a:ext cx="469434" cy="39627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2003" y="3028569"/>
            <a:ext cx="451144" cy="39627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66" y="3028569"/>
            <a:ext cx="231668" cy="53039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428036" y="4094401"/>
            <a:ext cx="29944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 center icon in circle: </a:t>
            </a:r>
          </a:p>
          <a:p>
            <a:r>
              <a:rPr lang="en-US" sz="1200" dirty="0" err="1"/>
              <a:t>Shift+Click</a:t>
            </a:r>
            <a:r>
              <a:rPr lang="en-US" sz="1200" dirty="0"/>
              <a:t> on icon and circle to select both</a:t>
            </a:r>
          </a:p>
          <a:p>
            <a:r>
              <a:rPr lang="en-US" sz="1200" dirty="0"/>
              <a:t>Arrange&gt;Align&gt;Center</a:t>
            </a:r>
          </a:p>
          <a:p>
            <a:r>
              <a:rPr lang="en-US" sz="1200" dirty="0"/>
              <a:t>Arrange – send icon to back</a:t>
            </a:r>
          </a:p>
          <a:p>
            <a:r>
              <a:rPr lang="en-US" sz="1200" dirty="0"/>
              <a:t>Then it’s wise to group the icon with the circle/line group.</a:t>
            </a:r>
          </a:p>
        </p:txBody>
      </p:sp>
    </p:spTree>
    <p:extLst>
      <p:ext uri="{BB962C8B-B14F-4D97-AF65-F5344CB8AC3E}">
        <p14:creationId xmlns:p14="http://schemas.microsoft.com/office/powerpoint/2010/main" val="4014981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3739" y="341010"/>
            <a:ext cx="10515600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Text and arrow/boxes SET 1- yellow</a:t>
            </a:r>
            <a:br>
              <a:rPr lang="en-US" sz="3600" dirty="0"/>
            </a:br>
            <a:r>
              <a:rPr lang="en-US" sz="3600" dirty="0"/>
              <a:t>text is Open Sans</a:t>
            </a:r>
            <a:br>
              <a:rPr lang="en-US" sz="3600" dirty="0"/>
            </a:br>
            <a:r>
              <a:rPr lang="en-US" sz="3600" dirty="0"/>
              <a:t>Copy and paste</a:t>
            </a:r>
            <a:br>
              <a:rPr lang="en-US" sz="3600" dirty="0"/>
            </a:br>
            <a:endParaRPr lang="en-US" sz="3600" dirty="0"/>
          </a:p>
        </p:txBody>
      </p:sp>
      <p:grpSp>
        <p:nvGrpSpPr>
          <p:cNvPr id="3" name="Group 2"/>
          <p:cNvGrpSpPr/>
          <p:nvPr/>
        </p:nvGrpSpPr>
        <p:grpSpPr>
          <a:xfrm>
            <a:off x="457642" y="2934190"/>
            <a:ext cx="1581735" cy="1354654"/>
            <a:chOff x="1482088" y="1844890"/>
            <a:chExt cx="1944304" cy="1665172"/>
          </a:xfrm>
        </p:grpSpPr>
        <p:grpSp>
          <p:nvGrpSpPr>
            <p:cNvPr id="4" name="Group 3"/>
            <p:cNvGrpSpPr/>
            <p:nvPr/>
          </p:nvGrpSpPr>
          <p:grpSpPr>
            <a:xfrm>
              <a:off x="1498935" y="1844890"/>
              <a:ext cx="1857675" cy="1665172"/>
              <a:chOff x="1463040" y="2233059"/>
              <a:chExt cx="2986172" cy="1665172"/>
            </a:xfrm>
          </p:grpSpPr>
          <p:cxnSp>
            <p:nvCxnSpPr>
              <p:cNvPr id="6" name="Connector: Elbow 5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TextBox 4"/>
            <p:cNvSpPr txBox="1"/>
            <p:nvPr/>
          </p:nvSpPr>
          <p:spPr>
            <a:xfrm>
              <a:off x="1482088" y="1924952"/>
              <a:ext cx="1944304" cy="680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accent4"/>
                  </a:solidFill>
                </a:rPr>
                <a:t>Understanding how food relates to health increased by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71347" y="4466205"/>
            <a:ext cx="1581735" cy="1354654"/>
            <a:chOff x="1498935" y="3728077"/>
            <a:chExt cx="1944304" cy="1665172"/>
          </a:xfrm>
        </p:grpSpPr>
        <p:grpSp>
          <p:nvGrpSpPr>
            <p:cNvPr id="9" name="Group 8"/>
            <p:cNvGrpSpPr/>
            <p:nvPr/>
          </p:nvGrpSpPr>
          <p:grpSpPr>
            <a:xfrm rot="10800000">
              <a:off x="1585560" y="3728077"/>
              <a:ext cx="1857675" cy="1665172"/>
              <a:chOff x="1463040" y="2233059"/>
              <a:chExt cx="2986172" cy="1665172"/>
            </a:xfrm>
          </p:grpSpPr>
          <p:cxnSp>
            <p:nvCxnSpPr>
              <p:cNvPr id="11" name="Connector: Elbow 10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Box 9"/>
            <p:cNvSpPr txBox="1"/>
            <p:nvPr/>
          </p:nvSpPr>
          <p:spPr>
            <a:xfrm>
              <a:off x="1498935" y="4666856"/>
              <a:ext cx="1944304" cy="680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4"/>
                  </a:solidFill>
                </a:rPr>
                <a:t>Understanding how food relates to health increased by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28374" y="2928719"/>
            <a:ext cx="1514762" cy="1354654"/>
            <a:chOff x="3658711" y="1838165"/>
            <a:chExt cx="1861979" cy="1665172"/>
          </a:xfrm>
        </p:grpSpPr>
        <p:grpSp>
          <p:nvGrpSpPr>
            <p:cNvPr id="14" name="Group 13"/>
            <p:cNvGrpSpPr/>
            <p:nvPr/>
          </p:nvGrpSpPr>
          <p:grpSpPr>
            <a:xfrm>
              <a:off x="3663015" y="1838165"/>
              <a:ext cx="1857675" cy="1665172"/>
              <a:chOff x="1463040" y="2233059"/>
              <a:chExt cx="2986172" cy="1665172"/>
            </a:xfrm>
          </p:grpSpPr>
          <p:cxnSp>
            <p:nvCxnSpPr>
              <p:cNvPr id="16" name="Connector: Elbow 15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/>
            <p:cNvSpPr txBox="1"/>
            <p:nvPr/>
          </p:nvSpPr>
          <p:spPr>
            <a:xfrm>
              <a:off x="3658711" y="1910102"/>
              <a:ext cx="1861979" cy="680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accent4"/>
                  </a:solidFill>
                </a:rPr>
                <a:t>Increase in confidence in preparing fruits and vegetables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149002" y="4460734"/>
            <a:ext cx="1677005" cy="1354654"/>
            <a:chOff x="3561146" y="3721352"/>
            <a:chExt cx="2061412" cy="1665172"/>
          </a:xfrm>
        </p:grpSpPr>
        <p:grpSp>
          <p:nvGrpSpPr>
            <p:cNvPr id="19" name="Group 18"/>
            <p:cNvGrpSpPr/>
            <p:nvPr/>
          </p:nvGrpSpPr>
          <p:grpSpPr>
            <a:xfrm rot="10800000">
              <a:off x="3749640" y="3721352"/>
              <a:ext cx="1857675" cy="1665172"/>
              <a:chOff x="1463040" y="2233059"/>
              <a:chExt cx="2986172" cy="1665172"/>
            </a:xfrm>
          </p:grpSpPr>
          <p:cxnSp>
            <p:nvCxnSpPr>
              <p:cNvPr id="21" name="Connector: Elbow 20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TextBox 19"/>
            <p:cNvSpPr txBox="1"/>
            <p:nvPr/>
          </p:nvSpPr>
          <p:spPr>
            <a:xfrm>
              <a:off x="3561146" y="4666854"/>
              <a:ext cx="2061412" cy="680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4"/>
                  </a:solidFill>
                </a:rPr>
                <a:t>Increase in </a:t>
              </a:r>
            </a:p>
            <a:p>
              <a:pPr algn="r"/>
              <a:r>
                <a:rPr lang="en-US" sz="1000" dirty="0">
                  <a:solidFill>
                    <a:schemeClr val="accent4"/>
                  </a:solidFill>
                </a:rPr>
                <a:t>confidence in preparing </a:t>
              </a:r>
            </a:p>
            <a:p>
              <a:pPr algn="r"/>
              <a:r>
                <a:rPr lang="en-US" sz="1000" dirty="0">
                  <a:solidFill>
                    <a:schemeClr val="accent4"/>
                  </a:solidFill>
                </a:rPr>
                <a:t>fruits and vegetables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957169" y="2928719"/>
            <a:ext cx="1677005" cy="1354654"/>
            <a:chOff x="5783785" y="1838165"/>
            <a:chExt cx="2061412" cy="1665172"/>
          </a:xfrm>
        </p:grpSpPr>
        <p:grpSp>
          <p:nvGrpSpPr>
            <p:cNvPr id="24" name="Group 23"/>
            <p:cNvGrpSpPr/>
            <p:nvPr/>
          </p:nvGrpSpPr>
          <p:grpSpPr>
            <a:xfrm>
              <a:off x="5783785" y="1838165"/>
              <a:ext cx="1857675" cy="1665172"/>
              <a:chOff x="1463040" y="2233059"/>
              <a:chExt cx="2986172" cy="1665172"/>
            </a:xfrm>
          </p:grpSpPr>
          <p:cxnSp>
            <p:nvCxnSpPr>
              <p:cNvPr id="26" name="Connector: Elbow 25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/>
            <p:cNvSpPr txBox="1"/>
            <p:nvPr/>
          </p:nvSpPr>
          <p:spPr>
            <a:xfrm>
              <a:off x="5783785" y="1903362"/>
              <a:ext cx="2061412" cy="680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accent4"/>
                  </a:solidFill>
                </a:rPr>
                <a:t>Eating fruits and vegetables every day increased by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874296" y="4460734"/>
            <a:ext cx="1677005" cy="1354654"/>
            <a:chOff x="5681916" y="3721352"/>
            <a:chExt cx="2061412" cy="1665172"/>
          </a:xfrm>
        </p:grpSpPr>
        <p:grpSp>
          <p:nvGrpSpPr>
            <p:cNvPr id="29" name="Group 28"/>
            <p:cNvGrpSpPr/>
            <p:nvPr/>
          </p:nvGrpSpPr>
          <p:grpSpPr>
            <a:xfrm rot="10800000">
              <a:off x="5870410" y="3721352"/>
              <a:ext cx="1857675" cy="1665172"/>
              <a:chOff x="1463040" y="2233059"/>
              <a:chExt cx="2986172" cy="1665172"/>
            </a:xfrm>
          </p:grpSpPr>
          <p:cxnSp>
            <p:nvCxnSpPr>
              <p:cNvPr id="31" name="Connector: Elbow 30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5681916" y="4661080"/>
              <a:ext cx="2061412" cy="680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4"/>
                  </a:solidFill>
                </a:rPr>
                <a:t>Eating fruits and vegetables every day increased by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996984" y="2907587"/>
            <a:ext cx="1780097" cy="1354654"/>
            <a:chOff x="8291172" y="1812189"/>
            <a:chExt cx="2188135" cy="1665172"/>
          </a:xfrm>
        </p:grpSpPr>
        <p:grpSp>
          <p:nvGrpSpPr>
            <p:cNvPr id="34" name="Group 33"/>
            <p:cNvGrpSpPr/>
            <p:nvPr/>
          </p:nvGrpSpPr>
          <p:grpSpPr>
            <a:xfrm>
              <a:off x="8291172" y="1812189"/>
              <a:ext cx="2101505" cy="1665172"/>
              <a:chOff x="1463040" y="2233059"/>
              <a:chExt cx="3378123" cy="1665172"/>
            </a:xfrm>
          </p:grpSpPr>
          <p:cxnSp>
            <p:nvCxnSpPr>
              <p:cNvPr id="36" name="Connector: Elbow 35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cxnSpLocks/>
              </p:cNvCxnSpPr>
              <p:nvPr/>
            </p:nvCxnSpPr>
            <p:spPr>
              <a:xfrm>
                <a:off x="1463040" y="2233059"/>
                <a:ext cx="3378123" cy="0"/>
              </a:xfrm>
              <a:prstGeom prst="line">
                <a:avLst/>
              </a:prstGeom>
              <a:ln w="38100" cap="sq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8291172" y="1882928"/>
              <a:ext cx="2188135" cy="680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accent4"/>
                  </a:solidFill>
                </a:rPr>
                <a:t>Increase in confidence in preparing meals from basic ingredients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785725" y="4439602"/>
            <a:ext cx="1797075" cy="1354656"/>
            <a:chOff x="8031487" y="3695376"/>
            <a:chExt cx="2209005" cy="1665174"/>
          </a:xfrm>
        </p:grpSpPr>
        <p:grpSp>
          <p:nvGrpSpPr>
            <p:cNvPr id="39" name="Group 38"/>
            <p:cNvGrpSpPr/>
            <p:nvPr/>
          </p:nvGrpSpPr>
          <p:grpSpPr>
            <a:xfrm rot="10800000">
              <a:off x="8124825" y="3695376"/>
              <a:ext cx="2110649" cy="1665174"/>
              <a:chOff x="1463036" y="2233057"/>
              <a:chExt cx="3392823" cy="1665174"/>
            </a:xfrm>
          </p:grpSpPr>
          <p:cxnSp>
            <p:nvCxnSpPr>
              <p:cNvPr id="41" name="Connector: Elbow 40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>
                <a:cxnSpLocks/>
              </p:cNvCxnSpPr>
              <p:nvPr/>
            </p:nvCxnSpPr>
            <p:spPr>
              <a:xfrm rot="10800000" flipH="1" flipV="1">
                <a:off x="1463036" y="2233057"/>
                <a:ext cx="3392823" cy="18790"/>
              </a:xfrm>
              <a:prstGeom prst="line">
                <a:avLst/>
              </a:prstGeom>
              <a:ln w="38100" cap="sq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>
            <a:xfrm>
              <a:off x="8031487" y="4650666"/>
              <a:ext cx="2209005" cy="680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4"/>
                  </a:solidFill>
                </a:rPr>
                <a:t>Increase in confidence in preparing meals from basic ingredients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7890633" y="2907587"/>
            <a:ext cx="1780097" cy="1354654"/>
            <a:chOff x="8291172" y="1812189"/>
            <a:chExt cx="2188135" cy="1665172"/>
          </a:xfrm>
        </p:grpSpPr>
        <p:grpSp>
          <p:nvGrpSpPr>
            <p:cNvPr id="44" name="Group 43"/>
            <p:cNvGrpSpPr/>
            <p:nvPr/>
          </p:nvGrpSpPr>
          <p:grpSpPr>
            <a:xfrm>
              <a:off x="8291172" y="1812189"/>
              <a:ext cx="2101505" cy="1665172"/>
              <a:chOff x="1463040" y="2233059"/>
              <a:chExt cx="3378123" cy="1665172"/>
            </a:xfrm>
          </p:grpSpPr>
          <p:cxnSp>
            <p:nvCxnSpPr>
              <p:cNvPr id="46" name="Connector: Elbow 45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>
                <a:cxnSpLocks/>
              </p:cNvCxnSpPr>
              <p:nvPr/>
            </p:nvCxnSpPr>
            <p:spPr>
              <a:xfrm>
                <a:off x="1463040" y="2233059"/>
                <a:ext cx="3378123" cy="0"/>
              </a:xfrm>
              <a:prstGeom prst="line">
                <a:avLst/>
              </a:prstGeom>
              <a:ln w="38100" cap="sq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TextBox 44"/>
            <p:cNvSpPr txBox="1"/>
            <p:nvPr/>
          </p:nvSpPr>
          <p:spPr>
            <a:xfrm>
              <a:off x="8291172" y="1882928"/>
              <a:ext cx="2188135" cy="680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accent4"/>
                  </a:solidFill>
                </a:rPr>
                <a:t>Dislike of cooking because of too much time involved decreased by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679374" y="4439602"/>
            <a:ext cx="1797075" cy="1354656"/>
            <a:chOff x="8031487" y="3695376"/>
            <a:chExt cx="2209005" cy="1665174"/>
          </a:xfrm>
        </p:grpSpPr>
        <p:grpSp>
          <p:nvGrpSpPr>
            <p:cNvPr id="49" name="Group 48"/>
            <p:cNvGrpSpPr/>
            <p:nvPr/>
          </p:nvGrpSpPr>
          <p:grpSpPr>
            <a:xfrm rot="10800000">
              <a:off x="8124825" y="3695376"/>
              <a:ext cx="2110649" cy="1665174"/>
              <a:chOff x="1463036" y="2233057"/>
              <a:chExt cx="3392823" cy="1665174"/>
            </a:xfrm>
          </p:grpSpPr>
          <p:cxnSp>
            <p:nvCxnSpPr>
              <p:cNvPr id="51" name="Connector: Elbow 50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>
                <a:cxnSpLocks/>
              </p:cNvCxnSpPr>
              <p:nvPr/>
            </p:nvCxnSpPr>
            <p:spPr>
              <a:xfrm rot="10800000" flipH="1" flipV="1">
                <a:off x="1463036" y="2233057"/>
                <a:ext cx="3392823" cy="18790"/>
              </a:xfrm>
              <a:prstGeom prst="line">
                <a:avLst/>
              </a:prstGeom>
              <a:ln w="38100" cap="sq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" name="TextBox 49"/>
            <p:cNvSpPr txBox="1"/>
            <p:nvPr/>
          </p:nvSpPr>
          <p:spPr>
            <a:xfrm>
              <a:off x="8031487" y="4650665"/>
              <a:ext cx="2209005" cy="680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4"/>
                  </a:solidFill>
                </a:rPr>
                <a:t>Dislike of cooking because of too much time involved decreased by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8590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09625" y="621942"/>
            <a:ext cx="10515600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Text and arrow/boxes SET 2 - yellow</a:t>
            </a:r>
            <a:br>
              <a:rPr lang="en-US" sz="3600" dirty="0"/>
            </a:br>
            <a:r>
              <a:rPr lang="en-US" sz="3600" dirty="0"/>
              <a:t>text is Open Sans</a:t>
            </a:r>
            <a:br>
              <a:rPr lang="en-US" sz="3600" dirty="0"/>
            </a:br>
            <a:r>
              <a:rPr lang="en-US" sz="3600" dirty="0"/>
              <a:t>Copy and paste</a:t>
            </a:r>
            <a:br>
              <a:rPr lang="en-US" sz="3600" dirty="0"/>
            </a:br>
            <a:endParaRPr lang="en-US" sz="3600" dirty="0"/>
          </a:p>
        </p:txBody>
      </p:sp>
      <p:grpSp>
        <p:nvGrpSpPr>
          <p:cNvPr id="3" name="Group 2"/>
          <p:cNvGrpSpPr/>
          <p:nvPr/>
        </p:nvGrpSpPr>
        <p:grpSpPr>
          <a:xfrm>
            <a:off x="959890" y="3131441"/>
            <a:ext cx="1652390" cy="1458626"/>
            <a:chOff x="1482088" y="1844890"/>
            <a:chExt cx="1944304" cy="1665172"/>
          </a:xfrm>
        </p:grpSpPr>
        <p:grpSp>
          <p:nvGrpSpPr>
            <p:cNvPr id="4" name="Group 3"/>
            <p:cNvGrpSpPr/>
            <p:nvPr/>
          </p:nvGrpSpPr>
          <p:grpSpPr>
            <a:xfrm>
              <a:off x="1498935" y="1844890"/>
              <a:ext cx="1857675" cy="1665172"/>
              <a:chOff x="1463040" y="2233059"/>
              <a:chExt cx="2986172" cy="1665172"/>
            </a:xfrm>
          </p:grpSpPr>
          <p:cxnSp>
            <p:nvCxnSpPr>
              <p:cNvPr id="6" name="Connector: Elbow 5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TextBox 4"/>
            <p:cNvSpPr txBox="1"/>
            <p:nvPr/>
          </p:nvSpPr>
          <p:spPr>
            <a:xfrm>
              <a:off x="1482088" y="1924952"/>
              <a:ext cx="1944304" cy="582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accent4"/>
                  </a:solidFill>
                </a:rPr>
                <a:t>Increase in perception of the ease of preparing food at home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74208" y="4781040"/>
            <a:ext cx="1652390" cy="1458626"/>
            <a:chOff x="1498935" y="3728077"/>
            <a:chExt cx="1944304" cy="1665172"/>
          </a:xfrm>
        </p:grpSpPr>
        <p:grpSp>
          <p:nvGrpSpPr>
            <p:cNvPr id="9" name="Group 8"/>
            <p:cNvGrpSpPr/>
            <p:nvPr/>
          </p:nvGrpSpPr>
          <p:grpSpPr>
            <a:xfrm rot="10800000">
              <a:off x="1585560" y="3728077"/>
              <a:ext cx="1857675" cy="1665172"/>
              <a:chOff x="1463040" y="2233059"/>
              <a:chExt cx="2986172" cy="1665172"/>
            </a:xfrm>
          </p:grpSpPr>
          <p:cxnSp>
            <p:nvCxnSpPr>
              <p:cNvPr id="11" name="Connector: Elbow 10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Box 9"/>
            <p:cNvSpPr txBox="1"/>
            <p:nvPr/>
          </p:nvSpPr>
          <p:spPr>
            <a:xfrm>
              <a:off x="1498935" y="4666856"/>
              <a:ext cx="1944304" cy="582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4"/>
                  </a:solidFill>
                </a:rPr>
                <a:t>Increase in perception of the ease of </a:t>
              </a:r>
            </a:p>
            <a:p>
              <a:pPr algn="r"/>
              <a:r>
                <a:rPr lang="en-US" sz="1000" dirty="0">
                  <a:solidFill>
                    <a:schemeClr val="accent4"/>
                  </a:solidFill>
                </a:rPr>
                <a:t>preparing food at home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809719" y="3125550"/>
            <a:ext cx="1751916" cy="1458626"/>
            <a:chOff x="3658711" y="1838165"/>
            <a:chExt cx="2061412" cy="1665172"/>
          </a:xfrm>
        </p:grpSpPr>
        <p:grpSp>
          <p:nvGrpSpPr>
            <p:cNvPr id="14" name="Group 13"/>
            <p:cNvGrpSpPr/>
            <p:nvPr/>
          </p:nvGrpSpPr>
          <p:grpSpPr>
            <a:xfrm>
              <a:off x="3663015" y="1838165"/>
              <a:ext cx="1857675" cy="1665172"/>
              <a:chOff x="1463040" y="2233059"/>
              <a:chExt cx="2986172" cy="1665172"/>
            </a:xfrm>
          </p:grpSpPr>
          <p:cxnSp>
            <p:nvCxnSpPr>
              <p:cNvPr id="16" name="Connector: Elbow 15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/>
            <p:cNvSpPr txBox="1"/>
            <p:nvPr/>
          </p:nvSpPr>
          <p:spPr>
            <a:xfrm>
              <a:off x="3658711" y="1910102"/>
              <a:ext cx="2061412" cy="582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accent4"/>
                  </a:solidFill>
                </a:rPr>
                <a:t>Understanding of proper temperatures for food safety increased by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726802" y="4775149"/>
            <a:ext cx="1751916" cy="1458626"/>
            <a:chOff x="3561146" y="3721352"/>
            <a:chExt cx="2061412" cy="1665172"/>
          </a:xfrm>
        </p:grpSpPr>
        <p:grpSp>
          <p:nvGrpSpPr>
            <p:cNvPr id="19" name="Group 18"/>
            <p:cNvGrpSpPr/>
            <p:nvPr/>
          </p:nvGrpSpPr>
          <p:grpSpPr>
            <a:xfrm rot="10800000">
              <a:off x="3749640" y="3721352"/>
              <a:ext cx="1857675" cy="1665172"/>
              <a:chOff x="1463040" y="2233059"/>
              <a:chExt cx="2986172" cy="1665172"/>
            </a:xfrm>
          </p:grpSpPr>
          <p:cxnSp>
            <p:nvCxnSpPr>
              <p:cNvPr id="21" name="Connector: Elbow 20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TextBox 19"/>
            <p:cNvSpPr txBox="1"/>
            <p:nvPr/>
          </p:nvSpPr>
          <p:spPr>
            <a:xfrm>
              <a:off x="3561146" y="4666855"/>
              <a:ext cx="2061412" cy="582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4"/>
                  </a:solidFill>
                </a:rPr>
                <a:t>Understanding of </a:t>
              </a:r>
            </a:p>
            <a:p>
              <a:pPr algn="r"/>
              <a:r>
                <a:rPr lang="en-US" sz="1000" dirty="0">
                  <a:solidFill>
                    <a:schemeClr val="accent4"/>
                  </a:solidFill>
                </a:rPr>
                <a:t>proper temperatures for food safety increased by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615739" y="3125550"/>
            <a:ext cx="1751916" cy="1458626"/>
            <a:chOff x="5783785" y="1838165"/>
            <a:chExt cx="2061412" cy="1665172"/>
          </a:xfrm>
        </p:grpSpPr>
        <p:grpSp>
          <p:nvGrpSpPr>
            <p:cNvPr id="24" name="Group 23"/>
            <p:cNvGrpSpPr/>
            <p:nvPr/>
          </p:nvGrpSpPr>
          <p:grpSpPr>
            <a:xfrm>
              <a:off x="5783785" y="1838165"/>
              <a:ext cx="1857675" cy="1665172"/>
              <a:chOff x="1463040" y="2233059"/>
              <a:chExt cx="2986172" cy="1665172"/>
            </a:xfrm>
          </p:grpSpPr>
          <p:cxnSp>
            <p:nvCxnSpPr>
              <p:cNvPr id="26" name="Connector: Elbow 25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/>
            <p:cNvSpPr txBox="1"/>
            <p:nvPr/>
          </p:nvSpPr>
          <p:spPr>
            <a:xfrm>
              <a:off x="5783785" y="1903362"/>
              <a:ext cx="2061412" cy="420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accent4"/>
                  </a:solidFill>
                </a:rPr>
                <a:t>Perception of cooking as “too much work” decreased by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529164" y="4775149"/>
            <a:ext cx="1751916" cy="1458626"/>
            <a:chOff x="5681916" y="3721352"/>
            <a:chExt cx="2061412" cy="1665172"/>
          </a:xfrm>
        </p:grpSpPr>
        <p:grpSp>
          <p:nvGrpSpPr>
            <p:cNvPr id="29" name="Group 28"/>
            <p:cNvGrpSpPr/>
            <p:nvPr/>
          </p:nvGrpSpPr>
          <p:grpSpPr>
            <a:xfrm rot="10800000">
              <a:off x="5870410" y="3721352"/>
              <a:ext cx="1857675" cy="1665172"/>
              <a:chOff x="1463040" y="2233059"/>
              <a:chExt cx="2986172" cy="1665172"/>
            </a:xfrm>
          </p:grpSpPr>
          <p:cxnSp>
            <p:nvCxnSpPr>
              <p:cNvPr id="31" name="Connector: Elbow 30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5681916" y="4661081"/>
              <a:ext cx="2061412" cy="420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4"/>
                  </a:solidFill>
                </a:rPr>
                <a:t>Perception of cooking as “too much work” decreased by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746671" y="3102796"/>
            <a:ext cx="1859613" cy="1458626"/>
            <a:chOff x="8291172" y="1812189"/>
            <a:chExt cx="2188135" cy="1665172"/>
          </a:xfrm>
        </p:grpSpPr>
        <p:grpSp>
          <p:nvGrpSpPr>
            <p:cNvPr id="34" name="Group 33"/>
            <p:cNvGrpSpPr/>
            <p:nvPr/>
          </p:nvGrpSpPr>
          <p:grpSpPr>
            <a:xfrm>
              <a:off x="8291172" y="1812189"/>
              <a:ext cx="2101505" cy="1665172"/>
              <a:chOff x="1463040" y="2233059"/>
              <a:chExt cx="3378123" cy="1665172"/>
            </a:xfrm>
          </p:grpSpPr>
          <p:cxnSp>
            <p:nvCxnSpPr>
              <p:cNvPr id="36" name="Connector: Elbow 35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cxnSpLocks/>
              </p:cNvCxnSpPr>
              <p:nvPr/>
            </p:nvCxnSpPr>
            <p:spPr>
              <a:xfrm>
                <a:off x="1463040" y="2233059"/>
                <a:ext cx="3378123" cy="0"/>
              </a:xfrm>
              <a:prstGeom prst="line">
                <a:avLst/>
              </a:prstGeom>
              <a:ln w="38100" cap="sq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8291172" y="1882928"/>
              <a:ext cx="2188135" cy="582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accent4"/>
                  </a:solidFill>
                </a:rPr>
                <a:t>Increase in confidence in preparing meals that follow USDA </a:t>
              </a:r>
              <a:r>
                <a:rPr lang="en-US" sz="1000" dirty="0" err="1">
                  <a:solidFill>
                    <a:schemeClr val="accent4"/>
                  </a:solidFill>
                </a:rPr>
                <a:t>MyPlate</a:t>
              </a:r>
              <a:r>
                <a:rPr lang="en-US" sz="1000" dirty="0">
                  <a:solidFill>
                    <a:schemeClr val="accent4"/>
                  </a:solidFill>
                </a:rPr>
                <a:t> guidelines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525975" y="4752395"/>
            <a:ext cx="1877349" cy="1458628"/>
            <a:chOff x="8031487" y="3695376"/>
            <a:chExt cx="2209005" cy="1665174"/>
          </a:xfrm>
        </p:grpSpPr>
        <p:grpSp>
          <p:nvGrpSpPr>
            <p:cNvPr id="39" name="Group 38"/>
            <p:cNvGrpSpPr/>
            <p:nvPr/>
          </p:nvGrpSpPr>
          <p:grpSpPr>
            <a:xfrm rot="10800000">
              <a:off x="8124825" y="3695376"/>
              <a:ext cx="2110649" cy="1665174"/>
              <a:chOff x="1463036" y="2233057"/>
              <a:chExt cx="3392823" cy="1665174"/>
            </a:xfrm>
          </p:grpSpPr>
          <p:cxnSp>
            <p:nvCxnSpPr>
              <p:cNvPr id="41" name="Connector: Elbow 40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>
                <a:cxnSpLocks/>
              </p:cNvCxnSpPr>
              <p:nvPr/>
            </p:nvCxnSpPr>
            <p:spPr>
              <a:xfrm rot="10800000" flipH="1" flipV="1">
                <a:off x="1463036" y="2233057"/>
                <a:ext cx="3392823" cy="18790"/>
              </a:xfrm>
              <a:prstGeom prst="line">
                <a:avLst/>
              </a:prstGeom>
              <a:ln w="38100" cap="sq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>
            <a:xfrm>
              <a:off x="8031487" y="4650667"/>
              <a:ext cx="2209005" cy="582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4"/>
                  </a:solidFill>
                </a:rPr>
                <a:t>Increase in confidence in preparing meals that follow USDA </a:t>
              </a:r>
              <a:r>
                <a:rPr lang="en-US" sz="1000" dirty="0" err="1">
                  <a:solidFill>
                    <a:schemeClr val="accent4"/>
                  </a:solidFill>
                </a:rPr>
                <a:t>MyPlate</a:t>
              </a:r>
              <a:r>
                <a:rPr lang="en-US" sz="1000" dirty="0">
                  <a:solidFill>
                    <a:schemeClr val="accent4"/>
                  </a:solidFill>
                </a:rPr>
                <a:t> guidelines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0115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60158" y="341010"/>
            <a:ext cx="10515600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Text and arrow/boxes SET 1- blue</a:t>
            </a:r>
            <a:br>
              <a:rPr lang="en-US" sz="3600" dirty="0"/>
            </a:br>
            <a:r>
              <a:rPr lang="en-US" sz="3600" dirty="0"/>
              <a:t>Text is Open Sans</a:t>
            </a:r>
            <a:br>
              <a:rPr lang="en-US" sz="3600" dirty="0"/>
            </a:br>
            <a:r>
              <a:rPr lang="en-US" sz="3600" dirty="0"/>
              <a:t>Copy and paste</a:t>
            </a:r>
            <a:br>
              <a:rPr lang="en-US" sz="3600" dirty="0"/>
            </a:br>
            <a:endParaRPr lang="en-US" sz="3600" dirty="0"/>
          </a:p>
        </p:txBody>
      </p:sp>
      <p:grpSp>
        <p:nvGrpSpPr>
          <p:cNvPr id="3" name="Group 2"/>
          <p:cNvGrpSpPr/>
          <p:nvPr/>
        </p:nvGrpSpPr>
        <p:grpSpPr>
          <a:xfrm>
            <a:off x="266030" y="3006859"/>
            <a:ext cx="1626361" cy="1392874"/>
            <a:chOff x="644891" y="2626942"/>
            <a:chExt cx="1944304" cy="1665172"/>
          </a:xfrm>
        </p:grpSpPr>
        <p:grpSp>
          <p:nvGrpSpPr>
            <p:cNvPr id="4" name="Group 3"/>
            <p:cNvGrpSpPr/>
            <p:nvPr/>
          </p:nvGrpSpPr>
          <p:grpSpPr>
            <a:xfrm>
              <a:off x="661738" y="2626942"/>
              <a:ext cx="1857675" cy="1665172"/>
              <a:chOff x="1463040" y="2233059"/>
              <a:chExt cx="2986172" cy="1665172"/>
            </a:xfrm>
          </p:grpSpPr>
          <p:cxnSp>
            <p:nvCxnSpPr>
              <p:cNvPr id="6" name="Connector: Elbow 5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solidFill>
                  <a:schemeClr val="accent3">
                    <a:lumMod val="75000"/>
                    <a:lumOff val="25000"/>
                  </a:schemeClr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>
                <a:solidFill>
                  <a:schemeClr val="accent3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TextBox 4"/>
            <p:cNvSpPr txBox="1"/>
            <p:nvPr/>
          </p:nvSpPr>
          <p:spPr>
            <a:xfrm>
              <a:off x="644891" y="2707004"/>
              <a:ext cx="1944304" cy="662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accent1"/>
                  </a:solidFill>
                </a:rPr>
                <a:t>Understanding how food relates to health increased by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80122" y="4582097"/>
            <a:ext cx="1626361" cy="1392874"/>
            <a:chOff x="661738" y="4510129"/>
            <a:chExt cx="1944304" cy="1665172"/>
          </a:xfrm>
        </p:grpSpPr>
        <p:grpSp>
          <p:nvGrpSpPr>
            <p:cNvPr id="9" name="Group 8"/>
            <p:cNvGrpSpPr/>
            <p:nvPr/>
          </p:nvGrpSpPr>
          <p:grpSpPr>
            <a:xfrm rot="10800000">
              <a:off x="748363" y="4510129"/>
              <a:ext cx="1857675" cy="1665172"/>
              <a:chOff x="1463040" y="2233059"/>
              <a:chExt cx="2986172" cy="1665172"/>
            </a:xfrm>
          </p:grpSpPr>
          <p:cxnSp>
            <p:nvCxnSpPr>
              <p:cNvPr id="11" name="Connector: Elbow 10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solidFill>
                  <a:schemeClr val="accent3">
                    <a:lumMod val="75000"/>
                    <a:lumOff val="25000"/>
                  </a:schemeClr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>
                <a:solidFill>
                  <a:schemeClr val="accent3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Box 9"/>
            <p:cNvSpPr txBox="1"/>
            <p:nvPr/>
          </p:nvSpPr>
          <p:spPr>
            <a:xfrm>
              <a:off x="661738" y="5448908"/>
              <a:ext cx="1944304" cy="662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1"/>
                  </a:solidFill>
                </a:rPr>
                <a:t>Understanding how food relates to health increased by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086720" y="3001233"/>
            <a:ext cx="1557498" cy="1392874"/>
            <a:chOff x="2821514" y="2620217"/>
            <a:chExt cx="1861979" cy="1665172"/>
          </a:xfrm>
        </p:grpSpPr>
        <p:grpSp>
          <p:nvGrpSpPr>
            <p:cNvPr id="14" name="Group 13"/>
            <p:cNvGrpSpPr/>
            <p:nvPr/>
          </p:nvGrpSpPr>
          <p:grpSpPr>
            <a:xfrm>
              <a:off x="2825818" y="2620217"/>
              <a:ext cx="1857675" cy="1665172"/>
              <a:chOff x="1463040" y="2233059"/>
              <a:chExt cx="2986172" cy="1665172"/>
            </a:xfrm>
          </p:grpSpPr>
          <p:cxnSp>
            <p:nvCxnSpPr>
              <p:cNvPr id="16" name="Connector: Elbow 15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solidFill>
                  <a:schemeClr val="accent3">
                    <a:lumMod val="75000"/>
                    <a:lumOff val="25000"/>
                  </a:schemeClr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>
                <a:solidFill>
                  <a:schemeClr val="accent3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/>
            <p:cNvSpPr txBox="1"/>
            <p:nvPr/>
          </p:nvSpPr>
          <p:spPr>
            <a:xfrm>
              <a:off x="2821514" y="2692153"/>
              <a:ext cx="1861979" cy="662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accent1"/>
                  </a:solidFill>
                </a:rPr>
                <a:t>Increase in confidence in preparing fruits and vegetables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005109" y="4576472"/>
            <a:ext cx="1724319" cy="1392874"/>
            <a:chOff x="2723949" y="4503404"/>
            <a:chExt cx="2061412" cy="1665172"/>
          </a:xfrm>
        </p:grpSpPr>
        <p:grpSp>
          <p:nvGrpSpPr>
            <p:cNvPr id="19" name="Group 18"/>
            <p:cNvGrpSpPr/>
            <p:nvPr/>
          </p:nvGrpSpPr>
          <p:grpSpPr>
            <a:xfrm rot="10800000">
              <a:off x="2912443" y="4503404"/>
              <a:ext cx="1857675" cy="1665172"/>
              <a:chOff x="1463040" y="2233059"/>
              <a:chExt cx="2986172" cy="1665172"/>
            </a:xfrm>
          </p:grpSpPr>
          <p:cxnSp>
            <p:nvCxnSpPr>
              <p:cNvPr id="21" name="Connector: Elbow 20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solidFill>
                  <a:schemeClr val="accent3">
                    <a:lumMod val="75000"/>
                    <a:lumOff val="25000"/>
                  </a:schemeClr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>
                <a:solidFill>
                  <a:schemeClr val="accent3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TextBox 19"/>
            <p:cNvSpPr txBox="1"/>
            <p:nvPr/>
          </p:nvSpPr>
          <p:spPr>
            <a:xfrm>
              <a:off x="2723949" y="5448907"/>
              <a:ext cx="2061412" cy="662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1"/>
                  </a:solidFill>
                </a:rPr>
                <a:t>Increase in </a:t>
              </a:r>
            </a:p>
            <a:p>
              <a:pPr algn="r"/>
              <a:r>
                <a:rPr lang="en-US" sz="1000" dirty="0">
                  <a:solidFill>
                    <a:schemeClr val="accent1"/>
                  </a:solidFill>
                </a:rPr>
                <a:t>confidence in preparing </a:t>
              </a:r>
            </a:p>
            <a:p>
              <a:pPr algn="r"/>
              <a:r>
                <a:rPr lang="en-US" sz="1000" dirty="0">
                  <a:solidFill>
                    <a:schemeClr val="accent1"/>
                  </a:solidFill>
                </a:rPr>
                <a:t>fruits and vegetables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864291" y="3001233"/>
            <a:ext cx="1724319" cy="1392874"/>
            <a:chOff x="4946588" y="2620217"/>
            <a:chExt cx="2061412" cy="1665172"/>
          </a:xfrm>
        </p:grpSpPr>
        <p:grpSp>
          <p:nvGrpSpPr>
            <p:cNvPr id="24" name="Group 23"/>
            <p:cNvGrpSpPr/>
            <p:nvPr/>
          </p:nvGrpSpPr>
          <p:grpSpPr>
            <a:xfrm>
              <a:off x="4946588" y="2620217"/>
              <a:ext cx="1857675" cy="1665172"/>
              <a:chOff x="1463040" y="2233059"/>
              <a:chExt cx="2986172" cy="1665172"/>
            </a:xfrm>
          </p:grpSpPr>
          <p:cxnSp>
            <p:nvCxnSpPr>
              <p:cNvPr id="26" name="Connector: Elbow 25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solidFill>
                  <a:schemeClr val="accent3">
                    <a:lumMod val="75000"/>
                    <a:lumOff val="25000"/>
                  </a:schemeClr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>
                <a:solidFill>
                  <a:schemeClr val="accent3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/>
            <p:cNvSpPr txBox="1"/>
            <p:nvPr/>
          </p:nvSpPr>
          <p:spPr>
            <a:xfrm>
              <a:off x="4946588" y="2685414"/>
              <a:ext cx="2061412" cy="662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accent1"/>
                  </a:solidFill>
                </a:rPr>
                <a:t>Eating fruits and vegetables every day increased by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779080" y="4576472"/>
            <a:ext cx="1724319" cy="1392874"/>
            <a:chOff x="4844719" y="4503404"/>
            <a:chExt cx="2061412" cy="1665172"/>
          </a:xfrm>
        </p:grpSpPr>
        <p:grpSp>
          <p:nvGrpSpPr>
            <p:cNvPr id="29" name="Group 28"/>
            <p:cNvGrpSpPr/>
            <p:nvPr/>
          </p:nvGrpSpPr>
          <p:grpSpPr>
            <a:xfrm rot="10800000">
              <a:off x="5033213" y="4503404"/>
              <a:ext cx="1857675" cy="1665172"/>
              <a:chOff x="1463040" y="2233059"/>
              <a:chExt cx="2986172" cy="1665172"/>
            </a:xfrm>
          </p:grpSpPr>
          <p:cxnSp>
            <p:nvCxnSpPr>
              <p:cNvPr id="31" name="Connector: Elbow 30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solidFill>
                  <a:schemeClr val="accent3">
                    <a:lumMod val="75000"/>
                    <a:lumOff val="25000"/>
                  </a:schemeClr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cxnSpLocks/>
              </p:cNvCxnSpPr>
              <p:nvPr/>
            </p:nvCxnSpPr>
            <p:spPr>
              <a:xfrm>
                <a:off x="1463040" y="2233059"/>
                <a:ext cx="2986172" cy="1"/>
              </a:xfrm>
              <a:prstGeom prst="line">
                <a:avLst/>
              </a:prstGeom>
              <a:ln w="38100" cap="sq">
                <a:solidFill>
                  <a:schemeClr val="accent3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4844719" y="5443133"/>
              <a:ext cx="2061412" cy="662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1"/>
                  </a:solidFill>
                </a:rPr>
                <a:t>Eating fruits and vegetables every day increased by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961657" y="2979505"/>
            <a:ext cx="1830320" cy="1392874"/>
            <a:chOff x="7453975" y="2594241"/>
            <a:chExt cx="2188135" cy="1665172"/>
          </a:xfrm>
        </p:grpSpPr>
        <p:grpSp>
          <p:nvGrpSpPr>
            <p:cNvPr id="34" name="Group 33"/>
            <p:cNvGrpSpPr/>
            <p:nvPr/>
          </p:nvGrpSpPr>
          <p:grpSpPr>
            <a:xfrm>
              <a:off x="7453975" y="2594241"/>
              <a:ext cx="2101505" cy="1665172"/>
              <a:chOff x="1463040" y="2233059"/>
              <a:chExt cx="3378123" cy="1665172"/>
            </a:xfrm>
          </p:grpSpPr>
          <p:cxnSp>
            <p:nvCxnSpPr>
              <p:cNvPr id="36" name="Connector: Elbow 35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solidFill>
                  <a:schemeClr val="accent3">
                    <a:lumMod val="75000"/>
                    <a:lumOff val="25000"/>
                  </a:schemeClr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cxnSpLocks/>
              </p:cNvCxnSpPr>
              <p:nvPr/>
            </p:nvCxnSpPr>
            <p:spPr>
              <a:xfrm>
                <a:off x="1463040" y="2233059"/>
                <a:ext cx="3378123" cy="0"/>
              </a:xfrm>
              <a:prstGeom prst="line">
                <a:avLst/>
              </a:prstGeom>
              <a:ln w="38100" cap="sq">
                <a:solidFill>
                  <a:schemeClr val="accent3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7453975" y="2664980"/>
              <a:ext cx="2188135" cy="662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accent1"/>
                  </a:solidFill>
                </a:rPr>
                <a:t>Increase in confidence in preparing meals from basic ingredients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744437" y="4554743"/>
            <a:ext cx="1847777" cy="1392876"/>
            <a:chOff x="7194290" y="4477428"/>
            <a:chExt cx="2209005" cy="1665174"/>
          </a:xfrm>
        </p:grpSpPr>
        <p:grpSp>
          <p:nvGrpSpPr>
            <p:cNvPr id="39" name="Group 38"/>
            <p:cNvGrpSpPr/>
            <p:nvPr/>
          </p:nvGrpSpPr>
          <p:grpSpPr>
            <a:xfrm rot="10800000">
              <a:off x="7287628" y="4477428"/>
              <a:ext cx="2110649" cy="1665174"/>
              <a:chOff x="1463036" y="2233057"/>
              <a:chExt cx="3392823" cy="1665174"/>
            </a:xfrm>
          </p:grpSpPr>
          <p:cxnSp>
            <p:nvCxnSpPr>
              <p:cNvPr id="41" name="Connector: Elbow 40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solidFill>
                  <a:schemeClr val="accent3">
                    <a:lumMod val="75000"/>
                    <a:lumOff val="25000"/>
                  </a:schemeClr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>
                <a:cxnSpLocks/>
              </p:cNvCxnSpPr>
              <p:nvPr/>
            </p:nvCxnSpPr>
            <p:spPr>
              <a:xfrm rot="10800000" flipH="1" flipV="1">
                <a:off x="1463036" y="2233057"/>
                <a:ext cx="3392823" cy="18790"/>
              </a:xfrm>
              <a:prstGeom prst="line">
                <a:avLst/>
              </a:prstGeom>
              <a:ln w="38100" cap="sq">
                <a:solidFill>
                  <a:schemeClr val="accent3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>
            <a:xfrm>
              <a:off x="7194290" y="5432719"/>
              <a:ext cx="2209005" cy="662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1"/>
                  </a:solidFill>
                </a:rPr>
                <a:t>Increase in confidence in preparing meals from basic ingredients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7908732" y="2979505"/>
            <a:ext cx="1830320" cy="1392874"/>
            <a:chOff x="9781691" y="2594241"/>
            <a:chExt cx="2188135" cy="1665172"/>
          </a:xfrm>
        </p:grpSpPr>
        <p:grpSp>
          <p:nvGrpSpPr>
            <p:cNvPr id="44" name="Group 43"/>
            <p:cNvGrpSpPr/>
            <p:nvPr/>
          </p:nvGrpSpPr>
          <p:grpSpPr>
            <a:xfrm>
              <a:off x="9781691" y="2594241"/>
              <a:ext cx="2101505" cy="1665172"/>
              <a:chOff x="1463040" y="2233059"/>
              <a:chExt cx="3378123" cy="1665172"/>
            </a:xfrm>
          </p:grpSpPr>
          <p:cxnSp>
            <p:nvCxnSpPr>
              <p:cNvPr id="46" name="Connector: Elbow 45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solidFill>
                  <a:schemeClr val="accent3">
                    <a:lumMod val="75000"/>
                    <a:lumOff val="25000"/>
                  </a:schemeClr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>
                <a:cxnSpLocks/>
              </p:cNvCxnSpPr>
              <p:nvPr/>
            </p:nvCxnSpPr>
            <p:spPr>
              <a:xfrm>
                <a:off x="1463040" y="2233059"/>
                <a:ext cx="3378123" cy="0"/>
              </a:xfrm>
              <a:prstGeom prst="line">
                <a:avLst/>
              </a:prstGeom>
              <a:ln w="38100" cap="sq">
                <a:solidFill>
                  <a:schemeClr val="accent3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TextBox 44"/>
            <p:cNvSpPr txBox="1"/>
            <p:nvPr/>
          </p:nvSpPr>
          <p:spPr>
            <a:xfrm>
              <a:off x="9781691" y="2664980"/>
              <a:ext cx="2188135" cy="662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accent1"/>
                  </a:solidFill>
                </a:rPr>
                <a:t>Dislike of cooking because of too much time involved decreased by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691512" y="4554743"/>
            <a:ext cx="1847777" cy="1392876"/>
            <a:chOff x="9522006" y="4477428"/>
            <a:chExt cx="2209005" cy="1665174"/>
          </a:xfrm>
        </p:grpSpPr>
        <p:grpSp>
          <p:nvGrpSpPr>
            <p:cNvPr id="49" name="Group 48"/>
            <p:cNvGrpSpPr/>
            <p:nvPr/>
          </p:nvGrpSpPr>
          <p:grpSpPr>
            <a:xfrm rot="10800000">
              <a:off x="9615344" y="4477428"/>
              <a:ext cx="2110649" cy="1665174"/>
              <a:chOff x="1463036" y="2233057"/>
              <a:chExt cx="3392823" cy="1665174"/>
            </a:xfrm>
          </p:grpSpPr>
          <p:cxnSp>
            <p:nvCxnSpPr>
              <p:cNvPr id="51" name="Connector: Elbow 50"/>
              <p:cNvCxnSpPr/>
              <p:nvPr/>
            </p:nvCxnSpPr>
            <p:spPr>
              <a:xfrm rot="16200000" flipH="1">
                <a:off x="1458227" y="2237873"/>
                <a:ext cx="1665171" cy="1655545"/>
              </a:xfrm>
              <a:prstGeom prst="bentConnector3">
                <a:avLst>
                  <a:gd name="adj1" fmla="val 49422"/>
                </a:avLst>
              </a:prstGeom>
              <a:ln w="38100">
                <a:solidFill>
                  <a:schemeClr val="accent3">
                    <a:lumMod val="75000"/>
                    <a:lumOff val="25000"/>
                  </a:schemeClr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>
                <a:cxnSpLocks/>
              </p:cNvCxnSpPr>
              <p:nvPr/>
            </p:nvCxnSpPr>
            <p:spPr>
              <a:xfrm rot="10800000" flipH="1" flipV="1">
                <a:off x="1463036" y="2233057"/>
                <a:ext cx="3392823" cy="18790"/>
              </a:xfrm>
              <a:prstGeom prst="line">
                <a:avLst/>
              </a:prstGeom>
              <a:ln w="38100" cap="sq">
                <a:solidFill>
                  <a:schemeClr val="accent3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" name="TextBox 49"/>
            <p:cNvSpPr txBox="1"/>
            <p:nvPr/>
          </p:nvSpPr>
          <p:spPr>
            <a:xfrm>
              <a:off x="9522006" y="5432719"/>
              <a:ext cx="2209005" cy="662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1"/>
                  </a:solidFill>
                </a:rPr>
                <a:t>Dislike of cooking because of too much time involved decreased by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4745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CS fillable report form">
      <a:dk1>
        <a:sysClr val="windowText" lastClr="000000"/>
      </a:dk1>
      <a:lt1>
        <a:sysClr val="window" lastClr="FFFFFF"/>
      </a:lt1>
      <a:dk2>
        <a:srgbClr val="500000"/>
      </a:dk2>
      <a:lt2>
        <a:srgbClr val="EEECE1"/>
      </a:lt2>
      <a:accent1>
        <a:srgbClr val="D7A124"/>
      </a:accent1>
      <a:accent2>
        <a:srgbClr val="445324"/>
      </a:accent2>
      <a:accent3>
        <a:srgbClr val="0E1320"/>
      </a:accent3>
      <a:accent4>
        <a:srgbClr val="193234"/>
      </a:accent4>
      <a:accent5>
        <a:srgbClr val="A72120"/>
      </a:accent5>
      <a:accent6>
        <a:srgbClr val="717074"/>
      </a:accent6>
      <a:hlink>
        <a:srgbClr val="0000FF"/>
      </a:hlink>
      <a:folHlink>
        <a:srgbClr val="800080"/>
      </a:folHlink>
    </a:clrScheme>
    <a:fontScheme name="MCS fillable report form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732</Words>
  <Application>Microsoft Office PowerPoint</Application>
  <PresentationFormat>Custom</PresentationFormat>
  <Paragraphs>133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MCS Fillable Report 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MCS Fillable Report form</dc:title>
  <dc:creator>Holly D. Jarvis Whitaker</dc:creator>
  <cp:lastModifiedBy>Agent</cp:lastModifiedBy>
  <cp:revision>2</cp:revision>
  <dcterms:created xsi:type="dcterms:W3CDTF">2017-02-15T16:52:01Z</dcterms:created>
  <dcterms:modified xsi:type="dcterms:W3CDTF">2017-02-20T16:02:40Z</dcterms:modified>
</cp:coreProperties>
</file>