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9" r:id="rId4"/>
    <p:sldId id="270" r:id="rId5"/>
  </p:sldIdLst>
  <p:sldSz cx="9144000" cy="6858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330217"/>
    <a:srgbClr val="535352"/>
    <a:srgbClr val="A72120"/>
    <a:srgbClr val="193234"/>
    <a:srgbClr val="0E1320"/>
    <a:srgbClr val="445324"/>
    <a:srgbClr val="D7A124"/>
    <a:srgbClr val="747377"/>
    <a:srgbClr val="419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67" autoAdjust="0"/>
  </p:normalViewPr>
  <p:slideViewPr>
    <p:cSldViewPr snapToGrid="0" snapToObjects="1">
      <p:cViewPr>
        <p:scale>
          <a:sx n="48" d="100"/>
          <a:sy n="48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3A0E1-C4CB-4C55-B45B-852F2FF7E7DA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E1E16-72C0-4978-B2CE-D812BBFB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3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E659E5C-EB88-3942-8B8E-1542896959D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F0EC909-C656-1541-BBFD-44E47B5A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whether you’d like color</a:t>
            </a:r>
            <a:r>
              <a:rPr lang="en-US" baseline="0" dirty="0"/>
              <a:t> or black &amp; white. </a:t>
            </a:r>
          </a:p>
          <a:p>
            <a:pPr marL="0" indent="0">
              <a:buNone/>
            </a:pPr>
            <a:r>
              <a:rPr lang="en-US" baseline="0" dirty="0"/>
              <a:t>For Black &amp; White, go to slide 3.</a:t>
            </a:r>
          </a:p>
          <a:p>
            <a:pPr marL="0" indent="0">
              <a:buNone/>
            </a:pPr>
            <a:r>
              <a:rPr lang="en-US" baseline="0" dirty="0"/>
              <a:t>To enter your program’s data:</a:t>
            </a:r>
            <a:endParaRPr lang="en-US" dirty="0"/>
          </a:p>
          <a:p>
            <a:pPr marL="233309" indent="-233309">
              <a:buAutoNum type="arabicPeriod"/>
            </a:pPr>
            <a:r>
              <a:rPr lang="en-US" dirty="0"/>
              <a:t>Click</a:t>
            </a:r>
            <a:r>
              <a:rPr lang="en-US" baseline="0" dirty="0"/>
              <a:t> on Year to change the year.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Arrow 1 to enter your program’s data for “Understanding how food relates to health”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2 to enter your program’s data for “Increase in confidence in preparing fruits and vegetables”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3 to enter your program’s data for “Eating fruits and vegetables every day increased by”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4 to enter your program’s data for “Increase in confidence in preparing meals from basic ingredients”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5 to enter your program’s data for “Dislike of cooking because of too much time involved decreased by”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Complete slide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C909-C656-1541-BBFD-44E47B5A0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 dirty="0"/>
              <a:t>Click</a:t>
            </a:r>
            <a:r>
              <a:rPr lang="en-US" baseline="0" dirty="0"/>
              <a:t> on Num. below People instructed to enter the number of participants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Num. below Number of Classes to enter the number of classes you conducted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Num. below Educational Contacts to enter the total number of educational contacts for the program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Arrow 1 to enter your program’s data for “Increase in perception of the ease of preparing foods at home”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2 to enter your program’s data for “Understanding of proper temperatures for food safety increased by”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3 to enter your program’s data for “Increase in preference for food prepared at home instead of a fast food place or restaurant”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4 to enter your program’s data for “Perception of cooking as ‘too much work’ decreased by”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5 to enter your program’s data for “Increase in confidence in preparing meals that follow USDA MyPlate guidelines”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Save</a:t>
            </a:r>
          </a:p>
          <a:p>
            <a:pPr marL="233309" indent="-233309" defTabSz="466618">
              <a:buFontTx/>
              <a:buAutoNum type="arabicPeriod"/>
            </a:pPr>
            <a:r>
              <a:rPr lang="en-US" b="1" baseline="0" dirty="0"/>
              <a:t>Print pages 1-2, full page slides, front and back.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C909-C656-1541-BBFD-44E47B5A0C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whether you’d like color</a:t>
            </a:r>
            <a:r>
              <a:rPr lang="en-US" baseline="0" dirty="0"/>
              <a:t> or black &amp; white. </a:t>
            </a:r>
          </a:p>
          <a:p>
            <a:pPr marL="0" indent="0">
              <a:buNone/>
            </a:pPr>
            <a:r>
              <a:rPr lang="en-US" baseline="0" dirty="0"/>
              <a:t>For color, go to slide 1.</a:t>
            </a:r>
          </a:p>
          <a:p>
            <a:pPr marL="0" indent="0">
              <a:buNone/>
            </a:pPr>
            <a:r>
              <a:rPr lang="en-US" baseline="0" dirty="0"/>
              <a:t>To enter your program’s data:</a:t>
            </a:r>
            <a:endParaRPr lang="en-US" dirty="0"/>
          </a:p>
          <a:p>
            <a:pPr marL="233309" indent="-233309">
              <a:buAutoNum type="arabicPeriod"/>
            </a:pPr>
            <a:r>
              <a:rPr lang="en-US" dirty="0"/>
              <a:t>Click</a:t>
            </a:r>
            <a:r>
              <a:rPr lang="en-US" baseline="0" dirty="0"/>
              <a:t> on Year to change the year.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Arrow 1 to enter your program’s data for “Understanding how food relates to health”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2 to enter your program’s data for “Increase in confidence in preparing fruits and vegetables”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3 to enter your program’s data for “Eating fruits and vegetables every day increased by”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4 to enter your program’s data for “Increase in confidence in preparing meals from basic ingredients”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Click on Arrow 5 to enter your program’s data for “Dislike of cooking because of too much time involved decreased by”</a:t>
            </a:r>
          </a:p>
          <a:p>
            <a:pPr marL="233309" indent="-233309" defTabSz="466618">
              <a:buFontTx/>
              <a:buAutoNum type="arabicPeriod"/>
              <a:defRPr/>
            </a:pPr>
            <a:r>
              <a:rPr lang="en-US" baseline="0" dirty="0"/>
              <a:t>Complete slide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C909-C656-1541-BBFD-44E47B5A0C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90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233309" indent="-233309">
              <a:buAutoNum type="arabicPeriod"/>
            </a:pPr>
            <a:r>
              <a:rPr lang="en-US" dirty="0"/>
              <a:t>Click</a:t>
            </a:r>
            <a:r>
              <a:rPr lang="en-US" baseline="0" dirty="0"/>
              <a:t> on Num. below People instructed to enter the number of participants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Num. below Number of Classes to enter the number of classes you conducted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Num. below Educational Contacts to enter the total number of educational contacts for the program</a:t>
            </a:r>
          </a:p>
          <a:p>
            <a:pPr marL="233309" indent="-233309">
              <a:buAutoNum type="arabicPeriod"/>
            </a:pPr>
            <a:r>
              <a:rPr lang="en-US" baseline="0" dirty="0"/>
              <a:t>Click on Arrow 1 to enter your program’s data for “Increase in perception of the ease of preparing foods at home”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2 to enter your program’s data for “Understanding of proper temperatures for food safety increased by”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3 to enter your program’s data for “Increase in preference for food prepared at home instead of a fast food place or restaurant”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4 to enter your program’s data for “Perception of cooking as ‘too much work’ decreased by”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Click on Arrow 5 to enter your program’s data for “Increase in confidence in preparing meals that follow USDA MyPlate guidelines”</a:t>
            </a:r>
          </a:p>
          <a:p>
            <a:pPr marL="233309" indent="-233309" defTabSz="466618">
              <a:buFontTx/>
              <a:buAutoNum type="arabicPeriod"/>
            </a:pPr>
            <a:r>
              <a:rPr lang="en-US" baseline="0" dirty="0"/>
              <a:t>Save</a:t>
            </a:r>
          </a:p>
          <a:p>
            <a:pPr marL="233309" indent="-233309" defTabSz="466618">
              <a:buFontTx/>
              <a:buAutoNum type="arabicPeriod"/>
            </a:pPr>
            <a:r>
              <a:rPr lang="en-US" b="1" baseline="0" dirty="0"/>
              <a:t>Print pages 3-4, full page slides, front and back. </a:t>
            </a:r>
          </a:p>
          <a:p>
            <a:pPr marL="233309" indent="-233309" defTabSz="466618">
              <a:buFontTx/>
              <a:buAutoNum type="arabicPeriod"/>
            </a:pPr>
            <a:endParaRPr lang="en-US" baseline="0" dirty="0"/>
          </a:p>
          <a:p>
            <a:pPr marL="233309" indent="-233309" defTabSz="466618">
              <a:buFontTx/>
              <a:buAutoNum type="arabicPeriod"/>
            </a:pPr>
            <a:endParaRPr lang="en-US" baseline="0" dirty="0"/>
          </a:p>
          <a:p>
            <a:pPr marL="233309" indent="-233309" defTabSz="466618">
              <a:buFontTx/>
              <a:buAutoNum type="arabicPeriod"/>
            </a:pPr>
            <a:endParaRPr lang="en-US" baseline="0" dirty="0"/>
          </a:p>
          <a:p>
            <a:pPr marL="233309" indent="-233309">
              <a:buAutoNum type="arabicPeriod"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EC909-C656-1541-BBFD-44E47B5A0C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89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lable Form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673" y="1631824"/>
            <a:ext cx="8356349" cy="4669206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35184" y="3567651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073647" y="3567651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694004" y="3567651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2467" y="3567651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961877" y="3557585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accent1"/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643156" y="362494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4914992" y="3624946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279074" y="3643261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65" name="TextBox 64"/>
          <p:cNvSpPr txBox="1"/>
          <p:nvPr userDrawn="1"/>
        </p:nvSpPr>
        <p:spPr>
          <a:xfrm>
            <a:off x="6550910" y="362494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8186827" y="3624945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 rotWithShape="1">
          <a:blip r:embed="rId3"/>
          <a:srcRect l="4399" t="4133" r="18649" b="74933"/>
          <a:stretch/>
        </p:blipFill>
        <p:spPr>
          <a:xfrm>
            <a:off x="-2466" y="23552"/>
            <a:ext cx="7231544" cy="1501789"/>
          </a:xfrm>
          <a:prstGeom prst="rect">
            <a:avLst/>
          </a:prstGeom>
        </p:spPr>
      </p:pic>
      <p:sp>
        <p:nvSpPr>
          <p:cNvPr id="6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961877" y="6076950"/>
            <a:ext cx="2120554" cy="781050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54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427364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lable Form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1091227" y="261973"/>
            <a:ext cx="6961787" cy="777622"/>
            <a:chOff x="976535" y="1959235"/>
            <a:chExt cx="6961787" cy="777622"/>
          </a:xfrm>
        </p:grpSpPr>
        <p:sp>
          <p:nvSpPr>
            <p:cNvPr id="6" name="TextBox 5"/>
            <p:cNvSpPr txBox="1"/>
            <p:nvPr/>
          </p:nvSpPr>
          <p:spPr>
            <a:xfrm>
              <a:off x="5752147" y="1959235"/>
              <a:ext cx="218617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Educational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contacts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6535" y="1977675"/>
              <a:ext cx="1957587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People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instructed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2643" y="1959950"/>
              <a:ext cx="190789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Number of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accent3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classes</a:t>
              </a: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2821" y="1021155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09241" y="1021870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502726" y="1018956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04922"/>
            <a:ext cx="9144000" cy="5153078"/>
          </a:xfrm>
          <a:prstGeom prst="rect">
            <a:avLst/>
          </a:prstGeom>
        </p:spPr>
      </p:pic>
      <p:sp>
        <p:nvSpPr>
          <p:cNvPr id="1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3250" y="375468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840440" y="375468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617630" y="375468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94820" y="375468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accent1"/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196075" y="375468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269355" y="3818862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830407" y="3818861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3056814" y="3837176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6613053" y="3818862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8403272" y="381886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1500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form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grayscl/>
          </a:blip>
          <a:srcRect l="4399" t="4133" r="18649" b="74933"/>
          <a:stretch/>
        </p:blipFill>
        <p:spPr>
          <a:xfrm>
            <a:off x="-2466" y="23552"/>
            <a:ext cx="7231544" cy="15017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39" y="1465436"/>
            <a:ext cx="8419723" cy="4716467"/>
          </a:xfrm>
          <a:prstGeom prst="rect">
            <a:avLst/>
          </a:prstGeom>
        </p:spPr>
      </p:pic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44033" y="3458064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000602" y="3458064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620959" y="3458064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259422" y="3458064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915991" y="3447998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5400">
                <a:solidFill>
                  <a:schemeClr val="bg1">
                    <a:lumMod val="7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552005" y="351536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841947" y="3515359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06029" y="3533674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477865" y="351536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8140941" y="3515358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961877" y="6076950"/>
            <a:ext cx="2120554" cy="781050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59601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091227" y="261973"/>
            <a:ext cx="6961787" cy="777622"/>
            <a:chOff x="976535" y="1959235"/>
            <a:chExt cx="6961787" cy="777622"/>
          </a:xfrm>
        </p:grpSpPr>
        <p:sp>
          <p:nvSpPr>
            <p:cNvPr id="7" name="TextBox 6"/>
            <p:cNvSpPr txBox="1"/>
            <p:nvPr/>
          </p:nvSpPr>
          <p:spPr>
            <a:xfrm>
              <a:off x="5752147" y="1959235"/>
              <a:ext cx="218617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Educational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contacts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6535" y="1977675"/>
              <a:ext cx="1957587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People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instructed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22643" y="1959950"/>
              <a:ext cx="1907895" cy="759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Number of</a:t>
              </a:r>
            </a:p>
            <a:p>
              <a:pPr algn="ctr">
                <a:lnSpc>
                  <a:spcPts val="2600"/>
                </a:lnSpc>
              </a:pPr>
              <a:r>
                <a:rPr lang="en-US" sz="2400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classes</a:t>
              </a: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2821" y="1021155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09241" y="1021870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502726" y="1018956"/>
            <a:ext cx="914400" cy="48826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err="1"/>
              <a:t>Num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856" y="1761896"/>
            <a:ext cx="9044324" cy="5096104"/>
          </a:xfrm>
          <a:prstGeom prst="rect">
            <a:avLst/>
          </a:prstGeom>
        </p:spPr>
      </p:pic>
      <p:sp>
        <p:nvSpPr>
          <p:cNvPr id="14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44727" y="3809006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885705" y="3809006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644789" y="3809006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394820" y="3809006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bg1">
                    <a:lumMod val="6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7168916" y="3809006"/>
            <a:ext cx="1395663" cy="781050"/>
          </a:xfrm>
        </p:spPr>
        <p:txBody>
          <a:bodyPr anchor="ctr">
            <a:noAutofit/>
          </a:bodyPr>
          <a:lstStyle>
            <a:lvl1pPr marL="0" indent="0" algn="r"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algn="l" rotWithShape="0">
                    <a:schemeClr val="bg1"/>
                  </a:outerShdw>
                </a:effectLst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350832" y="387318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857566" y="3873179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3102079" y="3891494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6613053" y="3873180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8376113" y="3873178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38100" dir="2700000" algn="tl" rotWithShape="0">
                    <a:schemeClr val="bg1"/>
                  </a:outerShdw>
                </a:effectLst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8374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FF5D-01BB-4F4F-82A4-8A7E98FD00BA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2C5B-A36D-714A-BA16-44B2D0D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FF5D-01BB-4F4F-82A4-8A7E98FD00BA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52C5B-A36D-714A-BA16-44B2D0D8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5" r:id="rId3"/>
    <p:sldLayoutId id="2147483663" r:id="rId4"/>
    <p:sldLayoutId id="2147483664" r:id="rId5"/>
    <p:sldLayoutId id="2147483649" r:id="rId6"/>
  </p:sldLayoutIdLst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MCS fillable report form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D7A124"/>
      </a:accent1>
      <a:accent2>
        <a:srgbClr val="445324"/>
      </a:accent2>
      <a:accent3>
        <a:srgbClr val="0E1320"/>
      </a:accent3>
      <a:accent4>
        <a:srgbClr val="193234"/>
      </a:accent4>
      <a:accent5>
        <a:srgbClr val="A72120"/>
      </a:accent5>
      <a:accent6>
        <a:srgbClr val="717074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636</Words>
  <Application>Microsoft Office PowerPoint</Application>
  <PresentationFormat>Letter Paper (8.5x11 in)</PresentationFormat>
  <Paragraphs>47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Prather</dc:creator>
  <cp:lastModifiedBy>Ressler, Amy</cp:lastModifiedBy>
  <cp:revision>61</cp:revision>
  <cp:lastPrinted>2016-11-09T17:23:15Z</cp:lastPrinted>
  <dcterms:created xsi:type="dcterms:W3CDTF">2016-06-28T17:11:48Z</dcterms:created>
  <dcterms:modified xsi:type="dcterms:W3CDTF">2017-01-12T17:34:06Z</dcterms:modified>
</cp:coreProperties>
</file>